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4" r:id="rId6"/>
    <p:sldId id="275" r:id="rId7"/>
    <p:sldId id="276" r:id="rId8"/>
    <p:sldId id="279" r:id="rId9"/>
    <p:sldId id="286" r:id="rId10"/>
    <p:sldId id="281" r:id="rId11"/>
    <p:sldId id="285" r:id="rId12"/>
    <p:sldId id="283" r:id="rId13"/>
    <p:sldId id="287" r:id="rId14"/>
    <p:sldId id="288" r:id="rId15"/>
    <p:sldId id="289" r:id="rId16"/>
    <p:sldId id="291" r:id="rId17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895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791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686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5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447769" algn="l" defTabSz="97910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937321" algn="l" defTabSz="97910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426874" algn="l" defTabSz="97910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916428" algn="l" defTabSz="97910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6FF"/>
    <a:srgbClr val="000066"/>
    <a:srgbClr val="FFFF8B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85" autoAdjust="0"/>
    <p:restoredTop sz="94689" autoAdjust="0"/>
  </p:normalViewPr>
  <p:slideViewPr>
    <p:cSldViewPr>
      <p:cViewPr>
        <p:scale>
          <a:sx n="73" d="100"/>
          <a:sy n="73" d="100"/>
        </p:scale>
        <p:origin x="-1074" y="-12"/>
      </p:cViewPr>
      <p:guideLst>
        <p:guide orient="horz" pos="2161"/>
        <p:guide pos="3240"/>
      </p:guideLst>
    </p:cSldViewPr>
  </p:slideViewPr>
  <p:outlineViewPr>
    <p:cViewPr>
      <p:scale>
        <a:sx n="33" d="100"/>
        <a:sy n="33" d="100"/>
      </p:scale>
      <p:origin x="0" y="145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92D8-9D98-49D5-94D2-6A7846D10353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07F5B-1F1E-4759-B4B8-7E94027EA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508B-2C13-4D50-AA13-5EF114194A73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990CE-2769-4EBB-AC01-3ECB17F8A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9552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79106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68660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58216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47769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37321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6874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16428" algn="l" defTabSz="97910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0287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0287" y="6053328"/>
            <a:ext cx="253060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654046" y="6044184"/>
            <a:ext cx="763295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657475" y="4038600"/>
            <a:ext cx="7286625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57475" y="6050037"/>
            <a:ext cx="7543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725" y="6068699"/>
            <a:ext cx="2314575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346067" y="236539"/>
            <a:ext cx="6600825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001125" y="228600"/>
            <a:ext cx="942975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2309243-4A8F-4619-8F00-488CF36668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00AE0-847F-4CDB-AE99-02262F74C4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2350" y="609601"/>
            <a:ext cx="2314575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09600"/>
            <a:ext cx="6257925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72350" y="6248403"/>
            <a:ext cx="2486025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2" y="6248208"/>
            <a:ext cx="6270168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858358" y="0"/>
            <a:ext cx="36004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09793" y="609600"/>
            <a:ext cx="257175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909793" y="0"/>
            <a:ext cx="257175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771680" y="129182"/>
            <a:ext cx="533400" cy="275036"/>
          </a:xfrm>
        </p:spPr>
        <p:txBody>
          <a:bodyPr/>
          <a:lstStyle/>
          <a:p>
            <a:pPr>
              <a:defRPr/>
            </a:pPr>
            <a:fld id="{CF9FADA5-1090-4C82-88EC-8B3CC5D8F3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85166" y="146304"/>
            <a:ext cx="991666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85166" y="146304"/>
            <a:ext cx="991666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85166" y="146304"/>
            <a:ext cx="991666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29" y="228600"/>
            <a:ext cx="9172575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4CF5F6E-CC78-44D5-888A-1E2DACA0B2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89229" y="1600200"/>
            <a:ext cx="9172575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3051" y="2743200"/>
            <a:ext cx="8013502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0287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57325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543050" y="1600200"/>
            <a:ext cx="874395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1600200"/>
            <a:ext cx="85725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57325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B27246-DDCC-4F09-99DE-C0B1CE4CC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85800" y="1589567"/>
            <a:ext cx="4371975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450514" y="1589567"/>
            <a:ext cx="4371975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9E3EA4A-92F6-45CA-9F6B-C163166D2A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73050"/>
            <a:ext cx="9172575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85800" y="2438400"/>
            <a:ext cx="4371975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400675" y="2438400"/>
            <a:ext cx="4371975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AD44CB4-21A1-4A91-BB4F-7A6319018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85800" y="1752600"/>
            <a:ext cx="4371975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400675" y="1752600"/>
            <a:ext cx="4371975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48C9286-BC05-42BD-B8AC-B2CD46FC64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600075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F6DD521-969C-45D3-A444-6B59FF1C39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908685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CCFAD83-6C5F-4065-9FC1-E19F7622D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52600"/>
            <a:ext cx="1800225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657475" y="1752600"/>
            <a:ext cx="72009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486400"/>
            <a:ext cx="8229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0287" y="4572000"/>
            <a:ext cx="10287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0287" y="4663440"/>
            <a:ext cx="16459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738503" y="4654296"/>
            <a:ext cx="8548497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4648200"/>
            <a:ext cx="8229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628775" y="0"/>
            <a:ext cx="113157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7029450" y="6248401"/>
            <a:ext cx="3000375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628775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E54FB2F-CE68-4D50-90B3-3C3A3C750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800225" y="6248207"/>
            <a:ext cx="5143500" cy="365125"/>
          </a:xfrm>
        </p:spPr>
        <p:txBody>
          <a:bodyPr rtlCol="0"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648" y="0"/>
            <a:ext cx="853135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85800" y="228600"/>
            <a:ext cx="9172575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89229" y="1600200"/>
            <a:ext cx="9172575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858000" y="6248401"/>
            <a:ext cx="3000375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1" y="6248207"/>
            <a:ext cx="609871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0287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60007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64369" y="1280160"/>
            <a:ext cx="962263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60007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309243-4A8F-4619-8F00-488CF36668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ound Diagonal Corner Rectangle 9"/>
          <p:cNvSpPr/>
          <p:nvPr userDrawn="1"/>
        </p:nvSpPr>
        <p:spPr>
          <a:xfrm>
            <a:off x="185166" y="147085"/>
            <a:ext cx="9912202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7957" tIns="48978" rIns="97957" bIns="4897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</p:sldLayoutIdLst>
  <p:transition>
    <p:wedg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" TargetMode="External"/><Relationship Id="rId2" Type="http://schemas.openxmlformats.org/officeDocument/2006/relationships/hyperlink" Target="http://en.wikipedia.org/wiki/Software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0" y="1"/>
            <a:ext cx="7886700" cy="1524000"/>
          </a:xfrm>
          <a:solidFill>
            <a:srgbClr val="002060"/>
          </a:solidFill>
        </p:spPr>
        <p:txBody>
          <a:bodyPr lIns="37736" tIns="18865" rIns="37736" bIns="18865">
            <a:noAutofit/>
          </a:bodyPr>
          <a:lstStyle/>
          <a:p>
            <a:pPr algn="ctr"/>
            <a:r>
              <a:rPr sz="11900" smtClean="0">
                <a:solidFill>
                  <a:srgbClr val="FFFF00"/>
                </a:solidFill>
                <a:latin typeface="+mn-lt"/>
              </a:rPr>
              <a:t>WELCOME</a:t>
            </a:r>
            <a:endParaRPr sz="1200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08750"/>
            <a:ext cx="4395788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SDLC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2705100" y="3276600"/>
            <a:ext cx="4173537" cy="240982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7746" bIns="18872" rtlCol="0" anchor="ctr">
            <a:noAutofit/>
          </a:bodyPr>
          <a:lstStyle/>
          <a:p>
            <a:pPr algn="ctr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SDLC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73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07 -0.01498  0.014 -0.03146  0.021 -0.05244  C 0.04 -0.11236  0.045 -0.17079  0.031 -0.17978  C 0.017 -0.19027  -0.01 -0.14832  -0.029 -0.08839  C -0.039 -0.05693  -0.045 -0.02697  -0.047 -0.00449  C -0.05 0.01348  -0.051 0.03146  -0.051 0.05244  C -0.051 0.11985  -0.038 0.17528  -0.023 0.17528  C -0.008 0.17528  0.005 0.11985  0.005 0.05244  C 0.005 0.02097  0.002 -0.00899  -0.003 -0.02996  C -0.005 -0.04794  -0.01 -0.06742  -0.016 -0.08689  C -0.036 -0.14832  -0.063 -0.19027  -0.077 -0.17978  C -0.091 -0.16929  -0.086 -0.11236  -0.066 -0.05094  C -0.058 -0.02247  -0.047 0.0015  -0.036 0.01798  C -0.028 0.03296  -0.019 0.04644  -0.007 0.05993  C 0.029 0.10337  0.065 0.12285  0.075 0.10487  C 0.084 0.08689  0.064 0.03745  0.028 -0.00449  C 0.013 -0.02247  -0.003 -0.03596  -0.016 -0.04494  C -0.028 -0.05393  -0.043 -0.06142  -0.059 -0.06592  C -0.103 -0.0809  -0.141 -0.07641  -0.144 -0.05244  C -0.148 -0.02996  -0.115 0  -0.071 0.01498  C -0.051 0.02097  -0.032 0.02397  -0.017 0.02247  C -0.004 0.02247  0.01 0.01948  0.025 0.01498  C 0.069 0  0.102 -0.03146  0.098 -0.05393  C 0.095 -0.07641  0.057 -0.0824  0.013 -0.06742  C -0.008 -0.05993  -0.027 -0.04944  -0.04 -0.03745  C -0.051 -0.02846  -0.062 -0.01798  -0.074 -0.00449  C -0.109 0.03895  -0.13 0.08689  -0.12 0.10487  C -0.111 0.12285  -0.074 0.10337  -0.039 0.06142  C -0.022 0.04045  -0.008 0.01948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800" dirty="0" smtClean="0"/>
              <a:t>Incorporates the iterative nature of software development</a:t>
            </a:r>
          </a:p>
          <a:p>
            <a:r>
              <a:rPr lang="en-US" sz="2800" dirty="0" smtClean="0"/>
              <a:t>Incorporates all the advantages of both the waterfall model and prototyping model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expertise in risk analysis</a:t>
            </a:r>
          </a:p>
          <a:p>
            <a:r>
              <a:rPr lang="en-US" dirty="0" smtClean="0"/>
              <a:t>It is somewhat complicated and not well understood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Disadvantages</a:t>
            </a:r>
            <a:endParaRPr lang="en-IN" dirty="0"/>
          </a:p>
        </p:txBody>
      </p:sp>
      <p:pic>
        <p:nvPicPr>
          <p:cNvPr id="9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Iterative </a:t>
            </a:r>
            <a:r>
              <a:rPr lang="en-IN" dirty="0" smtClean="0"/>
              <a:t>Enhancement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pic>
        <p:nvPicPr>
          <p:cNvPr id="5" name="Picture 2" descr="C:\Users\Maurya\Downloads\iterative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905000"/>
            <a:ext cx="5715000" cy="3429000"/>
          </a:xfrm>
          <a:prstGeom prst="rect">
            <a:avLst/>
          </a:prstGeom>
          <a:noFill/>
        </p:spPr>
      </p:pic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Rapid </a:t>
            </a:r>
            <a:r>
              <a:rPr lang="en-IN" dirty="0" smtClean="0"/>
              <a:t>prototyping model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Maurya\Downloads\rapid_prototyping_mod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0" y="1447800"/>
            <a:ext cx="5257800" cy="4491038"/>
          </a:xfrm>
          <a:prstGeom prst="rect">
            <a:avLst/>
          </a:prstGeom>
          <a:noFill/>
        </p:spPr>
      </p:pic>
      <p:pic>
        <p:nvPicPr>
          <p:cNvPr id="7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28700" y="533400"/>
            <a:ext cx="8467722" cy="990600"/>
          </a:xfrm>
          <a:solidFill>
            <a:schemeClr val="bg1">
              <a:alpha val="30196"/>
            </a:schemeClr>
          </a:solidFill>
        </p:spPr>
        <p:txBody>
          <a:bodyPr/>
          <a:lstStyle/>
          <a:p>
            <a:pPr algn="l" eaLnBrk="1" hangingPunct="1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entury Gothic" pitchFamily="34" charset="0"/>
              </a:rPr>
              <a:t>SDLC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Century Gothic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42980" y="4800600"/>
            <a:ext cx="3686174" cy="1295400"/>
          </a:xfrm>
          <a:ln>
            <a:solidFill>
              <a:srgbClr val="FFFF00"/>
            </a:solidFill>
          </a:ln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By:-</a:t>
            </a:r>
          </a:p>
          <a:p>
            <a:pPr eaLnBrk="1" hangingPunct="1"/>
            <a:endParaRPr lang="en-US" sz="1200" dirty="0" smtClean="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  <a:p>
            <a:pPr eaLnBrk="1" hangingPunct="1"/>
            <a:r>
              <a:rPr lang="en-US" sz="3100" dirty="0" err="1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Dinkar</a:t>
            </a:r>
            <a:r>
              <a:rPr lang="en-US" sz="3100" dirty="0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 Prasad </a:t>
            </a:r>
            <a:r>
              <a:rPr lang="en-US" sz="3100" dirty="0" err="1" smtClean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</a:rPr>
              <a:t>Maurya</a:t>
            </a:r>
            <a:endParaRPr lang="en-US" sz="3100" dirty="0" smtClean="0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" y="6172215"/>
            <a:ext cx="10287000" cy="307777"/>
          </a:xfrm>
          <a:prstGeom prst="rect">
            <a:avLst/>
          </a:prstGeom>
          <a:noFill/>
        </p:spPr>
        <p:txBody>
          <a:bodyPr wrap="square" lIns="97912" tIns="48954" rIns="97912" bIns="48954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entury Gothic" pitchFamily="34" charset="0"/>
              </a:rPr>
              <a:t>dinakar.maurya.cs12@iilm.ac.in</a:t>
            </a:r>
            <a:endParaRPr lang="en-US" sz="15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entury Gothic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" y="2590801"/>
            <a:ext cx="1028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2" tIns="48954" rIns="97912" bIns="48954" numCol="1" anchor="ctr" anchorCtr="0" compatLnSpc="1">
            <a:prstTxWarp prst="textNoShape">
              <a:avLst/>
            </a:prstTxWarp>
          </a:bodyPr>
          <a:lstStyle/>
          <a:p>
            <a:pPr algn="ctr" defTabSz="979106">
              <a:defRPr/>
            </a:pPr>
            <a:r>
              <a:rPr lang="en-US" sz="86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Century Gothic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5" y="381002"/>
            <a:ext cx="1114425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12" tIns="48954" rIns="97912" bIns="48954"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800225" y="6509004"/>
            <a:ext cx="4395897" cy="27432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SDLC</a:t>
            </a:r>
            <a:endParaRPr lang="en-US" dirty="0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  <p:pic>
        <p:nvPicPr>
          <p:cNvPr id="9" name="Picture 3" descr="C:\Users\Maurya\Downloads\thankyo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1219200"/>
            <a:ext cx="3048000" cy="114300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912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12" decel="50000" autoRev="1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12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12" decel="50000" autoRev="1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12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12" decel="50000" autoRev="1" fill="hold">
                                          <p:stCondLst>
                                            <p:cond delay="912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3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54150" y="3086100"/>
            <a:ext cx="8832850" cy="2095500"/>
          </a:xfrm>
          <a:noFill/>
          <a:effectLst>
            <a:softEdge rad="127000"/>
          </a:effectLst>
          <a:scene3d>
            <a:camera prst="orthographicFront"/>
            <a:lightRig rig="soft" dir="t">
              <a:rot lat="0" lon="0" rev="2400000"/>
            </a:lightRig>
          </a:scene3d>
          <a:sp3d>
            <a:bevelT prst="angle"/>
          </a:sp3d>
        </p:spPr>
        <p:txBody>
          <a:bodyPr lIns="37736" tIns="18865" rIns="37736" bIns="18865">
            <a:no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sz="105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CET</a:t>
            </a:r>
            <a:r>
              <a:rPr sz="61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 </a:t>
            </a:r>
            <a:r>
              <a:rPr sz="105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IILM</a:t>
            </a:r>
            <a:r>
              <a:rPr sz="88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 </a:t>
            </a:r>
            <a:r>
              <a:rPr sz="10500" smtClean="0">
                <a:solidFill>
                  <a:srgbClr val="FFFF00"/>
                </a:solidFill>
                <a:latin typeface="+mn-lt"/>
                <a:cs typeface="Calibri" pitchFamily="34" charset="0"/>
              </a:rPr>
              <a:t>AHL</a:t>
            </a:r>
            <a:r>
              <a:rPr lang="en-US" sz="3000" dirty="0" smtClean="0">
                <a:solidFill>
                  <a:srgbClr val="FFFF00"/>
                </a:solidFill>
                <a:latin typeface="+mn-lt"/>
              </a:rPr>
              <a:t>	</a:t>
            </a:r>
            <a:endParaRPr lang="en-US" sz="3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23900" y="5638800"/>
            <a:ext cx="9563100" cy="1028700"/>
          </a:xfrm>
          <a:noFill/>
          <a:effectLst>
            <a:softEdge rad="63500"/>
          </a:effectLst>
        </p:spPr>
        <p:txBody>
          <a:bodyPr rIns="37753" bIns="18876">
            <a:noAutofit/>
          </a:bodyPr>
          <a:lstStyle/>
          <a:p>
            <a:pPr algn="ctr">
              <a:buNone/>
            </a:pPr>
            <a:r>
              <a:rPr lang="en-US" sz="4000" dirty="0" smtClean="0">
                <a:solidFill>
                  <a:srgbClr val="FFFF00"/>
                </a:solidFill>
              </a:rPr>
              <a:t>Gr.Noida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508750"/>
            <a:ext cx="4395788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SDLC</a:t>
            </a:r>
            <a:endParaRPr lang="en-US" dirty="0"/>
          </a:p>
        </p:txBody>
      </p:sp>
      <p:pic>
        <p:nvPicPr>
          <p:cNvPr id="1026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6700" y="0"/>
            <a:ext cx="2658992" cy="1600199"/>
          </a:xfrm>
          <a:prstGeom prst="rect">
            <a:avLst/>
          </a:prstGeom>
          <a:noFill/>
        </p:spPr>
      </p:pic>
    </p:spTree>
  </p:cSld>
  <p:clrMapOvr>
    <a:masterClrMapping/>
  </p:clrMapOvr>
  <p:transition advTm="10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832 0.00208 L -0.03118 0.00208 L 0.00587 -0.04718 L 0.04184 0.00208 L 0.09386 0.00208 L 0.09386 0.07146 L 0.12983 0.12072 L 0.09386 0.16859 L 0.09386 0.23797 L 0.04184 0.23797 L 0.00587 0.28585 L -0.03118 0.23797 L -0.0832 0.23797 L -0.0832 0.16859 L -0.12025 0.12072 L -0.0832 0.07146 L -0.0832 0.00208 Z " pathEditMode="relative" rAng="0" ptsTypes="FFFFFFFFFFFFFFFFF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1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Development Life Cycle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Waterfall </a:t>
            </a:r>
            <a:r>
              <a:rPr lang="en-US" dirty="0" smtClean="0"/>
              <a:t>Model</a:t>
            </a:r>
          </a:p>
          <a:p>
            <a:r>
              <a:rPr lang="en-IN" dirty="0" smtClean="0"/>
              <a:t>Prototyping </a:t>
            </a:r>
            <a:r>
              <a:rPr lang="en-IN" dirty="0" smtClean="0"/>
              <a:t>Model</a:t>
            </a:r>
          </a:p>
          <a:p>
            <a:r>
              <a:rPr lang="en-US" dirty="0" smtClean="0"/>
              <a:t>Spiral </a:t>
            </a:r>
            <a:r>
              <a:rPr lang="en-US" dirty="0" smtClean="0"/>
              <a:t>Model</a:t>
            </a:r>
          </a:p>
          <a:p>
            <a:r>
              <a:rPr lang="en-IN" dirty="0" smtClean="0"/>
              <a:t>Iterative Enhancement </a:t>
            </a:r>
            <a:r>
              <a:rPr lang="en-IN" dirty="0" smtClean="0"/>
              <a:t>Model</a:t>
            </a:r>
          </a:p>
          <a:p>
            <a:r>
              <a:rPr lang="en-IN" dirty="0" smtClean="0"/>
              <a:t>Rapid prototyping model</a:t>
            </a:r>
            <a:endParaRPr lang="en-IN" dirty="0"/>
          </a:p>
        </p:txBody>
      </p:sp>
      <p:pic>
        <p:nvPicPr>
          <p:cNvPr id="5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 </a:t>
            </a:r>
            <a:r>
              <a:rPr lang="en-IN" dirty="0" smtClean="0"/>
              <a:t>Structure </a:t>
            </a:r>
            <a:r>
              <a:rPr lang="en-IN" dirty="0" smtClean="0"/>
              <a:t>imposed on the </a:t>
            </a:r>
            <a:r>
              <a:rPr lang="en-IN" dirty="0" smtClean="0">
                <a:hlinkClick r:id="rId2" tooltip="Software development"/>
              </a:rPr>
              <a:t>development</a:t>
            </a:r>
            <a:r>
              <a:rPr lang="en-IN" dirty="0" smtClean="0"/>
              <a:t> of a </a:t>
            </a:r>
            <a:r>
              <a:rPr lang="en-IN" dirty="0" smtClean="0">
                <a:hlinkClick r:id="rId3" tooltip="Software"/>
              </a:rPr>
              <a:t>software</a:t>
            </a:r>
            <a:r>
              <a:rPr lang="en-IN" dirty="0" smtClean="0"/>
              <a:t> product.</a:t>
            </a:r>
          </a:p>
          <a:p>
            <a:r>
              <a:rPr lang="en-US" dirty="0" smtClean="0"/>
              <a:t> A framework that describes the activities performed at each stage of a software development project.  </a:t>
            </a:r>
            <a:endParaRPr lang="en-IN" dirty="0" smtClean="0"/>
          </a:p>
          <a:p>
            <a:r>
              <a:rPr lang="en-IN" dirty="0" smtClean="0"/>
              <a:t>A software lifecycle model is a standardised </a:t>
            </a:r>
          </a:p>
          <a:p>
            <a:pPr>
              <a:buNone/>
            </a:pPr>
            <a:r>
              <a:rPr lang="en-IN" dirty="0" smtClean="0"/>
              <a:t>   format </a:t>
            </a:r>
            <a:r>
              <a:rPr lang="en-IN" dirty="0" smtClean="0"/>
              <a:t>for </a:t>
            </a:r>
            <a:r>
              <a:rPr lang="en-IN" dirty="0" smtClean="0"/>
              <a:t>planning organising</a:t>
            </a:r>
            <a:r>
              <a:rPr lang="en-IN" dirty="0" smtClean="0"/>
              <a:t>, </a:t>
            </a:r>
            <a:r>
              <a:rPr lang="en-IN" dirty="0" smtClean="0"/>
              <a:t>and running a </a:t>
            </a:r>
            <a:r>
              <a:rPr lang="en-IN" dirty="0" smtClean="0"/>
              <a:t>new development project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 It aims to be the standard that defines all the tasks required for developing and maintaining software.</a:t>
            </a:r>
          </a:p>
          <a:p>
            <a:endParaRPr lang="en-IN" dirty="0"/>
          </a:p>
        </p:txBody>
      </p:sp>
      <p:pic>
        <p:nvPicPr>
          <p:cNvPr id="5" name="Picture 2" descr="E:\iilm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IN" dirty="0" smtClean="0"/>
              <a:t>Waterfall Software Development </a:t>
            </a:r>
            <a:r>
              <a:rPr lang="en-IN" dirty="0" smtClean="0"/>
              <a:t>Life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/>
              <a:t>Cycle Model</a:t>
            </a:r>
            <a:endParaRPr lang="en-US" dirty="0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3559374" y="13001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7250" y="1143000"/>
            <a:ext cx="2723555" cy="946150"/>
            <a:chOff x="472" y="734"/>
            <a:chExt cx="1525" cy="596"/>
          </a:xfrm>
        </p:grpSpPr>
        <p:sp>
          <p:nvSpPr>
            <p:cNvPr id="181253" name="AutoShape 5"/>
            <p:cNvSpPr>
              <a:spLocks noChangeArrowheads="1"/>
            </p:cNvSpPr>
            <p:nvPr/>
          </p:nvSpPr>
          <p:spPr bwMode="auto">
            <a:xfrm>
              <a:off x="472" y="734"/>
              <a:ext cx="1525" cy="596"/>
            </a:xfrm>
            <a:prstGeom prst="roundRect">
              <a:avLst>
                <a:gd name="adj" fmla="val 22481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54" name="Rectangle 6"/>
            <p:cNvSpPr>
              <a:spLocks noChangeArrowheads="1"/>
            </p:cNvSpPr>
            <p:nvPr/>
          </p:nvSpPr>
          <p:spPr bwMode="auto">
            <a:xfrm>
              <a:off x="591" y="816"/>
              <a:ext cx="10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2400">
                  <a:solidFill>
                    <a:srgbClr val="000000"/>
                  </a:solidFill>
                  <a:latin typeface="Helvetica" charset="0"/>
                </a:rPr>
                <a:t>Requirements</a:t>
              </a:r>
              <a:endParaRPr lang="de-DE"/>
            </a:p>
          </p:txBody>
        </p:sp>
        <p:sp>
          <p:nvSpPr>
            <p:cNvPr id="181255" name="Rectangle 7"/>
            <p:cNvSpPr>
              <a:spLocks noChangeArrowheads="1"/>
            </p:cNvSpPr>
            <p:nvPr/>
          </p:nvSpPr>
          <p:spPr bwMode="auto">
            <a:xfrm>
              <a:off x="816" y="1008"/>
              <a:ext cx="6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2400" dirty="0">
                  <a:solidFill>
                    <a:srgbClr val="000000"/>
                  </a:solidFill>
                  <a:latin typeface="Helvetica" charset="0"/>
                </a:rPr>
                <a:t>Analysis</a:t>
              </a:r>
              <a:endParaRPr lang="de-DE" dirty="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05822" y="3305176"/>
            <a:ext cx="2723554" cy="625475"/>
            <a:chOff x="1902" y="2082"/>
            <a:chExt cx="1525" cy="394"/>
          </a:xfrm>
        </p:grpSpPr>
        <p:sp>
          <p:nvSpPr>
            <p:cNvPr id="181257" name="AutoShape 9"/>
            <p:cNvSpPr>
              <a:spLocks noChangeArrowheads="1"/>
            </p:cNvSpPr>
            <p:nvPr/>
          </p:nvSpPr>
          <p:spPr bwMode="auto">
            <a:xfrm>
              <a:off x="1902" y="2082"/>
              <a:ext cx="1525" cy="394"/>
            </a:xfrm>
            <a:prstGeom prst="roundRect">
              <a:avLst>
                <a:gd name="adj" fmla="val 34009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58" name="Rectangle 10"/>
            <p:cNvSpPr>
              <a:spLocks noChangeArrowheads="1"/>
            </p:cNvSpPr>
            <p:nvPr/>
          </p:nvSpPr>
          <p:spPr bwMode="auto">
            <a:xfrm>
              <a:off x="2001" y="2159"/>
              <a:ext cx="1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2400">
                  <a:solidFill>
                    <a:srgbClr val="000000"/>
                  </a:solidFill>
                  <a:latin typeface="Helvetica" charset="0"/>
                </a:rPr>
                <a:t>Implementation</a:t>
              </a:r>
              <a:endParaRPr lang="de-DE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89623" y="2320926"/>
            <a:ext cx="2282428" cy="650875"/>
            <a:chOff x="1506" y="1462"/>
            <a:chExt cx="1278" cy="410"/>
          </a:xfrm>
        </p:grpSpPr>
        <p:sp>
          <p:nvSpPr>
            <p:cNvPr id="181260" name="AutoShape 12"/>
            <p:cNvSpPr>
              <a:spLocks noChangeArrowheads="1"/>
            </p:cNvSpPr>
            <p:nvPr/>
          </p:nvSpPr>
          <p:spPr bwMode="auto">
            <a:xfrm>
              <a:off x="1506" y="1462"/>
              <a:ext cx="1278" cy="410"/>
            </a:xfrm>
            <a:prstGeom prst="roundRect">
              <a:avLst>
                <a:gd name="adj" fmla="val 32685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61" name="Rectangle 13"/>
            <p:cNvSpPr>
              <a:spLocks noChangeArrowheads="1"/>
            </p:cNvSpPr>
            <p:nvPr/>
          </p:nvSpPr>
          <p:spPr bwMode="auto">
            <a:xfrm>
              <a:off x="1856" y="1552"/>
              <a:ext cx="5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2400" dirty="0">
                  <a:solidFill>
                    <a:srgbClr val="000000"/>
                  </a:solidFill>
                  <a:latin typeface="Helvetica" charset="0"/>
                </a:rPr>
                <a:t>Design</a:t>
              </a:r>
              <a:endParaRPr lang="de-DE" dirty="0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889898" y="4273551"/>
            <a:ext cx="2739628" cy="709613"/>
            <a:chOff x="2668" y="2692"/>
            <a:chExt cx="1534" cy="447"/>
          </a:xfrm>
        </p:grpSpPr>
        <p:sp>
          <p:nvSpPr>
            <p:cNvPr id="181263" name="AutoShape 15"/>
            <p:cNvSpPr>
              <a:spLocks noChangeArrowheads="1"/>
            </p:cNvSpPr>
            <p:nvPr/>
          </p:nvSpPr>
          <p:spPr bwMode="auto">
            <a:xfrm>
              <a:off x="2668" y="2692"/>
              <a:ext cx="1534" cy="447"/>
            </a:xfrm>
            <a:prstGeom prst="roundRect">
              <a:avLst>
                <a:gd name="adj" fmla="val 2997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64" name="Rectangle 16"/>
            <p:cNvSpPr>
              <a:spLocks noChangeArrowheads="1"/>
            </p:cNvSpPr>
            <p:nvPr/>
          </p:nvSpPr>
          <p:spPr bwMode="auto">
            <a:xfrm>
              <a:off x="3120" y="2832"/>
              <a:ext cx="5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2400">
                  <a:solidFill>
                    <a:srgbClr val="000000"/>
                  </a:solidFill>
                  <a:latin typeface="Helvetica" charset="0"/>
                </a:rPr>
                <a:t>Testing</a:t>
              </a:r>
              <a:endParaRPr lang="de-DE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136356" y="5254626"/>
            <a:ext cx="4193381" cy="708025"/>
            <a:chOff x="2876" y="3310"/>
            <a:chExt cx="2348" cy="446"/>
          </a:xfrm>
        </p:grpSpPr>
        <p:sp>
          <p:nvSpPr>
            <p:cNvPr id="181266" name="AutoShape 18"/>
            <p:cNvSpPr>
              <a:spLocks noChangeArrowheads="1"/>
            </p:cNvSpPr>
            <p:nvPr/>
          </p:nvSpPr>
          <p:spPr bwMode="auto">
            <a:xfrm>
              <a:off x="2876" y="3310"/>
              <a:ext cx="2348" cy="446"/>
            </a:xfrm>
            <a:prstGeom prst="roundRect">
              <a:avLst>
                <a:gd name="adj" fmla="val 30046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67" name="Rectangle 19"/>
            <p:cNvSpPr>
              <a:spLocks noChangeArrowheads="1"/>
            </p:cNvSpPr>
            <p:nvPr/>
          </p:nvSpPr>
          <p:spPr bwMode="auto">
            <a:xfrm>
              <a:off x="2951" y="3477"/>
              <a:ext cx="18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2400">
                  <a:solidFill>
                    <a:srgbClr val="000000"/>
                  </a:solidFill>
                  <a:latin typeface="Helvetica" charset="0"/>
                </a:rPr>
                <a:t>Delivery and Installation</a:t>
              </a:r>
              <a:endParaRPr lang="de-DE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546872" y="1597025"/>
            <a:ext cx="657225" cy="720725"/>
            <a:chOff x="2141" y="883"/>
            <a:chExt cx="368" cy="454"/>
          </a:xfrm>
        </p:grpSpPr>
        <p:sp>
          <p:nvSpPr>
            <p:cNvPr id="181269" name="Freeform 21"/>
            <p:cNvSpPr>
              <a:spLocks/>
            </p:cNvSpPr>
            <p:nvPr/>
          </p:nvSpPr>
          <p:spPr bwMode="auto">
            <a:xfrm>
              <a:off x="2141" y="1107"/>
              <a:ext cx="344" cy="208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344" y="0"/>
                </a:cxn>
                <a:cxn ang="0">
                  <a:pos x="176" y="208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40" y="0"/>
                </a:cxn>
              </a:cxnLst>
              <a:rect l="0" t="0" r="r" b="b"/>
              <a:pathLst>
                <a:path w="344" h="208">
                  <a:moveTo>
                    <a:pt x="240" y="0"/>
                  </a:moveTo>
                  <a:lnTo>
                    <a:pt x="344" y="0"/>
                  </a:lnTo>
                  <a:lnTo>
                    <a:pt x="176" y="208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70" name="Freeform 22"/>
            <p:cNvSpPr>
              <a:spLocks/>
            </p:cNvSpPr>
            <p:nvPr/>
          </p:nvSpPr>
          <p:spPr bwMode="auto">
            <a:xfrm>
              <a:off x="2141" y="883"/>
              <a:ext cx="240" cy="224"/>
            </a:xfrm>
            <a:custGeom>
              <a:avLst/>
              <a:gdLst/>
              <a:ahLst/>
              <a:cxnLst>
                <a:cxn ang="0">
                  <a:pos x="240" y="224"/>
                </a:cxn>
                <a:cxn ang="0">
                  <a:pos x="232" y="157"/>
                </a:cxn>
                <a:cxn ang="0">
                  <a:pos x="192" y="90"/>
                </a:cxn>
                <a:cxn ang="0">
                  <a:pos x="128" y="37"/>
                </a:cxn>
                <a:cxn ang="0">
                  <a:pos x="64" y="8"/>
                </a:cxn>
                <a:cxn ang="0">
                  <a:pos x="0" y="0"/>
                </a:cxn>
                <a:cxn ang="0">
                  <a:pos x="64" y="45"/>
                </a:cxn>
                <a:cxn ang="0">
                  <a:pos x="88" y="104"/>
                </a:cxn>
                <a:cxn ang="0">
                  <a:pos x="104" y="149"/>
                </a:cxn>
                <a:cxn ang="0">
                  <a:pos x="104" y="224"/>
                </a:cxn>
                <a:cxn ang="0">
                  <a:pos x="240" y="224"/>
                </a:cxn>
              </a:cxnLst>
              <a:rect l="0" t="0" r="r" b="b"/>
              <a:pathLst>
                <a:path w="240" h="224">
                  <a:moveTo>
                    <a:pt x="240" y="224"/>
                  </a:moveTo>
                  <a:lnTo>
                    <a:pt x="232" y="157"/>
                  </a:lnTo>
                  <a:lnTo>
                    <a:pt x="192" y="90"/>
                  </a:lnTo>
                  <a:lnTo>
                    <a:pt x="128" y="37"/>
                  </a:lnTo>
                  <a:lnTo>
                    <a:pt x="64" y="8"/>
                  </a:lnTo>
                  <a:lnTo>
                    <a:pt x="0" y="0"/>
                  </a:lnTo>
                  <a:lnTo>
                    <a:pt x="64" y="45"/>
                  </a:lnTo>
                  <a:lnTo>
                    <a:pt x="88" y="104"/>
                  </a:lnTo>
                  <a:lnTo>
                    <a:pt x="104" y="149"/>
                  </a:lnTo>
                  <a:lnTo>
                    <a:pt x="104" y="224"/>
                  </a:lnTo>
                  <a:lnTo>
                    <a:pt x="240" y="224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71" name="Freeform 23"/>
            <p:cNvSpPr>
              <a:spLocks/>
            </p:cNvSpPr>
            <p:nvPr/>
          </p:nvSpPr>
          <p:spPr bwMode="auto">
            <a:xfrm>
              <a:off x="2165" y="1136"/>
              <a:ext cx="344" cy="201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344" y="0"/>
                </a:cxn>
                <a:cxn ang="0">
                  <a:pos x="176" y="201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40" y="0"/>
                </a:cxn>
              </a:cxnLst>
              <a:rect l="0" t="0" r="r" b="b"/>
              <a:pathLst>
                <a:path w="344" h="201">
                  <a:moveTo>
                    <a:pt x="240" y="0"/>
                  </a:moveTo>
                  <a:lnTo>
                    <a:pt x="344" y="0"/>
                  </a:lnTo>
                  <a:lnTo>
                    <a:pt x="176" y="201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72" name="Freeform 24"/>
            <p:cNvSpPr>
              <a:spLocks/>
            </p:cNvSpPr>
            <p:nvPr/>
          </p:nvSpPr>
          <p:spPr bwMode="auto">
            <a:xfrm>
              <a:off x="2173" y="913"/>
              <a:ext cx="232" cy="223"/>
            </a:xfrm>
            <a:custGeom>
              <a:avLst/>
              <a:gdLst/>
              <a:ahLst/>
              <a:cxnLst>
                <a:cxn ang="0">
                  <a:pos x="232" y="223"/>
                </a:cxn>
                <a:cxn ang="0">
                  <a:pos x="224" y="149"/>
                </a:cxn>
                <a:cxn ang="0">
                  <a:pos x="192" y="82"/>
                </a:cxn>
                <a:cxn ang="0">
                  <a:pos x="128" y="30"/>
                </a:cxn>
                <a:cxn ang="0">
                  <a:pos x="56" y="7"/>
                </a:cxn>
                <a:cxn ang="0">
                  <a:pos x="0" y="0"/>
                </a:cxn>
                <a:cxn ang="0">
                  <a:pos x="56" y="37"/>
                </a:cxn>
                <a:cxn ang="0">
                  <a:pos x="88" y="97"/>
                </a:cxn>
                <a:cxn ang="0">
                  <a:pos x="88" y="141"/>
                </a:cxn>
                <a:cxn ang="0">
                  <a:pos x="96" y="223"/>
                </a:cxn>
                <a:cxn ang="0">
                  <a:pos x="232" y="223"/>
                </a:cxn>
              </a:cxnLst>
              <a:rect l="0" t="0" r="r" b="b"/>
              <a:pathLst>
                <a:path w="232" h="223">
                  <a:moveTo>
                    <a:pt x="232" y="223"/>
                  </a:moveTo>
                  <a:lnTo>
                    <a:pt x="224" y="149"/>
                  </a:lnTo>
                  <a:lnTo>
                    <a:pt x="192" y="82"/>
                  </a:lnTo>
                  <a:lnTo>
                    <a:pt x="128" y="30"/>
                  </a:lnTo>
                  <a:lnTo>
                    <a:pt x="56" y="7"/>
                  </a:lnTo>
                  <a:lnTo>
                    <a:pt x="0" y="0"/>
                  </a:lnTo>
                  <a:lnTo>
                    <a:pt x="56" y="37"/>
                  </a:lnTo>
                  <a:lnTo>
                    <a:pt x="88" y="97"/>
                  </a:lnTo>
                  <a:lnTo>
                    <a:pt x="88" y="141"/>
                  </a:lnTo>
                  <a:lnTo>
                    <a:pt x="96" y="223"/>
                  </a:lnTo>
                  <a:lnTo>
                    <a:pt x="232" y="223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73" name="Freeform 25"/>
            <p:cNvSpPr>
              <a:spLocks/>
            </p:cNvSpPr>
            <p:nvPr/>
          </p:nvSpPr>
          <p:spPr bwMode="auto">
            <a:xfrm>
              <a:off x="2413" y="1107"/>
              <a:ext cx="96" cy="22"/>
            </a:xfrm>
            <a:custGeom>
              <a:avLst/>
              <a:gdLst/>
              <a:ahLst/>
              <a:cxnLst>
                <a:cxn ang="0">
                  <a:pos x="96" y="22"/>
                </a:cxn>
                <a:cxn ang="0">
                  <a:pos x="80" y="0"/>
                </a:cxn>
                <a:cxn ang="0">
                  <a:pos x="0" y="22"/>
                </a:cxn>
                <a:cxn ang="0">
                  <a:pos x="96" y="22"/>
                </a:cxn>
              </a:cxnLst>
              <a:rect l="0" t="0" r="r" b="b"/>
              <a:pathLst>
                <a:path w="96" h="22">
                  <a:moveTo>
                    <a:pt x="96" y="22"/>
                  </a:moveTo>
                  <a:lnTo>
                    <a:pt x="80" y="0"/>
                  </a:lnTo>
                  <a:lnTo>
                    <a:pt x="0" y="22"/>
                  </a:lnTo>
                  <a:lnTo>
                    <a:pt x="96" y="22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986337" y="2590800"/>
            <a:ext cx="671513" cy="731838"/>
            <a:chOff x="2692" y="1449"/>
            <a:chExt cx="376" cy="461"/>
          </a:xfrm>
        </p:grpSpPr>
        <p:sp>
          <p:nvSpPr>
            <p:cNvPr id="181275" name="Freeform 27"/>
            <p:cNvSpPr>
              <a:spLocks/>
            </p:cNvSpPr>
            <p:nvPr/>
          </p:nvSpPr>
          <p:spPr bwMode="auto">
            <a:xfrm>
              <a:off x="2692" y="1672"/>
              <a:ext cx="344" cy="209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344" y="0"/>
                </a:cxn>
                <a:cxn ang="0">
                  <a:pos x="176" y="209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48" y="0"/>
                </a:cxn>
              </a:cxnLst>
              <a:rect l="0" t="0" r="r" b="b"/>
              <a:pathLst>
                <a:path w="344" h="209">
                  <a:moveTo>
                    <a:pt x="248" y="0"/>
                  </a:moveTo>
                  <a:lnTo>
                    <a:pt x="344" y="0"/>
                  </a:lnTo>
                  <a:lnTo>
                    <a:pt x="176" y="209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76" name="Freeform 28"/>
            <p:cNvSpPr>
              <a:spLocks/>
            </p:cNvSpPr>
            <p:nvPr/>
          </p:nvSpPr>
          <p:spPr bwMode="auto">
            <a:xfrm>
              <a:off x="2700" y="1449"/>
              <a:ext cx="240" cy="223"/>
            </a:xfrm>
            <a:custGeom>
              <a:avLst/>
              <a:gdLst/>
              <a:ahLst/>
              <a:cxnLst>
                <a:cxn ang="0">
                  <a:pos x="240" y="223"/>
                </a:cxn>
                <a:cxn ang="0">
                  <a:pos x="224" y="156"/>
                </a:cxn>
                <a:cxn ang="0">
                  <a:pos x="192" y="89"/>
                </a:cxn>
                <a:cxn ang="0">
                  <a:pos x="128" y="37"/>
                </a:cxn>
                <a:cxn ang="0">
                  <a:pos x="56" y="7"/>
                </a:cxn>
                <a:cxn ang="0">
                  <a:pos x="0" y="0"/>
                </a:cxn>
                <a:cxn ang="0">
                  <a:pos x="56" y="45"/>
                </a:cxn>
                <a:cxn ang="0">
                  <a:pos x="88" y="97"/>
                </a:cxn>
                <a:cxn ang="0">
                  <a:pos x="88" y="149"/>
                </a:cxn>
                <a:cxn ang="0">
                  <a:pos x="96" y="223"/>
                </a:cxn>
                <a:cxn ang="0">
                  <a:pos x="240" y="223"/>
                </a:cxn>
              </a:cxnLst>
              <a:rect l="0" t="0" r="r" b="b"/>
              <a:pathLst>
                <a:path w="240" h="223">
                  <a:moveTo>
                    <a:pt x="240" y="223"/>
                  </a:moveTo>
                  <a:lnTo>
                    <a:pt x="224" y="156"/>
                  </a:lnTo>
                  <a:lnTo>
                    <a:pt x="192" y="89"/>
                  </a:lnTo>
                  <a:lnTo>
                    <a:pt x="128" y="37"/>
                  </a:lnTo>
                  <a:lnTo>
                    <a:pt x="56" y="7"/>
                  </a:lnTo>
                  <a:lnTo>
                    <a:pt x="0" y="0"/>
                  </a:lnTo>
                  <a:lnTo>
                    <a:pt x="56" y="45"/>
                  </a:lnTo>
                  <a:lnTo>
                    <a:pt x="88" y="97"/>
                  </a:lnTo>
                  <a:lnTo>
                    <a:pt x="88" y="149"/>
                  </a:lnTo>
                  <a:lnTo>
                    <a:pt x="96" y="223"/>
                  </a:lnTo>
                  <a:lnTo>
                    <a:pt x="240" y="223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77" name="Freeform 29"/>
            <p:cNvSpPr>
              <a:spLocks/>
            </p:cNvSpPr>
            <p:nvPr/>
          </p:nvSpPr>
          <p:spPr bwMode="auto">
            <a:xfrm>
              <a:off x="2724" y="1702"/>
              <a:ext cx="344" cy="208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344" y="0"/>
                </a:cxn>
                <a:cxn ang="0">
                  <a:pos x="176" y="208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40" y="0"/>
                </a:cxn>
              </a:cxnLst>
              <a:rect l="0" t="0" r="r" b="b"/>
              <a:pathLst>
                <a:path w="344" h="208">
                  <a:moveTo>
                    <a:pt x="240" y="0"/>
                  </a:moveTo>
                  <a:lnTo>
                    <a:pt x="344" y="0"/>
                  </a:lnTo>
                  <a:lnTo>
                    <a:pt x="176" y="208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78" name="Freeform 30"/>
            <p:cNvSpPr>
              <a:spLocks/>
            </p:cNvSpPr>
            <p:nvPr/>
          </p:nvSpPr>
          <p:spPr bwMode="auto">
            <a:xfrm>
              <a:off x="2732" y="1479"/>
              <a:ext cx="232" cy="223"/>
            </a:xfrm>
            <a:custGeom>
              <a:avLst/>
              <a:gdLst/>
              <a:ahLst/>
              <a:cxnLst>
                <a:cxn ang="0">
                  <a:pos x="232" y="223"/>
                </a:cxn>
                <a:cxn ang="0">
                  <a:pos x="224" y="149"/>
                </a:cxn>
                <a:cxn ang="0">
                  <a:pos x="184" y="82"/>
                </a:cxn>
                <a:cxn ang="0">
                  <a:pos x="120" y="29"/>
                </a:cxn>
                <a:cxn ang="0">
                  <a:pos x="56" y="7"/>
                </a:cxn>
                <a:cxn ang="0">
                  <a:pos x="0" y="0"/>
                </a:cxn>
                <a:cxn ang="0">
                  <a:pos x="56" y="44"/>
                </a:cxn>
                <a:cxn ang="0">
                  <a:pos x="80" y="96"/>
                </a:cxn>
                <a:cxn ang="0">
                  <a:pos x="88" y="141"/>
                </a:cxn>
                <a:cxn ang="0">
                  <a:pos x="96" y="223"/>
                </a:cxn>
                <a:cxn ang="0">
                  <a:pos x="232" y="223"/>
                </a:cxn>
              </a:cxnLst>
              <a:rect l="0" t="0" r="r" b="b"/>
              <a:pathLst>
                <a:path w="232" h="223">
                  <a:moveTo>
                    <a:pt x="232" y="223"/>
                  </a:moveTo>
                  <a:lnTo>
                    <a:pt x="224" y="149"/>
                  </a:lnTo>
                  <a:lnTo>
                    <a:pt x="184" y="82"/>
                  </a:lnTo>
                  <a:lnTo>
                    <a:pt x="120" y="29"/>
                  </a:lnTo>
                  <a:lnTo>
                    <a:pt x="56" y="7"/>
                  </a:lnTo>
                  <a:lnTo>
                    <a:pt x="0" y="0"/>
                  </a:lnTo>
                  <a:lnTo>
                    <a:pt x="56" y="44"/>
                  </a:lnTo>
                  <a:lnTo>
                    <a:pt x="80" y="96"/>
                  </a:lnTo>
                  <a:lnTo>
                    <a:pt x="88" y="141"/>
                  </a:lnTo>
                  <a:lnTo>
                    <a:pt x="96" y="223"/>
                  </a:lnTo>
                  <a:lnTo>
                    <a:pt x="232" y="223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79" name="Freeform 31"/>
            <p:cNvSpPr>
              <a:spLocks/>
            </p:cNvSpPr>
            <p:nvPr/>
          </p:nvSpPr>
          <p:spPr bwMode="auto">
            <a:xfrm>
              <a:off x="2964" y="1672"/>
              <a:ext cx="104" cy="30"/>
            </a:xfrm>
            <a:custGeom>
              <a:avLst/>
              <a:gdLst/>
              <a:ahLst/>
              <a:cxnLst>
                <a:cxn ang="0">
                  <a:pos x="104" y="30"/>
                </a:cxn>
                <a:cxn ang="0">
                  <a:pos x="80" y="0"/>
                </a:cxn>
                <a:cxn ang="0">
                  <a:pos x="0" y="30"/>
                </a:cxn>
                <a:cxn ang="0">
                  <a:pos x="104" y="30"/>
                </a:cxn>
              </a:cxnLst>
              <a:rect l="0" t="0" r="r" b="b"/>
              <a:pathLst>
                <a:path w="104" h="30">
                  <a:moveTo>
                    <a:pt x="104" y="30"/>
                  </a:moveTo>
                  <a:lnTo>
                    <a:pt x="80" y="0"/>
                  </a:lnTo>
                  <a:lnTo>
                    <a:pt x="0" y="30"/>
                  </a:lnTo>
                  <a:lnTo>
                    <a:pt x="104" y="3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6445449" y="3546476"/>
            <a:ext cx="669726" cy="720725"/>
            <a:chOff x="3579" y="2089"/>
            <a:chExt cx="375" cy="454"/>
          </a:xfrm>
        </p:grpSpPr>
        <p:sp>
          <p:nvSpPr>
            <p:cNvPr id="181281" name="Freeform 33"/>
            <p:cNvSpPr>
              <a:spLocks/>
            </p:cNvSpPr>
            <p:nvPr/>
          </p:nvSpPr>
          <p:spPr bwMode="auto">
            <a:xfrm>
              <a:off x="3579" y="2312"/>
              <a:ext cx="343" cy="201"/>
            </a:xfrm>
            <a:custGeom>
              <a:avLst/>
              <a:gdLst/>
              <a:ahLst/>
              <a:cxnLst>
                <a:cxn ang="0">
                  <a:pos x="247" y="0"/>
                </a:cxn>
                <a:cxn ang="0">
                  <a:pos x="343" y="0"/>
                </a:cxn>
                <a:cxn ang="0">
                  <a:pos x="176" y="201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47" y="0"/>
                </a:cxn>
              </a:cxnLst>
              <a:rect l="0" t="0" r="r" b="b"/>
              <a:pathLst>
                <a:path w="343" h="201">
                  <a:moveTo>
                    <a:pt x="247" y="0"/>
                  </a:moveTo>
                  <a:lnTo>
                    <a:pt x="343" y="0"/>
                  </a:lnTo>
                  <a:lnTo>
                    <a:pt x="176" y="201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82" name="Freeform 34"/>
            <p:cNvSpPr>
              <a:spLocks/>
            </p:cNvSpPr>
            <p:nvPr/>
          </p:nvSpPr>
          <p:spPr bwMode="auto">
            <a:xfrm>
              <a:off x="3587" y="2089"/>
              <a:ext cx="239" cy="223"/>
            </a:xfrm>
            <a:custGeom>
              <a:avLst/>
              <a:gdLst/>
              <a:ahLst/>
              <a:cxnLst>
                <a:cxn ang="0">
                  <a:pos x="239" y="223"/>
                </a:cxn>
                <a:cxn ang="0">
                  <a:pos x="223" y="149"/>
                </a:cxn>
                <a:cxn ang="0">
                  <a:pos x="192" y="82"/>
                </a:cxn>
                <a:cxn ang="0">
                  <a:pos x="128" y="30"/>
                </a:cxn>
                <a:cxn ang="0">
                  <a:pos x="56" y="8"/>
                </a:cxn>
                <a:cxn ang="0">
                  <a:pos x="0" y="0"/>
                </a:cxn>
                <a:cxn ang="0">
                  <a:pos x="56" y="45"/>
                </a:cxn>
                <a:cxn ang="0">
                  <a:pos x="80" y="97"/>
                </a:cxn>
                <a:cxn ang="0">
                  <a:pos x="88" y="142"/>
                </a:cxn>
                <a:cxn ang="0">
                  <a:pos x="96" y="223"/>
                </a:cxn>
                <a:cxn ang="0">
                  <a:pos x="239" y="223"/>
                </a:cxn>
              </a:cxnLst>
              <a:rect l="0" t="0" r="r" b="b"/>
              <a:pathLst>
                <a:path w="239" h="223">
                  <a:moveTo>
                    <a:pt x="239" y="223"/>
                  </a:moveTo>
                  <a:lnTo>
                    <a:pt x="223" y="149"/>
                  </a:lnTo>
                  <a:lnTo>
                    <a:pt x="192" y="82"/>
                  </a:lnTo>
                  <a:lnTo>
                    <a:pt x="128" y="30"/>
                  </a:lnTo>
                  <a:lnTo>
                    <a:pt x="56" y="8"/>
                  </a:lnTo>
                  <a:lnTo>
                    <a:pt x="0" y="0"/>
                  </a:lnTo>
                  <a:lnTo>
                    <a:pt x="56" y="45"/>
                  </a:lnTo>
                  <a:lnTo>
                    <a:pt x="80" y="97"/>
                  </a:lnTo>
                  <a:lnTo>
                    <a:pt x="88" y="142"/>
                  </a:lnTo>
                  <a:lnTo>
                    <a:pt x="96" y="223"/>
                  </a:lnTo>
                  <a:lnTo>
                    <a:pt x="239" y="223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83" name="Freeform 35"/>
            <p:cNvSpPr>
              <a:spLocks/>
            </p:cNvSpPr>
            <p:nvPr/>
          </p:nvSpPr>
          <p:spPr bwMode="auto">
            <a:xfrm>
              <a:off x="3611" y="2335"/>
              <a:ext cx="343" cy="208"/>
            </a:xfrm>
            <a:custGeom>
              <a:avLst/>
              <a:gdLst/>
              <a:ahLst/>
              <a:cxnLst>
                <a:cxn ang="0">
                  <a:pos x="231" y="0"/>
                </a:cxn>
                <a:cxn ang="0">
                  <a:pos x="343" y="0"/>
                </a:cxn>
                <a:cxn ang="0">
                  <a:pos x="175" y="208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31" y="0"/>
                </a:cxn>
              </a:cxnLst>
              <a:rect l="0" t="0" r="r" b="b"/>
              <a:pathLst>
                <a:path w="343" h="208">
                  <a:moveTo>
                    <a:pt x="231" y="0"/>
                  </a:moveTo>
                  <a:lnTo>
                    <a:pt x="343" y="0"/>
                  </a:lnTo>
                  <a:lnTo>
                    <a:pt x="175" y="208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84" name="Freeform 36"/>
            <p:cNvSpPr>
              <a:spLocks/>
            </p:cNvSpPr>
            <p:nvPr/>
          </p:nvSpPr>
          <p:spPr bwMode="auto">
            <a:xfrm>
              <a:off x="3611" y="2111"/>
              <a:ext cx="231" cy="224"/>
            </a:xfrm>
            <a:custGeom>
              <a:avLst/>
              <a:gdLst/>
              <a:ahLst/>
              <a:cxnLst>
                <a:cxn ang="0">
                  <a:pos x="231" y="224"/>
                </a:cxn>
                <a:cxn ang="0">
                  <a:pos x="231" y="157"/>
                </a:cxn>
                <a:cxn ang="0">
                  <a:pos x="191" y="90"/>
                </a:cxn>
                <a:cxn ang="0">
                  <a:pos x="128" y="38"/>
                </a:cxn>
                <a:cxn ang="0">
                  <a:pos x="56" y="8"/>
                </a:cxn>
                <a:cxn ang="0">
                  <a:pos x="0" y="0"/>
                </a:cxn>
                <a:cxn ang="0">
                  <a:pos x="56" y="53"/>
                </a:cxn>
                <a:cxn ang="0">
                  <a:pos x="88" y="105"/>
                </a:cxn>
                <a:cxn ang="0">
                  <a:pos x="96" y="149"/>
                </a:cxn>
                <a:cxn ang="0">
                  <a:pos x="104" y="224"/>
                </a:cxn>
                <a:cxn ang="0">
                  <a:pos x="231" y="224"/>
                </a:cxn>
              </a:cxnLst>
              <a:rect l="0" t="0" r="r" b="b"/>
              <a:pathLst>
                <a:path w="231" h="224">
                  <a:moveTo>
                    <a:pt x="231" y="224"/>
                  </a:moveTo>
                  <a:lnTo>
                    <a:pt x="231" y="157"/>
                  </a:lnTo>
                  <a:lnTo>
                    <a:pt x="191" y="90"/>
                  </a:lnTo>
                  <a:lnTo>
                    <a:pt x="128" y="38"/>
                  </a:lnTo>
                  <a:lnTo>
                    <a:pt x="56" y="8"/>
                  </a:lnTo>
                  <a:lnTo>
                    <a:pt x="0" y="0"/>
                  </a:lnTo>
                  <a:lnTo>
                    <a:pt x="56" y="53"/>
                  </a:lnTo>
                  <a:lnTo>
                    <a:pt x="88" y="105"/>
                  </a:lnTo>
                  <a:lnTo>
                    <a:pt x="96" y="149"/>
                  </a:lnTo>
                  <a:lnTo>
                    <a:pt x="104" y="224"/>
                  </a:lnTo>
                  <a:lnTo>
                    <a:pt x="231" y="22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85" name="Freeform 37"/>
            <p:cNvSpPr>
              <a:spLocks/>
            </p:cNvSpPr>
            <p:nvPr/>
          </p:nvSpPr>
          <p:spPr bwMode="auto">
            <a:xfrm>
              <a:off x="3850" y="2312"/>
              <a:ext cx="104" cy="23"/>
            </a:xfrm>
            <a:custGeom>
              <a:avLst/>
              <a:gdLst/>
              <a:ahLst/>
              <a:cxnLst>
                <a:cxn ang="0">
                  <a:pos x="104" y="23"/>
                </a:cxn>
                <a:cxn ang="0">
                  <a:pos x="80" y="0"/>
                </a:cxn>
                <a:cxn ang="0">
                  <a:pos x="0" y="23"/>
                </a:cxn>
                <a:cxn ang="0">
                  <a:pos x="104" y="23"/>
                </a:cxn>
              </a:cxnLst>
              <a:rect l="0" t="0" r="r" b="b"/>
              <a:pathLst>
                <a:path w="104" h="23">
                  <a:moveTo>
                    <a:pt x="104" y="23"/>
                  </a:moveTo>
                  <a:lnTo>
                    <a:pt x="80" y="0"/>
                  </a:lnTo>
                  <a:lnTo>
                    <a:pt x="0" y="23"/>
                  </a:lnTo>
                  <a:lnTo>
                    <a:pt x="104" y="23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7629525" y="4537076"/>
            <a:ext cx="671513" cy="720725"/>
            <a:chOff x="4465" y="2707"/>
            <a:chExt cx="376" cy="454"/>
          </a:xfrm>
        </p:grpSpPr>
        <p:sp>
          <p:nvSpPr>
            <p:cNvPr id="181287" name="Freeform 39"/>
            <p:cNvSpPr>
              <a:spLocks/>
            </p:cNvSpPr>
            <p:nvPr/>
          </p:nvSpPr>
          <p:spPr bwMode="auto">
            <a:xfrm>
              <a:off x="4465" y="2930"/>
              <a:ext cx="344" cy="201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344" y="0"/>
                </a:cxn>
                <a:cxn ang="0">
                  <a:pos x="176" y="201"/>
                </a:cxn>
                <a:cxn ang="0">
                  <a:pos x="0" y="0"/>
                </a:cxn>
                <a:cxn ang="0">
                  <a:pos x="104" y="0"/>
                </a:cxn>
                <a:cxn ang="0">
                  <a:pos x="248" y="0"/>
                </a:cxn>
              </a:cxnLst>
              <a:rect l="0" t="0" r="r" b="b"/>
              <a:pathLst>
                <a:path w="344" h="201">
                  <a:moveTo>
                    <a:pt x="248" y="0"/>
                  </a:moveTo>
                  <a:lnTo>
                    <a:pt x="344" y="0"/>
                  </a:lnTo>
                  <a:lnTo>
                    <a:pt x="176" y="201"/>
                  </a:lnTo>
                  <a:lnTo>
                    <a:pt x="0" y="0"/>
                  </a:lnTo>
                  <a:lnTo>
                    <a:pt x="104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88" name="Freeform 40"/>
            <p:cNvSpPr>
              <a:spLocks/>
            </p:cNvSpPr>
            <p:nvPr/>
          </p:nvSpPr>
          <p:spPr bwMode="auto">
            <a:xfrm>
              <a:off x="4473" y="2707"/>
              <a:ext cx="240" cy="223"/>
            </a:xfrm>
            <a:custGeom>
              <a:avLst/>
              <a:gdLst/>
              <a:ahLst/>
              <a:cxnLst>
                <a:cxn ang="0">
                  <a:pos x="240" y="223"/>
                </a:cxn>
                <a:cxn ang="0">
                  <a:pos x="224" y="149"/>
                </a:cxn>
                <a:cxn ang="0">
                  <a:pos x="192" y="82"/>
                </a:cxn>
                <a:cxn ang="0">
                  <a:pos x="128" y="30"/>
                </a:cxn>
                <a:cxn ang="0">
                  <a:pos x="56" y="7"/>
                </a:cxn>
                <a:cxn ang="0">
                  <a:pos x="0" y="0"/>
                </a:cxn>
                <a:cxn ang="0">
                  <a:pos x="56" y="37"/>
                </a:cxn>
                <a:cxn ang="0">
                  <a:pos x="80" y="89"/>
                </a:cxn>
                <a:cxn ang="0">
                  <a:pos x="88" y="141"/>
                </a:cxn>
                <a:cxn ang="0">
                  <a:pos x="96" y="223"/>
                </a:cxn>
                <a:cxn ang="0">
                  <a:pos x="240" y="223"/>
                </a:cxn>
              </a:cxnLst>
              <a:rect l="0" t="0" r="r" b="b"/>
              <a:pathLst>
                <a:path w="240" h="223">
                  <a:moveTo>
                    <a:pt x="240" y="223"/>
                  </a:moveTo>
                  <a:lnTo>
                    <a:pt x="224" y="149"/>
                  </a:lnTo>
                  <a:lnTo>
                    <a:pt x="192" y="82"/>
                  </a:lnTo>
                  <a:lnTo>
                    <a:pt x="128" y="30"/>
                  </a:lnTo>
                  <a:lnTo>
                    <a:pt x="56" y="7"/>
                  </a:lnTo>
                  <a:lnTo>
                    <a:pt x="0" y="0"/>
                  </a:lnTo>
                  <a:lnTo>
                    <a:pt x="56" y="37"/>
                  </a:lnTo>
                  <a:lnTo>
                    <a:pt x="80" y="89"/>
                  </a:lnTo>
                  <a:lnTo>
                    <a:pt x="88" y="141"/>
                  </a:lnTo>
                  <a:lnTo>
                    <a:pt x="96" y="223"/>
                  </a:lnTo>
                  <a:lnTo>
                    <a:pt x="240" y="223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89" name="Freeform 41"/>
            <p:cNvSpPr>
              <a:spLocks/>
            </p:cNvSpPr>
            <p:nvPr/>
          </p:nvSpPr>
          <p:spPr bwMode="auto">
            <a:xfrm>
              <a:off x="4489" y="2953"/>
              <a:ext cx="352" cy="208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352" y="0"/>
                </a:cxn>
                <a:cxn ang="0">
                  <a:pos x="176" y="208"/>
                </a:cxn>
                <a:cxn ang="0">
                  <a:pos x="0" y="0"/>
                </a:cxn>
                <a:cxn ang="0">
                  <a:pos x="112" y="0"/>
                </a:cxn>
                <a:cxn ang="0">
                  <a:pos x="240" y="0"/>
                </a:cxn>
              </a:cxnLst>
              <a:rect l="0" t="0" r="r" b="b"/>
              <a:pathLst>
                <a:path w="352" h="208">
                  <a:moveTo>
                    <a:pt x="240" y="0"/>
                  </a:moveTo>
                  <a:lnTo>
                    <a:pt x="352" y="0"/>
                  </a:lnTo>
                  <a:lnTo>
                    <a:pt x="176" y="208"/>
                  </a:lnTo>
                  <a:lnTo>
                    <a:pt x="0" y="0"/>
                  </a:lnTo>
                  <a:lnTo>
                    <a:pt x="112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90" name="Freeform 42"/>
            <p:cNvSpPr>
              <a:spLocks/>
            </p:cNvSpPr>
            <p:nvPr/>
          </p:nvSpPr>
          <p:spPr bwMode="auto">
            <a:xfrm>
              <a:off x="4497" y="2729"/>
              <a:ext cx="232" cy="224"/>
            </a:xfrm>
            <a:custGeom>
              <a:avLst/>
              <a:gdLst/>
              <a:ahLst/>
              <a:cxnLst>
                <a:cxn ang="0">
                  <a:pos x="232" y="224"/>
                </a:cxn>
                <a:cxn ang="0">
                  <a:pos x="232" y="157"/>
                </a:cxn>
                <a:cxn ang="0">
                  <a:pos x="192" y="90"/>
                </a:cxn>
                <a:cxn ang="0">
                  <a:pos x="128" y="37"/>
                </a:cxn>
                <a:cxn ang="0">
                  <a:pos x="56" y="8"/>
                </a:cxn>
                <a:cxn ang="0">
                  <a:pos x="0" y="0"/>
                </a:cxn>
                <a:cxn ang="0">
                  <a:pos x="56" y="45"/>
                </a:cxn>
                <a:cxn ang="0">
                  <a:pos x="88" y="97"/>
                </a:cxn>
                <a:cxn ang="0">
                  <a:pos x="96" y="149"/>
                </a:cxn>
                <a:cxn ang="0">
                  <a:pos x="104" y="224"/>
                </a:cxn>
                <a:cxn ang="0">
                  <a:pos x="232" y="224"/>
                </a:cxn>
              </a:cxnLst>
              <a:rect l="0" t="0" r="r" b="b"/>
              <a:pathLst>
                <a:path w="232" h="224">
                  <a:moveTo>
                    <a:pt x="232" y="224"/>
                  </a:moveTo>
                  <a:lnTo>
                    <a:pt x="232" y="157"/>
                  </a:lnTo>
                  <a:lnTo>
                    <a:pt x="192" y="90"/>
                  </a:lnTo>
                  <a:lnTo>
                    <a:pt x="128" y="37"/>
                  </a:lnTo>
                  <a:lnTo>
                    <a:pt x="56" y="8"/>
                  </a:lnTo>
                  <a:lnTo>
                    <a:pt x="0" y="0"/>
                  </a:lnTo>
                  <a:lnTo>
                    <a:pt x="56" y="45"/>
                  </a:lnTo>
                  <a:lnTo>
                    <a:pt x="88" y="97"/>
                  </a:lnTo>
                  <a:lnTo>
                    <a:pt x="96" y="149"/>
                  </a:lnTo>
                  <a:lnTo>
                    <a:pt x="104" y="224"/>
                  </a:lnTo>
                  <a:lnTo>
                    <a:pt x="232" y="22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1291" name="Freeform 43"/>
            <p:cNvSpPr>
              <a:spLocks/>
            </p:cNvSpPr>
            <p:nvPr/>
          </p:nvSpPr>
          <p:spPr bwMode="auto">
            <a:xfrm>
              <a:off x="4737" y="2930"/>
              <a:ext cx="104" cy="15"/>
            </a:xfrm>
            <a:custGeom>
              <a:avLst/>
              <a:gdLst/>
              <a:ahLst/>
              <a:cxnLst>
                <a:cxn ang="0">
                  <a:pos x="104" y="15"/>
                </a:cxn>
                <a:cxn ang="0">
                  <a:pos x="80" y="0"/>
                </a:cxn>
                <a:cxn ang="0">
                  <a:pos x="0" y="15"/>
                </a:cxn>
                <a:cxn ang="0">
                  <a:pos x="104" y="15"/>
                </a:cxn>
              </a:cxnLst>
              <a:rect l="0" t="0" r="r" b="b"/>
              <a:pathLst>
                <a:path w="104" h="15">
                  <a:moveTo>
                    <a:pt x="104" y="15"/>
                  </a:moveTo>
                  <a:lnTo>
                    <a:pt x="80" y="0"/>
                  </a:lnTo>
                  <a:lnTo>
                    <a:pt x="0" y="15"/>
                  </a:lnTo>
                  <a:lnTo>
                    <a:pt x="104" y="15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4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Waterfall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v-SE" sz="2800" dirty="0" smtClean="0"/>
              <a:t>Easy to understand and implement.</a:t>
            </a:r>
          </a:p>
          <a:p>
            <a:pPr marL="609600" indent="-609600">
              <a:buFontTx/>
              <a:buAutoNum type="arabicPeriod"/>
            </a:pPr>
            <a:r>
              <a:rPr lang="en-GB" sz="2800" dirty="0" smtClean="0"/>
              <a:t>Widely used and known (in theory!)</a:t>
            </a:r>
          </a:p>
          <a:p>
            <a:pPr marL="609600" indent="-609600">
              <a:buFontTx/>
              <a:buAutoNum type="arabicPeriod"/>
            </a:pPr>
            <a:r>
              <a:rPr lang="en-GB" sz="2800" dirty="0" smtClean="0"/>
              <a:t>Reinforces good habits:  define-before- design, design-before-code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609600" indent="-609600">
              <a:buFontTx/>
              <a:buAutoNum type="arabicPeriod"/>
            </a:pPr>
            <a:r>
              <a:rPr lang="sv-SE" dirty="0" smtClean="0"/>
              <a:t>Idealised, doesn’t match reality well.</a:t>
            </a:r>
          </a:p>
          <a:p>
            <a:pPr marL="609600" indent="-609600">
              <a:buFontTx/>
              <a:buAutoNum type="arabicPeriod"/>
            </a:pPr>
            <a:r>
              <a:rPr lang="en-GB" dirty="0" smtClean="0"/>
              <a:t>Doesn’t reflect iterative nature of exploratory development.</a:t>
            </a:r>
          </a:p>
          <a:p>
            <a:pPr marL="609600" indent="-609600">
              <a:buFontTx/>
              <a:buAutoNum type="arabicPeriod"/>
            </a:pPr>
            <a:r>
              <a:rPr lang="en-GB" dirty="0" smtClean="0"/>
              <a:t>Unrealistic to expect accurate requirements so early in </a:t>
            </a:r>
            <a:r>
              <a:rPr lang="en-GB" dirty="0" smtClean="0"/>
              <a:t>project</a:t>
            </a:r>
            <a:endParaRPr lang="en-GB" dirty="0" smtClean="0"/>
          </a:p>
          <a:p>
            <a:pPr marL="609600" indent="-609600">
              <a:buFontTx/>
              <a:buAutoNum type="arabicPeriod"/>
            </a:pPr>
            <a:r>
              <a:rPr lang="en-GB" dirty="0" smtClean="0"/>
              <a:t>Software is delivered late in project, delays discovery of serious errors.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Disadvantages</a:t>
            </a:r>
            <a:endParaRPr lang="en-IN" dirty="0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Prototyping Software Development Life Cycle Model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Maurya\Downloads\prototy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2057400"/>
            <a:ext cx="5715000" cy="3886200"/>
          </a:xfrm>
          <a:prstGeom prst="rect">
            <a:avLst/>
          </a:prstGeom>
          <a:noFill/>
        </p:spPr>
      </p:pic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Prototyping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Requirement clear and accurate.</a:t>
            </a:r>
          </a:p>
          <a:p>
            <a:r>
              <a:rPr lang="en-US" dirty="0" smtClean="0"/>
              <a:t>New requirement can be easily accepted.</a:t>
            </a:r>
          </a:p>
          <a:p>
            <a:r>
              <a:rPr lang="en-US" dirty="0" smtClean="0"/>
              <a:t>Flexibility of design and development.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Poor documentation.</a:t>
            </a:r>
          </a:p>
          <a:p>
            <a:r>
              <a:rPr lang="en-US" dirty="0" smtClean="0"/>
              <a:t>User demand can </a:t>
            </a:r>
            <a:r>
              <a:rPr lang="en-US" dirty="0" smtClean="0"/>
              <a:t>force to </a:t>
            </a:r>
            <a:r>
              <a:rPr lang="en-US" dirty="0" smtClean="0"/>
              <a:t>redesign.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smtClean="0"/>
              <a:t>Disadvantages</a:t>
            </a:r>
            <a:endParaRPr lang="en-IN" dirty="0"/>
          </a:p>
        </p:txBody>
      </p:sp>
      <p:pic>
        <p:nvPicPr>
          <p:cNvPr id="8" name="Picture 2" descr="E:\iilm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SDLC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Maurya\Downloads\stock-photo-software-development-process-spiral-model-474597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0" y="2133600"/>
            <a:ext cx="5181599" cy="3657600"/>
          </a:xfrm>
          <a:prstGeom prst="rect">
            <a:avLst/>
          </a:prstGeom>
          <a:noFill/>
        </p:spPr>
      </p:pic>
      <p:pic>
        <p:nvPicPr>
          <p:cNvPr id="6" name="Picture 2" descr="E:\iilm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3500" y="152400"/>
            <a:ext cx="1143000" cy="762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3" ma:contentTypeDescription="Create a new document." ma:contentTypeScope="" ma:versionID="37d3ec2b48d53e45b233ad8f52fe1b11"/>
</file>

<file path=customXml/itemProps1.xml><?xml version="1.0" encoding="utf-8"?>
<ds:datastoreItem xmlns:ds="http://schemas.openxmlformats.org/officeDocument/2006/customXml" ds:itemID="{73BA59D9-3332-4775-805E-B9BA06B711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0FA4CB-1C2F-4794-84DD-5C40661072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ADFABD-AA93-46F5-AAE9-6B5BE71D2D05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1712</TotalTime>
  <Words>203</Words>
  <Application>Microsoft PowerPoint</Application>
  <PresentationFormat>35mm Slides</PresentationFormat>
  <Paragraphs>71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WELCOME</vt:lpstr>
      <vt:lpstr>CET IILM AHL </vt:lpstr>
      <vt:lpstr>Software Development Life Cycle</vt:lpstr>
      <vt:lpstr>Introduction</vt:lpstr>
      <vt:lpstr>Waterfall Software Development Life  Cycle Model</vt:lpstr>
      <vt:lpstr>Waterfall Model</vt:lpstr>
      <vt:lpstr>Prototyping Software Development Life Cycle Model</vt:lpstr>
      <vt:lpstr>Prototyping Model</vt:lpstr>
      <vt:lpstr>Spiral Model</vt:lpstr>
      <vt:lpstr>Spiral Model</vt:lpstr>
      <vt:lpstr>Iterative Enhancement Model</vt:lpstr>
      <vt:lpstr>Rapid prototyping model</vt:lpstr>
      <vt:lpstr>SDLC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Maurya</dc:creator>
  <cp:lastModifiedBy>Maurya</cp:lastModifiedBy>
  <cp:revision>308</cp:revision>
  <dcterms:created xsi:type="dcterms:W3CDTF">2011-02-14T11:20:57Z</dcterms:created>
  <dcterms:modified xsi:type="dcterms:W3CDTF">2012-02-29T17:30:33Z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TC300060309990</vt:lpwstr>
  </property>
</Properties>
</file>