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74" r:id="rId13"/>
    <p:sldId id="272" r:id="rId14"/>
    <p:sldId id="273" r:id="rId15"/>
    <p:sldId id="270" r:id="rId16"/>
    <p:sldId id="271" r:id="rId17"/>
    <p:sldId id="267" r:id="rId18"/>
    <p:sldId id="269" r:id="rId19"/>
    <p:sldId id="276" r:id="rId20"/>
    <p:sldId id="268" r:id="rId21"/>
    <p:sldId id="275" r:id="rId22"/>
    <p:sldId id="277" r:id="rId23"/>
    <p:sldId id="278" r:id="rId24"/>
    <p:sldId id="280" r:id="rId25"/>
    <p:sldId id="27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03/06/2017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03/06/2017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Coding best practices</a:t>
            </a:r>
            <a:endParaRPr lang="en-US" dirty="0"/>
          </a:p>
        </p:txBody>
      </p:sp>
      <p:sp>
        <p:nvSpPr>
          <p:cNvPr id="7" name="Subtitle 6"/>
          <p:cNvSpPr>
            <a:spLocks noGrp="1"/>
          </p:cNvSpPr>
          <p:nvPr>
            <p:ph type="subTitle" idx="1"/>
          </p:nvPr>
        </p:nvSpPr>
        <p:spPr/>
        <p:txBody>
          <a:bodyPr>
            <a:normAutofit/>
          </a:bodyPr>
          <a:lstStyle/>
          <a:p>
            <a:r>
              <a:rPr lang="en-US" sz="1800" dirty="0" smtClean="0"/>
              <a:t>The idea of this presentation is to make the any application /project code simpler</a:t>
            </a:r>
            <a:r>
              <a:rPr lang="en-US" sz="1800" dirty="0" smtClean="0"/>
              <a:t>/</a:t>
            </a:r>
            <a:r>
              <a:rPr lang="en-IN" altLang="en-US" sz="1800" dirty="0" smtClean="0"/>
              <a:t>clean/easy/optimized/efficient/readable/</a:t>
            </a:r>
            <a:r>
              <a:rPr lang="en-IN" altLang="en-US" sz="1800" dirty="0" err="1" smtClean="0"/>
              <a:t>enhanceable</a:t>
            </a:r>
            <a:r>
              <a:rPr lang="en-IN" altLang="en-US" sz="1800" dirty="0" smtClean="0"/>
              <a:t>.</a:t>
            </a:r>
          </a:p>
          <a:p>
            <a:r>
              <a:rPr lang="en-IN" sz="1200" dirty="0" smtClean="0"/>
              <a:t>By-</a:t>
            </a:r>
            <a:r>
              <a:rPr lang="en-IN" sz="1200" dirty="0" err="1" smtClean="0"/>
              <a:t>Dinkar</a:t>
            </a:r>
            <a:r>
              <a:rPr lang="en-IN" sz="1200" dirty="0" smtClean="0"/>
              <a:t> </a:t>
            </a:r>
            <a:r>
              <a:rPr lang="en-IN" sz="1200" dirty="0" err="1" smtClean="0"/>
              <a:t>Maurya</a:t>
            </a:r>
            <a:endParaRPr lang="en-US" sz="1200" dirty="0" smtClean="0"/>
          </a:p>
          <a:p>
            <a:endParaRPr lang="en-US" sz="1800" dirty="0"/>
          </a:p>
        </p:txBody>
      </p:sp>
      <p:pic>
        <p:nvPicPr>
          <p:cNvPr id="25602" name="Picture 2" descr="Image result for standard coding practises"/>
          <p:cNvPicPr>
            <a:picLocks noChangeAspect="1" noChangeArrowheads="1"/>
          </p:cNvPicPr>
          <p:nvPr/>
        </p:nvPicPr>
        <p:blipFill>
          <a:blip r:embed="rId2"/>
          <a:srcRect/>
          <a:stretch>
            <a:fillRect/>
          </a:stretch>
        </p:blipFill>
        <p:spPr bwMode="auto">
          <a:xfrm>
            <a:off x="1828800" y="2839155"/>
            <a:ext cx="6781800" cy="401884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switch over if else</a:t>
            </a:r>
            <a:endParaRPr lang="en-US" dirty="0"/>
          </a:p>
        </p:txBody>
      </p:sp>
      <p:sp>
        <p:nvSpPr>
          <p:cNvPr id="3" name="Content Placeholder 2"/>
          <p:cNvSpPr>
            <a:spLocks noGrp="1"/>
          </p:cNvSpPr>
          <p:nvPr>
            <p:ph idx="1"/>
          </p:nvPr>
        </p:nvSpPr>
        <p:spPr/>
        <p:txBody>
          <a:bodyPr>
            <a:normAutofit/>
          </a:bodyPr>
          <a:lstStyle/>
          <a:p>
            <a:r>
              <a:rPr lang="en-IN" sz="1200" dirty="0" smtClean="0"/>
              <a:t>Switch can be used only for a specific value and can not be used for range of values or for conditions involving multiple variables. </a:t>
            </a:r>
          </a:p>
          <a:p>
            <a:r>
              <a:rPr lang="en-IN" sz="1200" dirty="0" smtClean="0"/>
              <a:t>For switch the values should be 1 or 2 or 3 etc.</a:t>
            </a:r>
          </a:p>
          <a:p>
            <a:r>
              <a:rPr lang="en-IN" sz="1200" dirty="0" smtClean="0"/>
              <a:t>When we use if we could use conditions like greater than 1 and less than 15 etc.</a:t>
            </a:r>
          </a:p>
          <a:p>
            <a:r>
              <a:rPr lang="en-IN" sz="1200" dirty="0" smtClean="0"/>
              <a:t>Hence we have specific value as condition then we should use switch instead of if else. Reason is explained below-</a:t>
            </a:r>
          </a:p>
          <a:p>
            <a:endParaRPr lang="en-IN" sz="1200" b="1" dirty="0" smtClean="0"/>
          </a:p>
          <a:p>
            <a:r>
              <a:rPr lang="en-IN" sz="1200" b="1" dirty="0" smtClean="0"/>
              <a:t>Why switch is faster than if else</a:t>
            </a:r>
          </a:p>
          <a:p>
            <a:r>
              <a:rPr lang="en-IN" sz="1200" dirty="0" smtClean="0"/>
              <a:t>Because there are special </a:t>
            </a:r>
            <a:r>
              <a:rPr lang="en-IN" sz="1200" dirty="0" err="1" smtClean="0"/>
              <a:t>bytecodes</a:t>
            </a:r>
            <a:r>
              <a:rPr lang="en-IN" sz="1200" dirty="0" smtClean="0"/>
              <a:t> that allow efficient switch statement evaluation when there are a lot of cases.</a:t>
            </a:r>
          </a:p>
          <a:p>
            <a:r>
              <a:rPr lang="en-IN" sz="1200" dirty="0" smtClean="0"/>
              <a:t>If implemented with IF-statements you would have a check, a jump to the next clause, a check, a jump to the next clause and so on(</a:t>
            </a:r>
            <a:r>
              <a:rPr lang="en-IN" sz="1200" dirty="0" err="1" smtClean="0"/>
              <a:t>Lookupswitch</a:t>
            </a:r>
            <a:r>
              <a:rPr lang="en-IN" sz="1200" dirty="0" smtClean="0"/>
              <a:t>).</a:t>
            </a:r>
          </a:p>
          <a:p>
            <a:r>
              <a:rPr lang="en-IN" sz="1200" dirty="0" smtClean="0"/>
              <a:t>With switch the JVM loads the value to compare and iterates through the value table to find a match, which is faster in most cases(</a:t>
            </a:r>
            <a:r>
              <a:rPr lang="en-IN" sz="1200" dirty="0" err="1" smtClean="0"/>
              <a:t>Tableswitch</a:t>
            </a:r>
            <a:r>
              <a:rPr lang="en-IN" sz="1200" dirty="0" smtClean="0"/>
              <a:t>).</a:t>
            </a:r>
          </a:p>
          <a:p>
            <a:r>
              <a:rPr lang="en-IN" sz="1200" dirty="0" err="1" smtClean="0"/>
              <a:t>Lookupswitch</a:t>
            </a:r>
            <a:r>
              <a:rPr lang="en-IN" sz="1200" dirty="0" smtClean="0"/>
              <a:t> </a:t>
            </a:r>
            <a:r>
              <a:rPr lang="en-IN" sz="1200" dirty="0" err="1" smtClean="0"/>
              <a:t>vs</a:t>
            </a:r>
            <a:r>
              <a:rPr lang="en-IN" sz="1200" dirty="0" smtClean="0"/>
              <a:t> </a:t>
            </a:r>
            <a:r>
              <a:rPr lang="en-IN" sz="1200" dirty="0" err="1" smtClean="0"/>
              <a:t>Tableswitch</a:t>
            </a:r>
            <a:endParaRPr lang="en-IN" sz="1200" dirty="0" smtClean="0"/>
          </a:p>
          <a:p>
            <a:pPr lvl="1"/>
            <a:r>
              <a:rPr lang="en-IN" sz="1050" dirty="0" smtClean="0"/>
              <a:t>The difference is that a </a:t>
            </a:r>
            <a:r>
              <a:rPr lang="en-IN" sz="1050" dirty="0" err="1" smtClean="0"/>
              <a:t>lookupswitch</a:t>
            </a:r>
            <a:r>
              <a:rPr lang="en-IN" sz="1050" dirty="0" smtClean="0"/>
              <a:t> uses a table with keys and labels, yet a </a:t>
            </a:r>
            <a:r>
              <a:rPr lang="en-IN" sz="1050" dirty="0" err="1" smtClean="0"/>
              <a:t>tableswitch</a:t>
            </a:r>
            <a:r>
              <a:rPr lang="en-IN" sz="1050" dirty="0" smtClean="0"/>
              <a:t> uses a table with labels only.</a:t>
            </a:r>
          </a:p>
          <a:p>
            <a:pPr lvl="1"/>
            <a:r>
              <a:rPr lang="en-IN" sz="1050" dirty="0" smtClean="0"/>
              <a:t>When performing a </a:t>
            </a:r>
            <a:r>
              <a:rPr lang="en-IN" sz="1050" dirty="0" err="1" smtClean="0"/>
              <a:t>tableswitch</a:t>
            </a:r>
            <a:r>
              <a:rPr lang="en-IN" sz="1050" dirty="0" smtClean="0"/>
              <a:t>, the </a:t>
            </a:r>
            <a:r>
              <a:rPr lang="en-IN" sz="1050" dirty="0" err="1" smtClean="0"/>
              <a:t>int</a:t>
            </a:r>
            <a:r>
              <a:rPr lang="en-IN" sz="1050" dirty="0" smtClean="0"/>
              <a:t> value on top of stack is directly used as an index into the table to grab the jump destination and perform the jump immediately. The whole </a:t>
            </a:r>
            <a:r>
              <a:rPr lang="en-IN" sz="1050" dirty="0" err="1" smtClean="0"/>
              <a:t>lookup+jump</a:t>
            </a:r>
            <a:r>
              <a:rPr lang="en-IN" sz="1050" dirty="0" smtClean="0"/>
              <a:t> process is an O(1) operation, that means it's blazing fast.</a:t>
            </a:r>
          </a:p>
          <a:p>
            <a:pPr lvl="1"/>
            <a:r>
              <a:rPr lang="en-IN" sz="1050" dirty="0" smtClean="0"/>
              <a:t>While in </a:t>
            </a:r>
            <a:r>
              <a:rPr lang="en-IN" sz="1050" dirty="0" err="1" smtClean="0"/>
              <a:t>lookupswitch</a:t>
            </a:r>
            <a:r>
              <a:rPr lang="en-IN" sz="1050" dirty="0" smtClean="0"/>
              <a:t> it might take o(n) or more time.</a:t>
            </a:r>
          </a:p>
          <a:p>
            <a:pPr lvl="1"/>
            <a:r>
              <a:rPr lang="en-IN" sz="1050" dirty="0" err="1" smtClean="0"/>
              <a:t>Tableswitch</a:t>
            </a:r>
            <a:r>
              <a:rPr lang="en-IN" sz="1050" dirty="0" smtClean="0"/>
              <a:t> is usually more efficient.</a:t>
            </a:r>
          </a:p>
          <a:p>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Use of if else</a:t>
            </a:r>
            <a:br>
              <a:rPr lang="en-US" sz="4400" dirty="0" smtClean="0"/>
            </a:br>
            <a:endParaRPr lang="en-US" dirty="0"/>
          </a:p>
        </p:txBody>
      </p:sp>
      <p:sp>
        <p:nvSpPr>
          <p:cNvPr id="3" name="Content Placeholder 2"/>
          <p:cNvSpPr>
            <a:spLocks noGrp="1"/>
          </p:cNvSpPr>
          <p:nvPr>
            <p:ph idx="1"/>
          </p:nvPr>
        </p:nvSpPr>
        <p:spPr/>
        <p:txBody>
          <a:bodyPr>
            <a:normAutofit/>
          </a:bodyPr>
          <a:lstStyle/>
          <a:p>
            <a:pPr marL="695325" lvl="2" indent="-336550" algn="just">
              <a:buSzPct val="150000"/>
            </a:pPr>
            <a:r>
              <a:rPr lang="en-IN" sz="1800" dirty="0" smtClean="0"/>
              <a:t>Bad practise example – writing tightly connected if else statement unless until required.</a:t>
            </a:r>
          </a:p>
          <a:p>
            <a:pPr marL="695325" lvl="2" indent="-336550">
              <a:buSzPct val="150000"/>
            </a:pPr>
            <a:r>
              <a:rPr lang="en-US" sz="1800" dirty="0" smtClean="0"/>
              <a:t>In below example if else can be simplified. After simplification it would be easier to debug/read/enhance.</a:t>
            </a:r>
            <a:endParaRPr lang="en-IN" sz="1800" dirty="0" smtClean="0"/>
          </a:p>
          <a:p>
            <a:pPr marL="695325" lvl="2" indent="-336550" algn="just">
              <a:buSzPct val="150000"/>
            </a:pPr>
            <a:endParaRPr lang="en-US" i="1" dirty="0" smtClean="0">
              <a:latin typeface="Calibri" panose="020F0502020204030204" pitchFamily="34" charset="0"/>
            </a:endParaRPr>
          </a:p>
          <a:p>
            <a:pPr marL="695325" lvl="2" indent="-336550" algn="just">
              <a:buSzPct val="150000"/>
            </a:pPr>
            <a:endParaRPr lang="en-US" i="1" dirty="0" smtClean="0">
              <a:latin typeface="Calibri" panose="020F0502020204030204" pitchFamily="34" charset="0"/>
            </a:endParaRPr>
          </a:p>
          <a:p>
            <a:pPr marL="695325" lvl="2" indent="-336550" algn="just">
              <a:buSzPct val="150000"/>
            </a:pPr>
            <a:endParaRPr lang="en-US" i="1" dirty="0" smtClean="0">
              <a:latin typeface="Calibri" panose="020F0502020204030204" pitchFamily="34" charset="0"/>
            </a:endParaRPr>
          </a:p>
          <a:p>
            <a:pPr marL="695325" lvl="2" indent="-336550" algn="just">
              <a:buSzPct val="150000"/>
            </a:pPr>
            <a:endParaRPr lang="en-US" i="1" dirty="0" smtClean="0">
              <a:latin typeface="Calibri" panose="020F0502020204030204" pitchFamily="34" charset="0"/>
            </a:endParaRPr>
          </a:p>
          <a:p>
            <a:pPr marL="695325" lvl="2" indent="-336550" algn="just">
              <a:buSzPct val="150000"/>
            </a:pPr>
            <a:endParaRPr lang="en-US" i="1" dirty="0" smtClean="0">
              <a:latin typeface="Calibri" panose="020F0502020204030204" pitchFamily="34" charset="0"/>
            </a:endParaRPr>
          </a:p>
          <a:p>
            <a:pPr lvl="1" algn="just">
              <a:buNone/>
            </a:pPr>
            <a:endParaRPr lang="en-US" sz="4000" dirty="0" smtClean="0">
              <a:latin typeface="Calibri" panose="020F0502020204030204" pitchFamily="34" charset="0"/>
            </a:endParaRPr>
          </a:p>
          <a:p>
            <a:endParaRPr lang="en-US" sz="4400" dirty="0"/>
          </a:p>
        </p:txBody>
      </p:sp>
      <p:pic>
        <p:nvPicPr>
          <p:cNvPr id="4" name="Picture 3"/>
          <p:cNvPicPr>
            <a:picLocks noChangeAspect="1"/>
          </p:cNvPicPr>
          <p:nvPr/>
        </p:nvPicPr>
        <p:blipFill>
          <a:blip r:embed="rId2"/>
          <a:stretch>
            <a:fillRect/>
          </a:stretch>
        </p:blipFill>
        <p:spPr>
          <a:xfrm>
            <a:off x="1447800" y="2971800"/>
            <a:ext cx="7257098" cy="353729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smtClean="0"/>
              <a:t>Use of if else - </a:t>
            </a:r>
            <a:r>
              <a:rPr lang="en-IN" altLang="en-US" sz="4400" dirty="0" smtClean="0"/>
              <a:t>Optimization first level</a:t>
            </a:r>
            <a:br>
              <a:rPr lang="en-IN" altLang="en-US" sz="4400" dirty="0" smtClean="0"/>
            </a:br>
            <a:endParaRPr lang="en-US" dirty="0"/>
          </a:p>
        </p:txBody>
      </p:sp>
      <p:sp>
        <p:nvSpPr>
          <p:cNvPr id="3" name="Content Placeholder 2"/>
          <p:cNvSpPr>
            <a:spLocks noGrp="1"/>
          </p:cNvSpPr>
          <p:nvPr>
            <p:ph idx="1"/>
          </p:nvPr>
        </p:nvSpPr>
        <p:spPr/>
        <p:txBody>
          <a:bodyPr>
            <a:normAutofit/>
          </a:bodyPr>
          <a:lstStyle/>
          <a:p>
            <a:pPr lvl="1"/>
            <a:r>
              <a:rPr lang="en-IN" sz="2000" dirty="0" smtClean="0"/>
              <a:t>Break if else chaining and write return from the block, since at the end of method no business logic is written.</a:t>
            </a:r>
          </a:p>
          <a:p>
            <a:pPr lvl="2"/>
            <a:r>
              <a:rPr lang="en-IN" sz="1800" dirty="0" smtClean="0"/>
              <a:t>Makes code little bit easier understand/debug/enhance.</a:t>
            </a:r>
          </a:p>
          <a:p>
            <a:pPr lvl="2"/>
            <a:r>
              <a:rPr lang="en-IN" sz="1800" dirty="0" smtClean="0"/>
              <a:t>This reduce the maintenance cost.</a:t>
            </a:r>
          </a:p>
          <a:p>
            <a:endParaRPr lang="en-IN" sz="2400" dirty="0" smtClean="0">
              <a:latin typeface="Calibri" panose="020F0502020204030204" pitchFamily="34" charset="0"/>
            </a:endParaRPr>
          </a:p>
          <a:p>
            <a:endParaRPr lang="en-US" sz="4400" dirty="0"/>
          </a:p>
        </p:txBody>
      </p:sp>
      <p:pic>
        <p:nvPicPr>
          <p:cNvPr id="4" name="Picture 3"/>
          <p:cNvPicPr>
            <a:picLocks noChangeAspect="1"/>
          </p:cNvPicPr>
          <p:nvPr/>
        </p:nvPicPr>
        <p:blipFill>
          <a:blip r:embed="rId2"/>
          <a:stretch>
            <a:fillRect/>
          </a:stretch>
        </p:blipFill>
        <p:spPr>
          <a:xfrm>
            <a:off x="2057400" y="3200400"/>
            <a:ext cx="6223847" cy="346625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smtClean="0"/>
              <a:t>Use of if else - </a:t>
            </a:r>
            <a:r>
              <a:rPr lang="en-IN" altLang="en-US" sz="4400" dirty="0" smtClean="0"/>
              <a:t>Optimization second level</a:t>
            </a:r>
            <a:br>
              <a:rPr lang="en-IN" altLang="en-US" sz="4400" dirty="0" smtClean="0"/>
            </a:br>
            <a:endParaRPr lang="en-US" dirty="0"/>
          </a:p>
        </p:txBody>
      </p:sp>
      <p:sp>
        <p:nvSpPr>
          <p:cNvPr id="3" name="Content Placeholder 2"/>
          <p:cNvSpPr>
            <a:spLocks noGrp="1"/>
          </p:cNvSpPr>
          <p:nvPr>
            <p:ph idx="1"/>
          </p:nvPr>
        </p:nvSpPr>
        <p:spPr/>
        <p:txBody>
          <a:bodyPr>
            <a:normAutofit/>
          </a:bodyPr>
          <a:lstStyle/>
          <a:p>
            <a:pPr lvl="1"/>
            <a:r>
              <a:rPr lang="en-IN" sz="2000" dirty="0" smtClean="0"/>
              <a:t>Use switch instead of if else </a:t>
            </a:r>
          </a:p>
          <a:p>
            <a:pPr lvl="2"/>
            <a:r>
              <a:rPr lang="en-IN" sz="2000" dirty="0" smtClean="0"/>
              <a:t>Switch is faster than if else in terms of execution.</a:t>
            </a:r>
          </a:p>
          <a:p>
            <a:pPr lvl="2"/>
            <a:r>
              <a:rPr lang="en-IN" sz="2000" dirty="0" smtClean="0"/>
              <a:t>Clean coding easy to understand and debug.</a:t>
            </a:r>
          </a:p>
          <a:p>
            <a:pPr lvl="2"/>
            <a:endParaRPr lang="en-IN" sz="2000" dirty="0" smtClean="0">
              <a:latin typeface="Calibri" panose="020F0502020204030204" pitchFamily="34" charset="0"/>
            </a:endParaRPr>
          </a:p>
          <a:p>
            <a:endParaRPr lang="en-US" sz="4400" dirty="0"/>
          </a:p>
        </p:txBody>
      </p:sp>
      <p:pic>
        <p:nvPicPr>
          <p:cNvPr id="4" name="Picture 3"/>
          <p:cNvPicPr>
            <a:picLocks noChangeAspect="1"/>
          </p:cNvPicPr>
          <p:nvPr/>
        </p:nvPicPr>
        <p:blipFill>
          <a:blip r:embed="rId2"/>
          <a:stretch>
            <a:fillRect/>
          </a:stretch>
        </p:blipFill>
        <p:spPr>
          <a:xfrm>
            <a:off x="2286000" y="3029893"/>
            <a:ext cx="5867400" cy="36598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b="1" dirty="0" smtClean="0"/>
              <a:t/>
            </a:r>
            <a:br>
              <a:rPr lang="en-IN" sz="2800" b="1" dirty="0" smtClean="0"/>
            </a:br>
            <a:r>
              <a:rPr lang="en-US" altLang="en-US" sz="4400" dirty="0" smtClean="0"/>
              <a:t>Use of if else - </a:t>
            </a:r>
            <a:r>
              <a:rPr lang="en-IN" altLang="en-US" sz="4400" dirty="0" smtClean="0"/>
              <a:t>Optimization third level</a:t>
            </a:r>
            <a:br>
              <a:rPr lang="en-IN" altLang="en-US" sz="4400"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1"/>
            <a:r>
              <a:rPr lang="en-IN" sz="1800" dirty="0" smtClean="0"/>
              <a:t>Remove repetitive calculation, report type has been calculated single time.</a:t>
            </a:r>
          </a:p>
          <a:p>
            <a:pPr lvl="1"/>
            <a:r>
              <a:rPr lang="en-IN" sz="1800" dirty="0" smtClean="0"/>
              <a:t>Replace inner if else with switch case, again switch is faster than if else.</a:t>
            </a:r>
          </a:p>
          <a:p>
            <a:pPr lvl="2"/>
            <a:endParaRPr lang="en-IN" sz="1800" dirty="0" smtClean="0">
              <a:latin typeface="Calibri" panose="020F0502020204030204" pitchFamily="34" charset="0"/>
            </a:endParaRPr>
          </a:p>
          <a:p>
            <a:endParaRPr lang="en-US" sz="4400" dirty="0"/>
          </a:p>
        </p:txBody>
      </p:sp>
      <p:pic>
        <p:nvPicPr>
          <p:cNvPr id="4" name="Picture 3"/>
          <p:cNvPicPr>
            <a:picLocks noChangeAspect="1"/>
          </p:cNvPicPr>
          <p:nvPr/>
        </p:nvPicPr>
        <p:blipFill>
          <a:blip r:embed="rId2"/>
          <a:stretch>
            <a:fillRect/>
          </a:stretch>
        </p:blipFill>
        <p:spPr>
          <a:xfrm>
            <a:off x="2819400" y="2468482"/>
            <a:ext cx="4648200" cy="43895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dirty="0" smtClean="0"/>
              <a:t>Use of if else </a:t>
            </a:r>
            <a:r>
              <a:rPr lang="en-IN" altLang="en-US" sz="4400" dirty="0" smtClean="0"/>
              <a:t>Demo</a:t>
            </a:r>
            <a:br>
              <a:rPr lang="en-IN" altLang="en-US" sz="4400" dirty="0" smtClean="0"/>
            </a:br>
            <a:endParaRPr lang="en-US" dirty="0"/>
          </a:p>
        </p:txBody>
      </p:sp>
      <p:sp>
        <p:nvSpPr>
          <p:cNvPr id="3" name="Content Placeholder 2"/>
          <p:cNvSpPr>
            <a:spLocks noGrp="1"/>
          </p:cNvSpPr>
          <p:nvPr>
            <p:ph idx="1"/>
          </p:nvPr>
        </p:nvSpPr>
        <p:spPr/>
        <p:txBody>
          <a:bodyPr/>
          <a:lstStyle/>
          <a:p>
            <a:pPr lvl="1"/>
            <a:r>
              <a:rPr lang="en-IN" sz="1400" dirty="0" smtClean="0"/>
              <a:t>Below is the example taken from </a:t>
            </a:r>
            <a:r>
              <a:rPr lang="en-IN" sz="1400" dirty="0" err="1" smtClean="0"/>
              <a:t>jdk</a:t>
            </a:r>
            <a:r>
              <a:rPr lang="en-IN" sz="1400" dirty="0" smtClean="0"/>
              <a:t> to show how efficiently if else has been used.</a:t>
            </a:r>
          </a:p>
          <a:p>
            <a:pPr lvl="1"/>
            <a:r>
              <a:rPr lang="en-IN" sz="1400" dirty="0" smtClean="0"/>
              <a:t>Can we also try writing this style of coding standard.</a:t>
            </a:r>
          </a:p>
          <a:p>
            <a:pPr lvl="1"/>
            <a:endParaRPr lang="en-IN" sz="1400" dirty="0" smtClean="0"/>
          </a:p>
          <a:p>
            <a:pPr lvl="1"/>
            <a:r>
              <a:rPr lang="en-IN" sz="1400" dirty="0" err="1" smtClean="0"/>
              <a:t>Class.class</a:t>
            </a:r>
            <a:r>
              <a:rPr lang="en-IN" sz="1400" dirty="0" smtClean="0"/>
              <a:t> , Jdk1.8, rt.jar</a:t>
            </a:r>
          </a:p>
          <a:p>
            <a:pPr lvl="1"/>
            <a:r>
              <a:rPr lang="en-IN" sz="1400" dirty="0" smtClean="0"/>
              <a:t>Line number 3089 - </a:t>
            </a:r>
          </a:p>
          <a:p>
            <a:pPr lvl="1"/>
            <a:r>
              <a:rPr lang="en-IN" sz="1400" dirty="0" smtClean="0">
                <a:latin typeface="Calibri" panose="020F0502020204030204" pitchFamily="34" charset="0"/>
              </a:rPr>
              <a:t>The best uses of if return – clean coding style</a:t>
            </a:r>
          </a:p>
          <a:p>
            <a:pPr lvl="1"/>
            <a:endParaRPr lang="en-IN" sz="1400" dirty="0" smtClean="0">
              <a:latin typeface="Calibri" panose="020F0502020204030204" pitchFamily="34" charset="0"/>
            </a:endParaRPr>
          </a:p>
          <a:p>
            <a:pPr lvl="1"/>
            <a:endParaRPr lang="en-IN" sz="1400" dirty="0" smtClean="0">
              <a:latin typeface="Calibri" panose="020F0502020204030204" pitchFamily="34" charset="0"/>
            </a:endParaRPr>
          </a:p>
          <a:p>
            <a:pPr lvl="1"/>
            <a:endParaRPr lang="en-IN" sz="1400" dirty="0" smtClean="0">
              <a:latin typeface="Calibri" panose="020F0502020204030204" pitchFamily="34" charset="0"/>
            </a:endParaRPr>
          </a:p>
          <a:p>
            <a:pPr lvl="1"/>
            <a:endParaRPr lang="en-IN" sz="1400" dirty="0" smtClean="0">
              <a:latin typeface="Calibri" panose="020F0502020204030204" pitchFamily="34" charset="0"/>
            </a:endParaRPr>
          </a:p>
          <a:p>
            <a:pPr marL="180000" lvl="1" indent="0">
              <a:buNone/>
            </a:pPr>
            <a:endParaRPr lang="en-IN" sz="1400" dirty="0" smtClean="0">
              <a:latin typeface="Calibri" panose="020F0502020204030204" pitchFamily="34" charset="0"/>
            </a:endParaRPr>
          </a:p>
          <a:p>
            <a:endParaRPr lang="en-US" dirty="0"/>
          </a:p>
        </p:txBody>
      </p:sp>
      <p:pic>
        <p:nvPicPr>
          <p:cNvPr id="4" name="Picture 3"/>
          <p:cNvPicPr>
            <a:picLocks noChangeAspect="1"/>
          </p:cNvPicPr>
          <p:nvPr/>
        </p:nvPicPr>
        <p:blipFill>
          <a:blip r:embed="rId2"/>
          <a:stretch>
            <a:fillRect/>
          </a:stretch>
        </p:blipFill>
        <p:spPr>
          <a:xfrm>
            <a:off x="2286000" y="3429000"/>
            <a:ext cx="6320395" cy="30766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
            </a:r>
            <a:br>
              <a:rPr lang="en-IN" sz="4400" dirty="0" smtClean="0"/>
            </a:br>
            <a:r>
              <a:rPr lang="en-IN" sz="4400" dirty="0" smtClean="0"/>
              <a:t/>
            </a:r>
            <a:br>
              <a:rPr lang="en-IN" sz="4400" dirty="0" smtClean="0"/>
            </a:br>
            <a:r>
              <a:rPr lang="en-IN" sz="4400" dirty="0" smtClean="0"/>
              <a:t>Prefer empty items to null ones</a:t>
            </a:r>
            <a:br>
              <a:rPr lang="en-IN" sz="4400" dirty="0" smtClean="0"/>
            </a:br>
            <a:r>
              <a:rPr lang="en-IN" sz="4400" dirty="0" smtClean="0"/>
              <a:t/>
            </a:r>
            <a:br>
              <a:rPr lang="en-IN" sz="4400" dirty="0" smtClean="0"/>
            </a:br>
            <a:endParaRPr lang="en-US" dirty="0"/>
          </a:p>
        </p:txBody>
      </p:sp>
      <p:sp>
        <p:nvSpPr>
          <p:cNvPr id="3" name="Content Placeholder 2"/>
          <p:cNvSpPr>
            <a:spLocks noGrp="1"/>
          </p:cNvSpPr>
          <p:nvPr>
            <p:ph idx="1"/>
          </p:nvPr>
        </p:nvSpPr>
        <p:spPr/>
        <p:txBody>
          <a:bodyPr>
            <a:noAutofit/>
          </a:bodyPr>
          <a:lstStyle/>
          <a:p>
            <a:r>
              <a:rPr lang="en-IN" sz="1800" dirty="0" smtClean="0"/>
              <a:t>There are many cases in which an "empty" object can be used instead of a null object reference. This is usually preferable, since it helps eliminate one of the most common problems encountered during development: the </a:t>
            </a:r>
            <a:r>
              <a:rPr lang="en-IN" sz="1800" dirty="0" err="1" smtClean="0"/>
              <a:t>NullPointerException</a:t>
            </a:r>
            <a:r>
              <a:rPr lang="en-IN" sz="1800" dirty="0" smtClean="0"/>
              <a:t>.</a:t>
            </a:r>
          </a:p>
          <a:p>
            <a:r>
              <a:rPr lang="en-IN" sz="1800" dirty="0" smtClean="0"/>
              <a:t>The following qualify as "empty" objects:</a:t>
            </a:r>
          </a:p>
          <a:p>
            <a:pPr lvl="1"/>
            <a:r>
              <a:rPr lang="en-IN" sz="1600" dirty="0" smtClean="0"/>
              <a:t>The empty String</a:t>
            </a:r>
          </a:p>
          <a:p>
            <a:pPr lvl="1"/>
            <a:r>
              <a:rPr lang="en-IN" sz="1600" dirty="0" smtClean="0"/>
              <a:t>zero-length arrays</a:t>
            </a:r>
          </a:p>
          <a:p>
            <a:pPr lvl="1"/>
            <a:r>
              <a:rPr lang="en-IN" sz="1600" dirty="0" smtClean="0"/>
              <a:t>collections containing 0 items</a:t>
            </a:r>
          </a:p>
          <a:p>
            <a:pPr lvl="1"/>
            <a:r>
              <a:rPr lang="en-IN" sz="1600" dirty="0" smtClean="0"/>
              <a:t>maps containing 0 items</a:t>
            </a:r>
          </a:p>
          <a:p>
            <a:pPr lvl="1"/>
            <a:endParaRPr lang="en-IN" sz="1600" dirty="0" smtClean="0"/>
          </a:p>
          <a:p>
            <a:r>
              <a:rPr lang="en-IN" sz="1800" dirty="0" smtClean="0"/>
              <a:t>Example declarations of empty items:</a:t>
            </a:r>
          </a:p>
          <a:p>
            <a:r>
              <a:rPr lang="en-IN" sz="1800" dirty="0" smtClean="0"/>
              <a:t>String item = "";</a:t>
            </a:r>
          </a:p>
          <a:p>
            <a:r>
              <a:rPr lang="en-IN" sz="1800" dirty="0" err="1" smtClean="0"/>
              <a:t>BigDecimal</a:t>
            </a:r>
            <a:r>
              <a:rPr lang="en-IN" sz="1800" dirty="0" smtClean="0"/>
              <a:t>[] items = new </a:t>
            </a:r>
            <a:r>
              <a:rPr lang="en-IN" sz="1800" dirty="0" err="1" smtClean="0"/>
              <a:t>BigDecimal</a:t>
            </a:r>
            <a:r>
              <a:rPr lang="en-IN" sz="1800" dirty="0" smtClean="0"/>
              <a:t>[0];</a:t>
            </a:r>
          </a:p>
          <a:p>
            <a:r>
              <a:rPr lang="en-IN" sz="1800" dirty="0" smtClean="0"/>
              <a:t>List&lt;Integer&gt; items = new </a:t>
            </a:r>
            <a:r>
              <a:rPr lang="en-IN" sz="1800" dirty="0" err="1" smtClean="0"/>
              <a:t>ArrayList</a:t>
            </a:r>
            <a:r>
              <a:rPr lang="en-IN" sz="1800" dirty="0" smtClean="0"/>
              <a:t>&lt;&gt;();</a:t>
            </a:r>
          </a:p>
          <a:p>
            <a:r>
              <a:rPr lang="en-IN" sz="1800" dirty="0" smtClean="0"/>
              <a:t>Map&lt;String, Integer&gt; items = new </a:t>
            </a:r>
            <a:r>
              <a:rPr lang="en-IN" sz="1800" dirty="0" err="1" smtClean="0"/>
              <a:t>LinkedHashMap</a:t>
            </a:r>
            <a:r>
              <a:rPr lang="en-IN" sz="1800" dirty="0" smtClean="0"/>
              <a:t>&lt;&gt;();</a:t>
            </a:r>
          </a:p>
          <a:p>
            <a:endParaRPr lang="en-US" sz="5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latin typeface="Calibri" panose="020F0502020204030204" pitchFamily="34" charset="0"/>
              </a:rPr>
              <a:t>Prefer writing generic codes. Use latest APIs always. </a:t>
            </a:r>
            <a:br>
              <a:rPr lang="en-IN" sz="4400" dirty="0" smtClean="0">
                <a:latin typeface="Calibri" panose="020F0502020204030204" pitchFamily="34" charset="0"/>
              </a:rPr>
            </a:br>
            <a:endParaRPr lang="en-US" sz="4000" dirty="0"/>
          </a:p>
        </p:txBody>
      </p:sp>
      <p:sp>
        <p:nvSpPr>
          <p:cNvPr id="3" name="Content Placeholder 2"/>
          <p:cNvSpPr>
            <a:spLocks noGrp="1"/>
          </p:cNvSpPr>
          <p:nvPr>
            <p:ph idx="1"/>
          </p:nvPr>
        </p:nvSpPr>
        <p:spPr/>
        <p:txBody>
          <a:bodyPr>
            <a:normAutofit/>
          </a:bodyPr>
          <a:lstStyle/>
          <a:p>
            <a:pPr lvl="1"/>
            <a:r>
              <a:rPr lang="en-IN" sz="2000" dirty="0" smtClean="0"/>
              <a:t>Below is the example show, after optimization generic reusable practise has been shown.</a:t>
            </a:r>
          </a:p>
          <a:p>
            <a:pPr lvl="1"/>
            <a:endParaRPr lang="en-IN" sz="2000" dirty="0" smtClean="0"/>
          </a:p>
          <a:p>
            <a:pPr lvl="1"/>
            <a:r>
              <a:rPr lang="en-IN" sz="2000" dirty="0" smtClean="0"/>
              <a:t>Showing use of deprecated APIs, </a:t>
            </a:r>
          </a:p>
          <a:p>
            <a:pPr lvl="1"/>
            <a:r>
              <a:rPr lang="en-IN" sz="2000" dirty="0" smtClean="0"/>
              <a:t>if else uses is chaining unnecessarily, </a:t>
            </a:r>
          </a:p>
          <a:p>
            <a:pPr lvl="1"/>
            <a:r>
              <a:rPr lang="en-IN" sz="2000" dirty="0" smtClean="0"/>
              <a:t>Repeated function calls for date.</a:t>
            </a:r>
          </a:p>
          <a:p>
            <a:pPr lvl="2"/>
            <a:endParaRPr lang="en-IN" sz="2000" dirty="0" smtClean="0">
              <a:latin typeface="Calibri" panose="020F0502020204030204" pitchFamily="34" charset="0"/>
            </a:endParaRPr>
          </a:p>
          <a:p>
            <a:endParaRPr lang="en-US" sz="4400" dirty="0"/>
          </a:p>
        </p:txBody>
      </p:sp>
      <p:sp>
        <p:nvSpPr>
          <p:cNvPr id="4" name="Rectangle 3"/>
          <p:cNvSpPr/>
          <p:nvPr/>
        </p:nvSpPr>
        <p:spPr>
          <a:xfrm>
            <a:off x="1905000" y="4267200"/>
            <a:ext cx="6647380" cy="1708160"/>
          </a:xfrm>
          <a:prstGeom prst="rect">
            <a:avLst/>
          </a:prstGeom>
          <a:solidFill>
            <a:schemeClr val="accent3">
              <a:lumMod val="10000"/>
              <a:lumOff val="90000"/>
            </a:schemeClr>
          </a:solidFill>
        </p:spPr>
        <p:txBody>
          <a:bodyPr wrap="square">
            <a:spAutoFit/>
          </a:bodyPr>
          <a:lstStyle/>
          <a:p>
            <a:pPr lvl="1"/>
            <a:r>
              <a:rPr lang="en-IN" sz="1050" dirty="0"/>
              <a:t>private Date </a:t>
            </a:r>
            <a:r>
              <a:rPr lang="en-IN" sz="1050" u="sng" dirty="0" err="1"/>
              <a:t>getStartDate</a:t>
            </a:r>
            <a:r>
              <a:rPr lang="en-IN" sz="1050" u="sng" dirty="0"/>
              <a:t>(Calendar </a:t>
            </a:r>
            <a:r>
              <a:rPr lang="en-IN" sz="1050" u="sng" dirty="0" err="1"/>
              <a:t>cal</a:t>
            </a:r>
            <a:r>
              <a:rPr lang="en-IN" sz="1050" u="sng" dirty="0"/>
              <a:t>) {</a:t>
            </a:r>
          </a:p>
          <a:p>
            <a:pPr lvl="1"/>
            <a:r>
              <a:rPr lang="en-IN" sz="1050" dirty="0"/>
              <a:t>if (</a:t>
            </a:r>
            <a:r>
              <a:rPr lang="en-IN" sz="1050" dirty="0" err="1"/>
              <a:t>scheduleReportData.getReportStartDate</a:t>
            </a:r>
            <a:r>
              <a:rPr lang="en-IN" sz="1050" dirty="0"/>
              <a:t>() != null) {</a:t>
            </a:r>
          </a:p>
          <a:p>
            <a:pPr lvl="1"/>
            <a:endParaRPr lang="en-IN" sz="1050" i="1" dirty="0"/>
          </a:p>
          <a:p>
            <a:pPr lvl="1"/>
            <a:r>
              <a:rPr lang="en-IN" sz="1050" i="1" dirty="0" err="1"/>
              <a:t>logger.debug</a:t>
            </a:r>
            <a:r>
              <a:rPr lang="en-IN" sz="1050" i="1" dirty="0"/>
              <a:t>("Has Start Date  " + </a:t>
            </a:r>
            <a:r>
              <a:rPr lang="en-IN" sz="1050" i="1" dirty="0" err="1"/>
              <a:t>scheduleReportData.getReportStartDate</a:t>
            </a:r>
            <a:r>
              <a:rPr lang="en-IN" sz="1050" i="1" dirty="0"/>
              <a:t>() + " Date object "</a:t>
            </a:r>
          </a:p>
          <a:p>
            <a:pPr lvl="1"/>
            <a:r>
              <a:rPr lang="en-IN" sz="1050" dirty="0"/>
              <a:t>+ new </a:t>
            </a:r>
            <a:r>
              <a:rPr lang="en-IN" sz="1050" strike="sngStrike" dirty="0"/>
              <a:t>Date(</a:t>
            </a:r>
            <a:r>
              <a:rPr lang="en-IN" sz="1050" strike="sngStrike" dirty="0" err="1"/>
              <a:t>scheduleReportData.getReportStartDate</a:t>
            </a:r>
            <a:r>
              <a:rPr lang="en-IN" sz="1050" strike="sngStrike" dirty="0"/>
              <a:t>()));</a:t>
            </a:r>
          </a:p>
          <a:p>
            <a:pPr lvl="1"/>
            <a:r>
              <a:rPr lang="en-IN" sz="1050" dirty="0"/>
              <a:t>return new </a:t>
            </a:r>
            <a:r>
              <a:rPr lang="en-IN" sz="1050" strike="sngStrike" dirty="0"/>
              <a:t>Date(</a:t>
            </a:r>
            <a:r>
              <a:rPr lang="en-IN" sz="1050" strike="sngStrike" dirty="0" err="1"/>
              <a:t>scheduleReportData.getReportStartDate</a:t>
            </a:r>
            <a:r>
              <a:rPr lang="en-IN" sz="1050" strike="sngStrike" dirty="0"/>
              <a:t>());</a:t>
            </a:r>
          </a:p>
          <a:p>
            <a:pPr lvl="1"/>
            <a:r>
              <a:rPr lang="en-IN" sz="1050" dirty="0"/>
              <a:t>} else {</a:t>
            </a:r>
          </a:p>
          <a:p>
            <a:pPr lvl="1"/>
            <a:r>
              <a:rPr lang="en-IN" sz="1050" i="1" dirty="0" err="1"/>
              <a:t>logger.debug</a:t>
            </a:r>
            <a:r>
              <a:rPr lang="en-IN" sz="1050" i="1" dirty="0"/>
              <a:t>("N - today");</a:t>
            </a:r>
          </a:p>
          <a:p>
            <a:pPr lvl="1"/>
            <a:r>
              <a:rPr lang="en-IN" sz="1050" dirty="0"/>
              <a:t>return </a:t>
            </a:r>
            <a:r>
              <a:rPr lang="en-IN" sz="1050" dirty="0" err="1"/>
              <a:t>cal.getTime</a:t>
            </a:r>
            <a:r>
              <a:rPr lang="en-IN" sz="1050" dirty="0"/>
              <a:t>();</a:t>
            </a:r>
          </a:p>
          <a:p>
            <a:pPr lvl="1"/>
            <a:r>
              <a:rPr lang="en-IN" sz="105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400" dirty="0" smtClean="0"/>
              <a:t>Optimization first &amp; second level</a:t>
            </a:r>
            <a:br>
              <a:rPr lang="en-IN" altLang="en-US" sz="4400" dirty="0" smtClean="0"/>
            </a:br>
            <a:endParaRPr lang="en-US" dirty="0"/>
          </a:p>
        </p:txBody>
      </p:sp>
      <p:sp>
        <p:nvSpPr>
          <p:cNvPr id="3" name="Content Placeholder 2"/>
          <p:cNvSpPr>
            <a:spLocks noGrp="1"/>
          </p:cNvSpPr>
          <p:nvPr>
            <p:ph idx="1"/>
          </p:nvPr>
        </p:nvSpPr>
        <p:spPr/>
        <p:txBody>
          <a:bodyPr>
            <a:normAutofit/>
          </a:bodyPr>
          <a:lstStyle/>
          <a:p>
            <a:pPr lvl="1"/>
            <a:r>
              <a:rPr lang="en-IN" sz="1800" dirty="0" smtClean="0"/>
              <a:t>Check error condition first, I move == null case first and return from function call.</a:t>
            </a:r>
          </a:p>
          <a:p>
            <a:pPr lvl="1"/>
            <a:endParaRPr lang="en-IN" sz="1800" dirty="0" smtClean="0">
              <a:latin typeface="Calibri" panose="020F0502020204030204" pitchFamily="34" charset="0"/>
            </a:endParaRPr>
          </a:p>
          <a:p>
            <a:pPr lvl="1"/>
            <a:endParaRPr lang="en-IN" sz="1800" dirty="0" smtClean="0">
              <a:latin typeface="Calibri" panose="020F0502020204030204" pitchFamily="34" charset="0"/>
            </a:endParaRPr>
          </a:p>
          <a:p>
            <a:pPr lvl="1"/>
            <a:endParaRPr lang="en-IN" sz="1800" dirty="0" smtClean="0">
              <a:latin typeface="Calibri" panose="020F0502020204030204" pitchFamily="34" charset="0"/>
            </a:endParaRPr>
          </a:p>
          <a:p>
            <a:pPr lvl="1"/>
            <a:endParaRPr lang="en-IN" sz="1800" dirty="0" smtClean="0">
              <a:latin typeface="Calibri" panose="020F0502020204030204" pitchFamily="34" charset="0"/>
            </a:endParaRPr>
          </a:p>
          <a:p>
            <a:pPr lvl="1"/>
            <a:r>
              <a:rPr lang="en-IN" sz="1800" dirty="0" smtClean="0">
                <a:solidFill>
                  <a:prstClr val="black"/>
                </a:solidFill>
              </a:rPr>
              <a:t>Since after null check return statement is written, now else block is not required.</a:t>
            </a:r>
          </a:p>
          <a:p>
            <a:pPr lvl="1"/>
            <a:r>
              <a:rPr lang="en-IN" sz="1800" dirty="0" smtClean="0">
                <a:solidFill>
                  <a:prstClr val="black"/>
                </a:solidFill>
              </a:rPr>
              <a:t>So I removed else block.</a:t>
            </a:r>
          </a:p>
          <a:p>
            <a:pPr lvl="1"/>
            <a:endParaRPr lang="en-IN" sz="1800" b="1" dirty="0" smtClean="0">
              <a:solidFill>
                <a:prstClr val="black"/>
              </a:solidFill>
            </a:endParaRPr>
          </a:p>
          <a:p>
            <a:pPr lvl="1"/>
            <a:endParaRPr lang="en-IN" sz="1800" dirty="0" smtClean="0">
              <a:latin typeface="Calibri" panose="020F0502020204030204" pitchFamily="34" charset="0"/>
            </a:endParaRPr>
          </a:p>
          <a:p>
            <a:endParaRPr lang="en-US" sz="4000" dirty="0"/>
          </a:p>
        </p:txBody>
      </p:sp>
      <p:pic>
        <p:nvPicPr>
          <p:cNvPr id="4" name="Picture 3"/>
          <p:cNvPicPr>
            <a:picLocks noChangeAspect="1"/>
          </p:cNvPicPr>
          <p:nvPr/>
        </p:nvPicPr>
        <p:blipFill>
          <a:blip r:embed="rId2"/>
          <a:stretch>
            <a:fillRect/>
          </a:stretch>
        </p:blipFill>
        <p:spPr>
          <a:xfrm>
            <a:off x="2286000" y="2209800"/>
            <a:ext cx="5285672" cy="1165438"/>
          </a:xfrm>
          <a:prstGeom prst="rect">
            <a:avLst/>
          </a:prstGeom>
        </p:spPr>
      </p:pic>
      <p:pic>
        <p:nvPicPr>
          <p:cNvPr id="5" name="Picture 4"/>
          <p:cNvPicPr>
            <a:picLocks noChangeAspect="1"/>
          </p:cNvPicPr>
          <p:nvPr/>
        </p:nvPicPr>
        <p:blipFill>
          <a:blip r:embed="rId3"/>
          <a:stretch>
            <a:fillRect/>
          </a:stretch>
        </p:blipFill>
        <p:spPr>
          <a:xfrm>
            <a:off x="2362200" y="4800600"/>
            <a:ext cx="5285672" cy="11621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400" dirty="0" smtClean="0"/>
              <a:t>Optimization third &amp; fourth level</a:t>
            </a:r>
            <a:br>
              <a:rPr lang="en-IN" altLang="en-US" sz="4400" dirty="0" smtClean="0"/>
            </a:br>
            <a:endParaRPr lang="en-US" dirty="0"/>
          </a:p>
        </p:txBody>
      </p:sp>
      <p:sp>
        <p:nvSpPr>
          <p:cNvPr id="3" name="Content Placeholder 2"/>
          <p:cNvSpPr>
            <a:spLocks noGrp="1"/>
          </p:cNvSpPr>
          <p:nvPr>
            <p:ph idx="1"/>
          </p:nvPr>
        </p:nvSpPr>
        <p:spPr/>
        <p:txBody>
          <a:bodyPr>
            <a:normAutofit/>
          </a:bodyPr>
          <a:lstStyle/>
          <a:p>
            <a:pPr lvl="1"/>
            <a:r>
              <a:rPr lang="en-IN" sz="2000" dirty="0" smtClean="0"/>
              <a:t>I create </a:t>
            </a:r>
            <a:r>
              <a:rPr lang="en-IN" sz="2000" dirty="0" err="1" smtClean="0"/>
              <a:t>getDate</a:t>
            </a:r>
            <a:r>
              <a:rPr lang="en-IN" sz="2000" dirty="0" smtClean="0"/>
              <a:t>() method instead of writing two times new Date</a:t>
            </a:r>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r>
              <a:rPr lang="en-IN" sz="2000" dirty="0" smtClean="0"/>
              <a:t>Remove parameter calendar from main method.</a:t>
            </a:r>
          </a:p>
          <a:p>
            <a:pPr lvl="1"/>
            <a:r>
              <a:rPr lang="en-IN" sz="2000" dirty="0" smtClean="0"/>
              <a:t>Create a reusable method which takes -1 as argument.</a:t>
            </a:r>
          </a:p>
          <a:p>
            <a:endParaRPr lang="en-US" sz="4400" dirty="0"/>
          </a:p>
        </p:txBody>
      </p:sp>
      <p:pic>
        <p:nvPicPr>
          <p:cNvPr id="4" name="Picture 3"/>
          <p:cNvPicPr>
            <a:picLocks noChangeAspect="1"/>
          </p:cNvPicPr>
          <p:nvPr/>
        </p:nvPicPr>
        <p:blipFill>
          <a:blip r:embed="rId2"/>
          <a:stretch>
            <a:fillRect/>
          </a:stretch>
        </p:blipFill>
        <p:spPr>
          <a:xfrm>
            <a:off x="2362200" y="2286000"/>
            <a:ext cx="4684966" cy="1449984"/>
          </a:xfrm>
          <a:prstGeom prst="rect">
            <a:avLst/>
          </a:prstGeom>
        </p:spPr>
      </p:pic>
      <p:pic>
        <p:nvPicPr>
          <p:cNvPr id="5" name="Picture 4"/>
          <p:cNvPicPr>
            <a:picLocks noChangeAspect="1"/>
          </p:cNvPicPr>
          <p:nvPr/>
        </p:nvPicPr>
        <p:blipFill>
          <a:blip r:embed="rId3"/>
          <a:stretch>
            <a:fillRect/>
          </a:stretch>
        </p:blipFill>
        <p:spPr>
          <a:xfrm>
            <a:off x="2819400" y="5029200"/>
            <a:ext cx="4017144" cy="16652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Agenda</a:t>
            </a:r>
            <a:endParaRPr lang="en-US" dirty="0"/>
          </a:p>
        </p:txBody>
      </p:sp>
      <p:sp>
        <p:nvSpPr>
          <p:cNvPr id="3" name="Subtitle 2"/>
          <p:cNvSpPr>
            <a:spLocks noGrp="1"/>
          </p:cNvSpPr>
          <p:nvPr>
            <p:ph type="subTitle" idx="1"/>
          </p:nvPr>
        </p:nvSpPr>
        <p:spPr>
          <a:xfrm>
            <a:off x="1432560" y="1850064"/>
            <a:ext cx="7406640" cy="5007936"/>
          </a:xfrm>
        </p:spPr>
        <p:txBody>
          <a:bodyPr>
            <a:normAutofit/>
          </a:bodyPr>
          <a:lstStyle/>
          <a:p>
            <a:pPr lvl="0" algn="l">
              <a:spcBef>
                <a:spcPts val="0"/>
              </a:spcBef>
            </a:pPr>
            <a:endParaRPr kumimoji="1" lang="en-IN" sz="2400" dirty="0" smtClean="0">
              <a:solidFill>
                <a:srgbClr val="000000"/>
              </a:solidFill>
              <a:latin typeface="Verdana"/>
            </a:endParaRPr>
          </a:p>
          <a:p>
            <a:pPr marL="457200" lvl="0" indent="-457200" algn="l">
              <a:spcBef>
                <a:spcPts val="0"/>
              </a:spcBef>
              <a:buFont typeface="Arial" panose="020B0604020202020204" pitchFamily="34" charset="0"/>
              <a:buAutoNum type="arabicPeriod"/>
            </a:pPr>
            <a:r>
              <a:rPr kumimoji="1" lang="en-IN" sz="1800" dirty="0" smtClean="0">
                <a:solidFill>
                  <a:srgbClr val="000000"/>
                </a:solidFill>
                <a:latin typeface="Verdana"/>
              </a:rPr>
              <a:t>Standard and optimized coding practises.</a:t>
            </a:r>
          </a:p>
          <a:p>
            <a:pPr marL="457200" lvl="0" indent="-457200" algn="l">
              <a:spcBef>
                <a:spcPts val="0"/>
              </a:spcBef>
              <a:buFont typeface="Arial" panose="020B0604020202020204" pitchFamily="34" charset="0"/>
              <a:buAutoNum type="arabicPeriod"/>
            </a:pPr>
            <a:r>
              <a:rPr kumimoji="1" lang="en-IN" sz="1800" dirty="0" smtClean="0">
                <a:solidFill>
                  <a:srgbClr val="000000"/>
                </a:solidFill>
                <a:latin typeface="Verdana"/>
              </a:rPr>
              <a:t>Best practise is shown with different examples.</a:t>
            </a:r>
          </a:p>
          <a:p>
            <a:pPr marL="457200" lvl="0" indent="-457200" algn="l">
              <a:spcBef>
                <a:spcPts val="0"/>
              </a:spcBef>
              <a:buFont typeface="Arial" panose="020B0604020202020204" pitchFamily="34" charset="0"/>
              <a:buAutoNum type="arabicPeriod"/>
            </a:pPr>
            <a:endParaRPr kumimoji="1" lang="en-IN" sz="1800" dirty="0" smtClean="0">
              <a:solidFill>
                <a:srgbClr val="000000"/>
              </a:solidFill>
              <a:latin typeface="Verdana"/>
            </a:endParaRPr>
          </a:p>
          <a:p>
            <a:pPr lvl="0" algn="l">
              <a:spcBef>
                <a:spcPts val="0"/>
              </a:spcBef>
            </a:pPr>
            <a:r>
              <a:rPr kumimoji="1" lang="en-IN" sz="1800" dirty="0" smtClean="0">
                <a:solidFill>
                  <a:srgbClr val="000000"/>
                </a:solidFill>
                <a:latin typeface="Verdana"/>
              </a:rPr>
              <a:t>Advantages-</a:t>
            </a:r>
          </a:p>
          <a:p>
            <a:pPr marL="457200" lvl="0" indent="-457200" algn="l">
              <a:spcBef>
                <a:spcPts val="0"/>
              </a:spcBef>
              <a:buFontTx/>
              <a:buAutoNum type="arabicPeriod"/>
            </a:pPr>
            <a:r>
              <a:rPr kumimoji="1" lang="en-IN" sz="1800" dirty="0" smtClean="0">
                <a:solidFill>
                  <a:srgbClr val="000000"/>
                </a:solidFill>
                <a:latin typeface="Verdana"/>
              </a:rPr>
              <a:t>Code maintenance reduced by ~ 30-40% in terms of cost</a:t>
            </a:r>
          </a:p>
          <a:p>
            <a:pPr marL="457200" lvl="0" indent="-457200" algn="l">
              <a:spcBef>
                <a:spcPts val="0"/>
              </a:spcBef>
              <a:buFontTx/>
              <a:buAutoNum type="arabicPeriod"/>
            </a:pPr>
            <a:r>
              <a:rPr kumimoji="1" lang="en-IN" sz="1800" dirty="0" smtClean="0">
                <a:solidFill>
                  <a:srgbClr val="000000"/>
                </a:solidFill>
                <a:latin typeface="Verdana"/>
              </a:rPr>
              <a:t>Bug is reduced by ~20-30%</a:t>
            </a:r>
          </a:p>
          <a:p>
            <a:pPr marL="457200" lvl="0" indent="-457200" algn="l">
              <a:spcBef>
                <a:spcPts val="0"/>
              </a:spcBef>
              <a:buFontTx/>
              <a:buAutoNum type="arabicPeriod"/>
            </a:pPr>
            <a:r>
              <a:rPr kumimoji="1" lang="en-IN" sz="1800" dirty="0" smtClean="0">
                <a:solidFill>
                  <a:srgbClr val="000000"/>
                </a:solidFill>
                <a:latin typeface="Verdana"/>
              </a:rPr>
              <a:t>Efficiency/readability of code is improved.</a:t>
            </a:r>
          </a:p>
          <a:p>
            <a:pPr marL="457200" lvl="0" indent="-457200" algn="l">
              <a:spcBef>
                <a:spcPts val="0"/>
              </a:spcBef>
              <a:buFont typeface="Arial" panose="020B0604020202020204" pitchFamily="34" charset="0"/>
              <a:buAutoNum type="arabicPeriod"/>
            </a:pPr>
            <a:r>
              <a:rPr kumimoji="1" lang="en-IN" sz="1800" dirty="0" smtClean="0">
                <a:solidFill>
                  <a:srgbClr val="000000"/>
                </a:solidFill>
                <a:latin typeface="Verdana"/>
              </a:rPr>
              <a:t>Code review cost is reduced.</a:t>
            </a:r>
          </a:p>
          <a:p>
            <a:pPr marL="457200" lvl="0" indent="-457200" algn="l">
              <a:spcBef>
                <a:spcPts val="0"/>
              </a:spcBef>
              <a:buFont typeface="+mj-lt"/>
              <a:buAutoNum type="arabicPeriod"/>
            </a:pPr>
            <a:r>
              <a:rPr kumimoji="1" lang="en-IN" sz="1800" dirty="0" smtClean="0">
                <a:solidFill>
                  <a:srgbClr val="000000"/>
                </a:solidFill>
                <a:latin typeface="Verdana"/>
              </a:rPr>
              <a:t>LOC of entire application code is reduced.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4400" dirty="0" smtClean="0"/>
              <a:t>Optimization fifth level</a:t>
            </a:r>
            <a:br>
              <a:rPr lang="en-IN" altLang="en-US" sz="4400" dirty="0" smtClean="0"/>
            </a:br>
            <a:endParaRPr lang="en-US" dirty="0"/>
          </a:p>
        </p:txBody>
      </p:sp>
      <p:sp>
        <p:nvSpPr>
          <p:cNvPr id="3" name="Content Placeholder 2"/>
          <p:cNvSpPr>
            <a:spLocks noGrp="1"/>
          </p:cNvSpPr>
          <p:nvPr>
            <p:ph idx="1"/>
          </p:nvPr>
        </p:nvSpPr>
        <p:spPr/>
        <p:txBody>
          <a:bodyPr>
            <a:normAutofit/>
          </a:bodyPr>
          <a:lstStyle/>
          <a:p>
            <a:pPr lvl="1"/>
            <a:r>
              <a:rPr lang="en-IN" sz="2000" dirty="0" smtClean="0"/>
              <a:t>What if I define below method in any Utility.java file and reuse in above code?</a:t>
            </a:r>
          </a:p>
          <a:p>
            <a:pPr lvl="1"/>
            <a:r>
              <a:rPr lang="en-IN" sz="2000" dirty="0" smtClean="0"/>
              <a:t>This will make another developer to reuse this existing methods not writing again and again same method.</a:t>
            </a:r>
          </a:p>
          <a:p>
            <a:pPr lvl="1"/>
            <a:r>
              <a:rPr lang="en-IN" sz="2000" dirty="0" smtClean="0"/>
              <a:t>Finally at the end of day I have reusable and generic code.</a:t>
            </a:r>
          </a:p>
          <a:p>
            <a:pPr lvl="1"/>
            <a:endParaRPr lang="en-IN" sz="2000" dirty="0" smtClean="0"/>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lvl="1"/>
            <a:endParaRPr lang="en-IN" sz="2000" dirty="0" smtClean="0">
              <a:latin typeface="Calibri" panose="020F0502020204030204" pitchFamily="34" charset="0"/>
            </a:endParaRPr>
          </a:p>
          <a:p>
            <a:pPr marL="180000" lvl="1" indent="0">
              <a:buNone/>
            </a:pPr>
            <a:endParaRPr lang="en-IN" sz="2000" dirty="0" smtClean="0">
              <a:latin typeface="Calibri" panose="020F0502020204030204" pitchFamily="34" charset="0"/>
            </a:endParaRPr>
          </a:p>
          <a:p>
            <a:endParaRPr lang="en-US" sz="4400" dirty="0"/>
          </a:p>
        </p:txBody>
      </p:sp>
      <p:pic>
        <p:nvPicPr>
          <p:cNvPr id="4" name="Picture 3"/>
          <p:cNvPicPr>
            <a:picLocks noChangeAspect="1"/>
          </p:cNvPicPr>
          <p:nvPr/>
        </p:nvPicPr>
        <p:blipFill>
          <a:blip r:embed="rId2"/>
          <a:stretch>
            <a:fillRect/>
          </a:stretch>
        </p:blipFill>
        <p:spPr>
          <a:xfrm>
            <a:off x="2209800" y="3733800"/>
            <a:ext cx="5812623" cy="16737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Exceptions</a:t>
            </a:r>
            <a:endParaRPr lang="en-US" dirty="0"/>
          </a:p>
        </p:txBody>
      </p:sp>
      <p:sp>
        <p:nvSpPr>
          <p:cNvPr id="3" name="Content Placeholder 2"/>
          <p:cNvSpPr>
            <a:spLocks noGrp="1"/>
          </p:cNvSpPr>
          <p:nvPr>
            <p:ph idx="1"/>
          </p:nvPr>
        </p:nvSpPr>
        <p:spPr/>
        <p:txBody>
          <a:bodyPr>
            <a:normAutofit fontScale="40000" lnSpcReduction="20000"/>
          </a:bodyPr>
          <a:lstStyle/>
          <a:p>
            <a:r>
              <a:rPr lang="en-IN" dirty="0" smtClean="0"/>
              <a:t>Don’t put code inside try block which will never throw exception.</a:t>
            </a:r>
          </a:p>
          <a:p>
            <a:r>
              <a:rPr lang="en-IN" dirty="0" smtClean="0"/>
              <a:t>All the try {} statement adds to your code as far as overhead is the </a:t>
            </a:r>
            <a:r>
              <a:rPr lang="en-IN" dirty="0" err="1" smtClean="0"/>
              <a:t>goto</a:t>
            </a:r>
            <a:r>
              <a:rPr lang="en-IN" dirty="0" smtClean="0"/>
              <a:t> </a:t>
            </a:r>
            <a:r>
              <a:rPr lang="en-IN" dirty="0" err="1" smtClean="0"/>
              <a:t>bytecode</a:t>
            </a:r>
            <a:r>
              <a:rPr lang="en-IN" dirty="0" smtClean="0"/>
              <a:t> to skip the catch () {} statement and one or more entries in the method's exception table. (An exception table keeps track of the beginning and ending </a:t>
            </a:r>
            <a:r>
              <a:rPr lang="en-IN" dirty="0" err="1" smtClean="0"/>
              <a:t>bytecode</a:t>
            </a:r>
            <a:r>
              <a:rPr lang="en-IN" dirty="0" smtClean="0"/>
              <a:t> offsets for try statements and the offsets of the corresponding catch and finally statements.) A finally statement adds a little more overhead as it is implemented as an inline subroutine. </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If you're simply going to catch and handle the exception, then repeatedly instantiating an exception can be a waste of time. Instead, it is possible to reuse an exception:</a:t>
            </a:r>
          </a:p>
          <a:p>
            <a:endParaRPr lang="en-IN" dirty="0" smtClean="0"/>
          </a:p>
          <a:p>
            <a:endParaRPr lang="en-IN" dirty="0" smtClean="0"/>
          </a:p>
          <a:p>
            <a:endParaRPr lang="en-IN" dirty="0" smtClean="0"/>
          </a:p>
          <a:p>
            <a:endParaRPr lang="en-IN" dirty="0" smtClean="0"/>
          </a:p>
          <a:p>
            <a:r>
              <a:rPr lang="en-IN" dirty="0" smtClean="0"/>
              <a:t>Take care of handling exception handling – if parent exception is handled no need to handle child exception, try to catch specific exception rather than handling Exception parent class.</a:t>
            </a:r>
          </a:p>
          <a:p>
            <a:endParaRPr lang="en-IN" dirty="0" smtClean="0"/>
          </a:p>
          <a:p>
            <a:endParaRPr lang="en-US" dirty="0"/>
          </a:p>
        </p:txBody>
      </p:sp>
      <p:pic>
        <p:nvPicPr>
          <p:cNvPr id="4" name="Picture 3"/>
          <p:cNvPicPr>
            <a:picLocks noChangeAspect="1"/>
          </p:cNvPicPr>
          <p:nvPr/>
        </p:nvPicPr>
        <p:blipFill>
          <a:blip r:embed="rId2"/>
          <a:stretch>
            <a:fillRect/>
          </a:stretch>
        </p:blipFill>
        <p:spPr>
          <a:xfrm>
            <a:off x="2362200" y="4953000"/>
            <a:ext cx="5863227" cy="774696"/>
          </a:xfrm>
          <a:prstGeom prst="rect">
            <a:avLst/>
          </a:prstGeom>
        </p:spPr>
      </p:pic>
      <p:pic>
        <p:nvPicPr>
          <p:cNvPr id="5" name="Picture 4"/>
          <p:cNvPicPr>
            <a:picLocks noChangeAspect="1"/>
          </p:cNvPicPr>
          <p:nvPr/>
        </p:nvPicPr>
        <p:blipFill>
          <a:blip r:embed="rId3"/>
          <a:stretch>
            <a:fillRect/>
          </a:stretch>
        </p:blipFill>
        <p:spPr>
          <a:xfrm>
            <a:off x="1286409" y="2895599"/>
            <a:ext cx="3574108" cy="1108173"/>
          </a:xfrm>
          <a:prstGeom prst="rect">
            <a:avLst/>
          </a:prstGeom>
        </p:spPr>
      </p:pic>
      <p:pic>
        <p:nvPicPr>
          <p:cNvPr id="6" name="Picture 5"/>
          <p:cNvPicPr>
            <a:picLocks noChangeAspect="1"/>
          </p:cNvPicPr>
          <p:nvPr/>
        </p:nvPicPr>
        <p:blipFill>
          <a:blip r:embed="rId4"/>
          <a:stretch>
            <a:fillRect/>
          </a:stretch>
        </p:blipFill>
        <p:spPr>
          <a:xfrm>
            <a:off x="5564900" y="2895600"/>
            <a:ext cx="3579100" cy="110817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400" dirty="0" smtClean="0"/>
              <a:t>Cohesion</a:t>
            </a:r>
            <a:endParaRPr lang="en-US" dirty="0"/>
          </a:p>
        </p:txBody>
      </p:sp>
      <p:sp>
        <p:nvSpPr>
          <p:cNvPr id="3" name="Content Placeholder 2"/>
          <p:cNvSpPr>
            <a:spLocks noGrp="1"/>
          </p:cNvSpPr>
          <p:nvPr>
            <p:ph idx="1"/>
          </p:nvPr>
        </p:nvSpPr>
        <p:spPr/>
        <p:txBody>
          <a:bodyPr>
            <a:normAutofit fontScale="40000" lnSpcReduction="20000"/>
          </a:bodyPr>
          <a:lstStyle/>
          <a:p>
            <a:r>
              <a:rPr lang="en-IN" dirty="0" smtClean="0"/>
              <a:t>The purpose of showing cohesion is avoid writing all code in single class file.</a:t>
            </a:r>
          </a:p>
          <a:p>
            <a:endParaRPr lang="en-IN" b="1" dirty="0" smtClean="0"/>
          </a:p>
          <a:p>
            <a:r>
              <a:rPr lang="en-IN" b="1" dirty="0" smtClean="0"/>
              <a:t>Coupling </a:t>
            </a:r>
            <a:r>
              <a:rPr lang="en-IN" b="1" dirty="0" err="1" smtClean="0"/>
              <a:t>vs</a:t>
            </a:r>
            <a:r>
              <a:rPr lang="en-IN" b="1" dirty="0" smtClean="0"/>
              <a:t> Cohesion - While coupling has to do with how classes interact with each other, cohesion is all about how a single class is designed.</a:t>
            </a:r>
          </a:p>
          <a:p>
            <a:endParaRPr lang="en-IN" dirty="0" smtClean="0"/>
          </a:p>
          <a:p>
            <a:r>
              <a:rPr lang="en-IN" dirty="0" smtClean="0"/>
              <a:t>The term cohesion is used to indicate the degree to which a class has a single, well-focused purpose.</a:t>
            </a:r>
          </a:p>
          <a:p>
            <a:r>
              <a:rPr lang="en-IN" dirty="0" smtClean="0"/>
              <a:t>The more focused a class is, the higher its cohesiveness. The key benefit of high cohesion is that such classes are typically much easier to maintain (and less frequently changed) than classes with low cohesion.</a:t>
            </a:r>
          </a:p>
          <a:p>
            <a:r>
              <a:rPr lang="en-IN" dirty="0" smtClean="0"/>
              <a:t>Another benefit of high cohesion is that classes with a well-focused purpose tend to be more reusable than other classes. Let’s take a look at a </a:t>
            </a:r>
            <a:r>
              <a:rPr lang="en-IN" dirty="0" err="1" smtClean="0"/>
              <a:t>pseudocode</a:t>
            </a:r>
            <a:r>
              <a:rPr lang="en-IN" dirty="0" smtClean="0"/>
              <a:t> example:</a:t>
            </a:r>
          </a:p>
          <a:p>
            <a:endParaRPr lang="en-IN" dirty="0" smtClean="0"/>
          </a:p>
          <a:p>
            <a:endParaRPr lang="en-IN" dirty="0" smtClean="0"/>
          </a:p>
          <a:p>
            <a:endParaRPr lang="en-IN" dirty="0" smtClean="0"/>
          </a:p>
          <a:p>
            <a:endParaRPr lang="en-IN" dirty="0" smtClean="0"/>
          </a:p>
          <a:p>
            <a:endParaRPr lang="en-IN" dirty="0" smtClean="0"/>
          </a:p>
          <a:p>
            <a:r>
              <a:rPr lang="en-IN" dirty="0" smtClean="0"/>
              <a:t>Now imagine your manager comes along and says, “Hey you know that accounting application we’re working on? </a:t>
            </a:r>
          </a:p>
          <a:p>
            <a:r>
              <a:rPr lang="en-IN" dirty="0" smtClean="0"/>
              <a:t>The clients just decided that they’re also going to want to generate a revenue projection report, oh and they want to do some inventory reporting also.</a:t>
            </a:r>
          </a:p>
          <a:p>
            <a:r>
              <a:rPr lang="en-IN" dirty="0" smtClean="0"/>
              <a:t>They do like our reporting features however, so make sure that all of these reports will let them choose a database, choose a printer, and save generated reports to data files...” </a:t>
            </a:r>
          </a:p>
          <a:p>
            <a:endParaRPr lang="en-US" dirty="0"/>
          </a:p>
        </p:txBody>
      </p:sp>
      <p:pic>
        <p:nvPicPr>
          <p:cNvPr id="4" name="Picture 3"/>
          <p:cNvPicPr>
            <a:picLocks noChangeAspect="1"/>
          </p:cNvPicPr>
          <p:nvPr/>
        </p:nvPicPr>
        <p:blipFill>
          <a:blip r:embed="rId2"/>
          <a:stretch>
            <a:fillRect/>
          </a:stretch>
        </p:blipFill>
        <p:spPr>
          <a:xfrm>
            <a:off x="1752600" y="3733800"/>
            <a:ext cx="6838950" cy="1038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Cohesion – Tight cohesion is recommended</a:t>
            </a:r>
            <a:endParaRPr lang="en-US" dirty="0"/>
          </a:p>
        </p:txBody>
      </p:sp>
      <p:sp>
        <p:nvSpPr>
          <p:cNvPr id="3" name="Content Placeholder 2"/>
          <p:cNvSpPr>
            <a:spLocks noGrp="1"/>
          </p:cNvSpPr>
          <p:nvPr>
            <p:ph idx="1"/>
          </p:nvPr>
        </p:nvSpPr>
        <p:spPr/>
        <p:txBody>
          <a:bodyPr>
            <a:noAutofit/>
          </a:bodyPr>
          <a:lstStyle/>
          <a:p>
            <a:r>
              <a:rPr lang="en-IN" sz="1200" dirty="0" smtClean="0"/>
              <a:t>Rather than putting all the printing code into one report class, we probably would have been better off with the following design right from the start:</a:t>
            </a:r>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r>
              <a:rPr lang="en-IN" sz="1200" dirty="0" smtClean="0"/>
              <a:t>This design is much more cohesive. </a:t>
            </a:r>
          </a:p>
          <a:p>
            <a:r>
              <a:rPr lang="en-IN" sz="1200" dirty="0" smtClean="0"/>
              <a:t>Instead of one class that does everything, we’ve broken the system into four main classes, each with a very specific, or cohesive, role. </a:t>
            </a:r>
          </a:p>
          <a:p>
            <a:r>
              <a:rPr lang="en-IN" sz="1200" dirty="0" smtClean="0"/>
              <a:t>Because we’ve built these specialized, reusable classes,</a:t>
            </a:r>
          </a:p>
          <a:p>
            <a:r>
              <a:rPr lang="en-IN" sz="1200" dirty="0" smtClean="0"/>
              <a:t>it’ll be much easier to write a new report, since we’ve already got the database connection class,</a:t>
            </a:r>
          </a:p>
          <a:p>
            <a:r>
              <a:rPr lang="en-IN" sz="1200" dirty="0" smtClean="0"/>
              <a:t>the printing class, and the file saver class, and that means they can be reused by other classes that might want to print a report.</a:t>
            </a:r>
          </a:p>
          <a:p>
            <a:r>
              <a:rPr lang="en-IN" sz="1200" dirty="0" smtClean="0"/>
              <a:t>Again, as in Coupling, you may not get too many questions about cohesion but if you are (un)lucky you may get one or two…</a:t>
            </a:r>
          </a:p>
          <a:p>
            <a:endParaRPr lang="en-US" sz="1200" dirty="0"/>
          </a:p>
        </p:txBody>
      </p:sp>
      <p:pic>
        <p:nvPicPr>
          <p:cNvPr id="4" name="Picture 3"/>
          <p:cNvPicPr>
            <a:picLocks noChangeAspect="1"/>
          </p:cNvPicPr>
          <p:nvPr/>
        </p:nvPicPr>
        <p:blipFill>
          <a:blip r:embed="rId2"/>
          <a:stretch>
            <a:fillRect/>
          </a:stretch>
        </p:blipFill>
        <p:spPr>
          <a:xfrm>
            <a:off x="1676400" y="2133600"/>
            <a:ext cx="6848475" cy="21145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Coupling - Tightly coupled </a:t>
            </a:r>
            <a:endParaRPr lang="en-US" dirty="0"/>
          </a:p>
        </p:txBody>
      </p:sp>
      <p:sp>
        <p:nvSpPr>
          <p:cNvPr id="3" name="Content Placeholder 2"/>
          <p:cNvSpPr>
            <a:spLocks noGrp="1"/>
          </p:cNvSpPr>
          <p:nvPr>
            <p:ph idx="1"/>
          </p:nvPr>
        </p:nvSpPr>
        <p:spPr/>
        <p:txBody>
          <a:bodyPr>
            <a:noAutofit/>
          </a:bodyPr>
          <a:lstStyle/>
          <a:p>
            <a:r>
              <a:rPr lang="en-IN" altLang="en-US" sz="1200" b="1" dirty="0" smtClean="0"/>
              <a:t>Tightly coupled </a:t>
            </a:r>
            <a:r>
              <a:rPr lang="en-IN" altLang="en-US" sz="1200" dirty="0" smtClean="0"/>
              <a:t>object is an object that needs to know quite a bit about other objects and are usually highly dependent on each other's interfaces.</a:t>
            </a:r>
          </a:p>
          <a:p>
            <a:r>
              <a:rPr lang="en-IN" altLang="en-US" sz="1200" dirty="0" smtClean="0"/>
              <a:t>Changing one object in a tightly coupled application often requires changes to a number of other objects.</a:t>
            </a:r>
          </a:p>
          <a:p>
            <a:r>
              <a:rPr lang="en-IN" altLang="en-US" sz="1200" dirty="0" smtClean="0"/>
              <a:t>In a small application we can easily identify the changes and there is less chance to miss anything. </a:t>
            </a:r>
          </a:p>
          <a:p>
            <a:r>
              <a:rPr lang="en-IN" altLang="en-US" sz="1200" dirty="0" smtClean="0"/>
              <a:t>But in large applications these inter-dependencies are not always known by every programmer and there is chance of overlooking changes.</a:t>
            </a:r>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r>
              <a:rPr lang="en-IN" altLang="en-US" sz="1200" dirty="0" smtClean="0"/>
              <a:t>In the above code the Journey class is dependents on Car class to provide service to the end user(main class to call this Journey class).</a:t>
            </a:r>
          </a:p>
          <a:p>
            <a:r>
              <a:rPr lang="en-IN" altLang="en-US" sz="1200" dirty="0" smtClean="0"/>
              <a:t>In the above case Journey class is tightly coupled with Car class it means if any change in the Car class requires Journey class to change. For example if Car class travel() method change to journey() method then you have to change the </a:t>
            </a:r>
            <a:r>
              <a:rPr lang="en-IN" altLang="en-US" sz="1200" dirty="0" err="1" smtClean="0"/>
              <a:t>startJourney</a:t>
            </a:r>
            <a:r>
              <a:rPr lang="en-IN" altLang="en-US" sz="1200" dirty="0" smtClean="0"/>
              <a:t>() method will call journey() method instead of calling travel() method.</a:t>
            </a:r>
          </a:p>
          <a:p>
            <a:endParaRPr lang="en-IN" sz="1200" dirty="0" smtClean="0"/>
          </a:p>
          <a:p>
            <a:endParaRPr lang="en-US" sz="1200" dirty="0"/>
          </a:p>
        </p:txBody>
      </p:sp>
      <p:pic>
        <p:nvPicPr>
          <p:cNvPr id="4" name="Picture 3"/>
          <p:cNvPicPr>
            <a:picLocks noChangeAspect="1"/>
          </p:cNvPicPr>
          <p:nvPr/>
        </p:nvPicPr>
        <p:blipFill>
          <a:blip r:embed="rId2"/>
          <a:stretch>
            <a:fillRect/>
          </a:stretch>
        </p:blipFill>
        <p:spPr>
          <a:xfrm>
            <a:off x="2362200" y="3124200"/>
            <a:ext cx="4842072" cy="138729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Coupling -  Loose coupling is recommended</a:t>
            </a:r>
            <a:endParaRPr lang="en-US" dirty="0"/>
          </a:p>
        </p:txBody>
      </p:sp>
      <p:sp>
        <p:nvSpPr>
          <p:cNvPr id="3" name="Content Placeholder 2"/>
          <p:cNvSpPr>
            <a:spLocks noGrp="1"/>
          </p:cNvSpPr>
          <p:nvPr>
            <p:ph idx="1"/>
          </p:nvPr>
        </p:nvSpPr>
        <p:spPr/>
        <p:txBody>
          <a:bodyPr>
            <a:normAutofit fontScale="47500" lnSpcReduction="20000"/>
          </a:bodyPr>
          <a:lstStyle/>
          <a:p>
            <a:r>
              <a:rPr lang="en-IN" altLang="en-US" b="1" dirty="0" smtClean="0"/>
              <a:t>Loose coupling</a:t>
            </a:r>
            <a:r>
              <a:rPr lang="en-IN" altLang="en-US" dirty="0" smtClean="0"/>
              <a:t>  is a design goal that seeks to reduce the inter-dependencies between components of a system with the goal of reducing the risk that changes in one component will require changes in any other component.</a:t>
            </a:r>
          </a:p>
          <a:p>
            <a:r>
              <a:rPr lang="en-IN" altLang="en-US" dirty="0" smtClean="0"/>
              <a:t>Loose coupling is much more generic concept intended to increase the flexibility of system, make it more maintainable and makes the entire framework more stable.</a:t>
            </a:r>
          </a:p>
          <a:p>
            <a:r>
              <a:rPr lang="en-IN" altLang="en-US" dirty="0" smtClean="0"/>
              <a:t>Below code is an example of loose coupling,</a:t>
            </a: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altLang="en-US" dirty="0" smtClean="0"/>
          </a:p>
          <a:p>
            <a:endParaRPr lang="en-IN" altLang="en-US" dirty="0" smtClean="0"/>
          </a:p>
          <a:p>
            <a:endParaRPr lang="en-IN" altLang="en-US" dirty="0" smtClean="0"/>
          </a:p>
          <a:p>
            <a:r>
              <a:rPr lang="en-IN" altLang="en-US" dirty="0" smtClean="0"/>
              <a:t>In the above example, Journey and Car objects are loosely coupled. It means Vehicle is an interface and we can inject any of the implemented classes at run time and we can provide service to the end user.</a:t>
            </a:r>
            <a:r>
              <a:rPr lang="en-IN" dirty="0" smtClean="0"/>
              <a:t/>
            </a:r>
            <a:br>
              <a:rPr lang="en-IN" dirty="0" smtClean="0"/>
            </a:br>
            <a:endParaRPr lang="en-IN" dirty="0" smtClean="0"/>
          </a:p>
          <a:p>
            <a:endParaRPr lang="en-US" dirty="0"/>
          </a:p>
        </p:txBody>
      </p:sp>
      <p:pic>
        <p:nvPicPr>
          <p:cNvPr id="4" name="Picture 3"/>
          <p:cNvPicPr>
            <a:picLocks noChangeAspect="1"/>
          </p:cNvPicPr>
          <p:nvPr/>
        </p:nvPicPr>
        <p:blipFill>
          <a:blip r:embed="rId2"/>
          <a:stretch>
            <a:fillRect/>
          </a:stretch>
        </p:blipFill>
        <p:spPr>
          <a:xfrm>
            <a:off x="2819400" y="2895600"/>
            <a:ext cx="4100453" cy="228502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Thanks</a:t>
            </a:r>
            <a:endParaRPr lang="en-US" dirty="0"/>
          </a:p>
        </p:txBody>
      </p:sp>
      <p:sp>
        <p:nvSpPr>
          <p:cNvPr id="3" name="Content Placeholder 2"/>
          <p:cNvSpPr>
            <a:spLocks noGrp="1"/>
          </p:cNvSpPr>
          <p:nvPr>
            <p:ph idx="1"/>
          </p:nvPr>
        </p:nvSpPr>
        <p:spPr/>
        <p:txBody>
          <a:bodyPr/>
          <a:lstStyle/>
          <a:p>
            <a:endParaRPr lang="en-US" dirty="0"/>
          </a:p>
        </p:txBody>
      </p:sp>
      <p:pic>
        <p:nvPicPr>
          <p:cNvPr id="38914" name="Picture 2" descr="C:\Users\DPM\Desktop\thank_you_inscription_02_hd_pictures_170886.jpg"/>
          <p:cNvPicPr>
            <a:picLocks noChangeAspect="1" noChangeArrowheads="1"/>
          </p:cNvPicPr>
          <p:nvPr/>
        </p:nvPicPr>
        <p:blipFill>
          <a:blip r:embed="rId2"/>
          <a:srcRect/>
          <a:stretch>
            <a:fillRect/>
          </a:stretch>
        </p:blipFill>
        <p:spPr bwMode="auto">
          <a:xfrm>
            <a:off x="1295400" y="1447800"/>
            <a:ext cx="7620000" cy="5080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Standard and optimized coding practises</a:t>
            </a:r>
            <a:br>
              <a:rPr lang="en-IN" sz="440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IN" altLang="en-US" b="1" dirty="0" smtClean="0">
                <a:latin typeface="Calibri" panose="020F0502020204030204" pitchFamily="34" charset="0"/>
              </a:rPr>
              <a:t>Below are some of the basic points which keeps project very clean/easy/optimized/efficient/readable/</a:t>
            </a:r>
            <a:r>
              <a:rPr lang="en-IN" altLang="en-US" b="1" dirty="0" err="1" smtClean="0">
                <a:latin typeface="Calibri" panose="020F0502020204030204" pitchFamily="34" charset="0"/>
              </a:rPr>
              <a:t>enhanceable</a:t>
            </a:r>
            <a:r>
              <a:rPr lang="en-IN" altLang="en-US" b="1" dirty="0" smtClean="0">
                <a:latin typeface="Calibri" panose="020F0502020204030204" pitchFamily="34" charset="0"/>
              </a:rPr>
              <a:t> </a:t>
            </a:r>
          </a:p>
          <a:p>
            <a:pPr marL="228600" indent="-228600">
              <a:buFont typeface="+mj-lt"/>
              <a:buAutoNum type="arabicPeriod"/>
            </a:pPr>
            <a:r>
              <a:rPr lang="en-IN" dirty="0" smtClean="0">
                <a:latin typeface="Calibri" panose="020F0502020204030204" pitchFamily="34" charset="0"/>
              </a:rPr>
              <a:t>Why optimisation.</a:t>
            </a:r>
          </a:p>
          <a:p>
            <a:pPr marL="228600" indent="-228600">
              <a:buFont typeface="+mj-lt"/>
              <a:buAutoNum type="arabicPeriod"/>
            </a:pPr>
            <a:r>
              <a:rPr lang="en-IN" dirty="0" smtClean="0">
                <a:latin typeface="Calibri" panose="020F0502020204030204" pitchFamily="34" charset="0"/>
              </a:rPr>
              <a:t>Don’t keep even single unused variables/methods/packages/resources etc.</a:t>
            </a:r>
          </a:p>
          <a:p>
            <a:pPr marL="228600" indent="-228600">
              <a:buFont typeface="+mj-lt"/>
              <a:buAutoNum type="arabicPeriod"/>
            </a:pPr>
            <a:r>
              <a:rPr lang="en-IN" dirty="0" smtClean="0">
                <a:latin typeface="Calibri" panose="020F0502020204030204" pitchFamily="34" charset="0"/>
              </a:rPr>
              <a:t>Follow naming convention very strictly.</a:t>
            </a:r>
          </a:p>
          <a:p>
            <a:pPr marL="228600" indent="-228600">
              <a:buFont typeface="+mj-lt"/>
              <a:buAutoNum type="arabicPeriod"/>
            </a:pPr>
            <a:r>
              <a:rPr lang="en-IN" dirty="0" smtClean="0">
                <a:latin typeface="Calibri" panose="020F0502020204030204" pitchFamily="34" charset="0"/>
              </a:rPr>
              <a:t>Differentiate between global and local variables.</a:t>
            </a:r>
          </a:p>
          <a:p>
            <a:pPr marL="228600" indent="-228600">
              <a:buFont typeface="+mj-lt"/>
              <a:buAutoNum type="arabicPeriod"/>
            </a:pPr>
            <a:r>
              <a:rPr lang="en-IN" dirty="0" smtClean="0">
                <a:latin typeface="Calibri" panose="020F0502020204030204" pitchFamily="34" charset="0"/>
              </a:rPr>
              <a:t>Specify the scope of variable/ method/ class/package before defining and using, its most important.</a:t>
            </a:r>
          </a:p>
          <a:p>
            <a:pPr marL="228600" indent="-228600">
              <a:buFont typeface="+mj-lt"/>
              <a:buAutoNum type="arabicPeriod"/>
            </a:pPr>
            <a:r>
              <a:rPr lang="en-IN" dirty="0" smtClean="0">
                <a:latin typeface="Calibri" panose="020F0502020204030204" pitchFamily="34" charset="0"/>
              </a:rPr>
              <a:t>Avoid duplicate calculation of values.</a:t>
            </a:r>
          </a:p>
          <a:p>
            <a:pPr marL="228600" indent="-228600">
              <a:buFont typeface="+mj-lt"/>
              <a:buAutoNum type="arabicPeriod"/>
            </a:pPr>
            <a:r>
              <a:rPr lang="en-IN" dirty="0" smtClean="0">
                <a:latin typeface="Calibri" panose="020F0502020204030204" pitchFamily="34" charset="0"/>
              </a:rPr>
              <a:t>Never define repetitive methods instead reuse existing method if any, also follow method overloading concepts.</a:t>
            </a:r>
          </a:p>
          <a:p>
            <a:pPr marL="228600" indent="-228600">
              <a:buFont typeface="+mj-lt"/>
              <a:buAutoNum type="arabicPeriod"/>
            </a:pPr>
            <a:r>
              <a:rPr lang="en-IN" dirty="0" smtClean="0">
                <a:latin typeface="Calibri" panose="020F0502020204030204" pitchFamily="34" charset="0"/>
              </a:rPr>
              <a:t>Always use ternary operator as much as possible instead of if else.</a:t>
            </a:r>
          </a:p>
          <a:p>
            <a:pPr marL="228600" indent="-228600">
              <a:buFont typeface="+mj-lt"/>
              <a:buAutoNum type="arabicPeriod"/>
            </a:pPr>
            <a:r>
              <a:rPr lang="en-IN" dirty="0" smtClean="0">
                <a:latin typeface="Calibri" panose="020F0502020204030204" pitchFamily="34" charset="0"/>
              </a:rPr>
              <a:t>Why switch over if else</a:t>
            </a:r>
          </a:p>
          <a:p>
            <a:pPr marL="228600" indent="-228600">
              <a:buFont typeface="+mj-lt"/>
              <a:buAutoNum type="arabicPeriod"/>
            </a:pPr>
            <a:r>
              <a:rPr lang="en-IN" dirty="0" smtClean="0">
                <a:latin typeface="Calibri" panose="020F0502020204030204" pitchFamily="34" charset="0"/>
              </a:rPr>
              <a:t>Use of if else chaining statement.</a:t>
            </a:r>
          </a:p>
          <a:p>
            <a:pPr marL="228600" indent="-228600">
              <a:buFont typeface="+mj-lt"/>
              <a:buAutoNum type="arabicPeriod"/>
            </a:pPr>
            <a:r>
              <a:rPr lang="en-IN" dirty="0" smtClean="0">
                <a:latin typeface="Calibri" panose="020F0502020204030204" pitchFamily="34" charset="0"/>
              </a:rPr>
              <a:t>Prefer empty items to null ones.</a:t>
            </a:r>
          </a:p>
          <a:p>
            <a:pPr marL="228600" indent="-228600">
              <a:buFont typeface="+mj-lt"/>
              <a:buAutoNum type="arabicPeriod"/>
            </a:pPr>
            <a:r>
              <a:rPr lang="en-IN" dirty="0" smtClean="0">
                <a:latin typeface="Calibri" panose="020F0502020204030204" pitchFamily="34" charset="0"/>
              </a:rPr>
              <a:t>Prefer writing generic codes. Use latest APIs always.</a:t>
            </a:r>
          </a:p>
          <a:p>
            <a:pPr marL="228600" indent="-228600">
              <a:buFont typeface="+mj-lt"/>
              <a:buAutoNum type="arabicPeriod"/>
            </a:pPr>
            <a:r>
              <a:rPr lang="en-IN" dirty="0" smtClean="0">
                <a:latin typeface="Calibri" panose="020F0502020204030204" pitchFamily="34" charset="0"/>
              </a:rPr>
              <a:t>Focus on exception handling.</a:t>
            </a:r>
          </a:p>
          <a:p>
            <a:pPr marL="228600" indent="-228600">
              <a:buFont typeface="+mj-lt"/>
              <a:buAutoNum type="arabicPeriod"/>
            </a:pPr>
            <a:r>
              <a:rPr lang="en-IN" dirty="0" smtClean="0">
                <a:latin typeface="Calibri" panose="020F0502020204030204" pitchFamily="34" charset="0"/>
              </a:rPr>
              <a:t>Use of design patterns as much as possible. Example shown via coupling and cohesion.</a:t>
            </a:r>
          </a:p>
          <a:p>
            <a:pPr marL="0" indent="0">
              <a:buNone/>
            </a:pPr>
            <a:r>
              <a:rPr lang="en-IN" altLang="en-US" b="1" dirty="0" smtClean="0">
                <a:latin typeface="Calibri" panose="020F0502020204030204" pitchFamily="34" charset="0"/>
              </a:rPr>
              <a:t>After the end of slide one should be able to understand above points.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latin typeface="Calibri" panose="020F0502020204030204" pitchFamily="34" charset="0"/>
              </a:rPr>
              <a:t>Why optimization?</a:t>
            </a:r>
            <a:r>
              <a:rPr lang="en-IN" sz="4400" dirty="0" smtClean="0"/>
              <a:t/>
            </a:r>
            <a:br>
              <a:rPr lang="en-IN" sz="4400" dirty="0" smtClean="0"/>
            </a:br>
            <a:endParaRPr lang="en-US" dirty="0"/>
          </a:p>
        </p:txBody>
      </p:sp>
      <p:sp>
        <p:nvSpPr>
          <p:cNvPr id="3" name="Content Placeholder 2"/>
          <p:cNvSpPr>
            <a:spLocks noGrp="1"/>
          </p:cNvSpPr>
          <p:nvPr>
            <p:ph idx="1"/>
          </p:nvPr>
        </p:nvSpPr>
        <p:spPr/>
        <p:txBody>
          <a:bodyPr>
            <a:normAutofit/>
          </a:bodyPr>
          <a:lstStyle/>
          <a:p>
            <a:pPr marL="0" indent="0"/>
            <a:r>
              <a:rPr lang="en-IN" altLang="en-US" sz="1400" dirty="0" smtClean="0">
                <a:latin typeface="Calibri" panose="020F0502020204030204" pitchFamily="34" charset="0"/>
              </a:rPr>
              <a:t>Optimization can reduce readability and add code that is used only to improve the performance. </a:t>
            </a:r>
          </a:p>
          <a:p>
            <a:pPr marL="0" indent="0"/>
            <a:r>
              <a:rPr lang="en-IN" altLang="en-US" sz="1400" dirty="0" smtClean="0">
                <a:latin typeface="Calibri" panose="020F0502020204030204" pitchFamily="34" charset="0"/>
              </a:rPr>
              <a:t>This may complicate programs or systems, making them harder to maintain and debug. </a:t>
            </a:r>
          </a:p>
          <a:p>
            <a:pPr lvl="1"/>
            <a:r>
              <a:rPr lang="en-IN" sz="1200" dirty="0" smtClean="0">
                <a:latin typeface="Calibri" panose="020F0502020204030204" pitchFamily="34" charset="0"/>
              </a:rPr>
              <a:t> Ease of creation</a:t>
            </a:r>
          </a:p>
          <a:p>
            <a:pPr lvl="1"/>
            <a:r>
              <a:rPr lang="en-IN" sz="1200" dirty="0" smtClean="0">
                <a:latin typeface="Calibri" panose="020F0502020204030204" pitchFamily="34" charset="0"/>
              </a:rPr>
              <a:t> Ease of maintenance</a:t>
            </a:r>
          </a:p>
          <a:p>
            <a:pPr lvl="1"/>
            <a:r>
              <a:rPr lang="en-IN" sz="1200" dirty="0" smtClean="0">
                <a:latin typeface="Calibri" panose="020F0502020204030204" pitchFamily="34" charset="0"/>
              </a:rPr>
              <a:t> Ease of enhancement</a:t>
            </a:r>
          </a:p>
          <a:p>
            <a:pPr marL="0" indent="0"/>
            <a:endParaRPr lang="en-IN" altLang="en-US" sz="1400" dirty="0" smtClean="0">
              <a:latin typeface="Calibri" panose="020F0502020204030204" pitchFamily="34" charset="0"/>
            </a:endParaRPr>
          </a:p>
          <a:p>
            <a:pPr marL="0" lvl="1" indent="0">
              <a:buFont typeface="Arial" panose="020B0604020202020204" pitchFamily="34" charset="0"/>
              <a:buChar char="▌"/>
            </a:pPr>
            <a:r>
              <a:rPr lang="en-US" sz="1400" dirty="0" smtClean="0">
                <a:latin typeface="Calibri" panose="020F0502020204030204" pitchFamily="34" charset="0"/>
              </a:rPr>
              <a:t>Writing optimized code does not enforces us to write tricky code.</a:t>
            </a:r>
            <a:endParaRPr lang="en-IN" sz="1400" dirty="0" smtClean="0">
              <a:latin typeface="Calibri" panose="020F0502020204030204" pitchFamily="34" charset="0"/>
            </a:endParaRPr>
          </a:p>
          <a:p>
            <a:pPr marL="0" lvl="1" indent="0">
              <a:buFont typeface="Arial" panose="020B0604020202020204" pitchFamily="34" charset="0"/>
              <a:buChar char="▌"/>
            </a:pPr>
            <a:r>
              <a:rPr lang="en-US" sz="1400" dirty="0" smtClean="0">
                <a:latin typeface="Calibri" panose="020F0502020204030204" pitchFamily="34" charset="0"/>
              </a:rPr>
              <a:t>Trickier your code, the harder to write, debug, and maintain.</a:t>
            </a:r>
          </a:p>
          <a:p>
            <a:pPr marL="0" lvl="1" indent="0">
              <a:buFont typeface="Arial" panose="020B0604020202020204" pitchFamily="34" charset="0"/>
              <a:buChar char="▌"/>
            </a:pPr>
            <a:endParaRPr lang="en-US" sz="1400" dirty="0" smtClean="0">
              <a:latin typeface="Calibri" panose="020F0502020204030204" pitchFamily="34" charset="0"/>
            </a:endParaRPr>
          </a:p>
          <a:p>
            <a:pPr marL="0" lvl="1" indent="0">
              <a:buFont typeface="Arial" panose="020B0604020202020204" pitchFamily="34" charset="0"/>
              <a:buChar char="▌"/>
            </a:pPr>
            <a:r>
              <a:rPr lang="en-IN" altLang="en-US" sz="1400" dirty="0" smtClean="0">
                <a:latin typeface="Calibri" panose="020F0502020204030204" pitchFamily="34" charset="0"/>
              </a:rPr>
              <a:t>The Pareto principle (also known as the 80/20 rule, the law of the vital few, or the principle of factor </a:t>
            </a:r>
            <a:r>
              <a:rPr lang="en-IN" altLang="en-US" sz="1400" dirty="0" err="1" smtClean="0">
                <a:latin typeface="Calibri" panose="020F0502020204030204" pitchFamily="34" charset="0"/>
              </a:rPr>
              <a:t>sparsity</a:t>
            </a:r>
            <a:r>
              <a:rPr lang="en-IN" altLang="en-US" sz="1400" dirty="0" smtClean="0">
                <a:latin typeface="Calibri" panose="020F0502020204030204" pitchFamily="34" charset="0"/>
              </a:rPr>
              <a:t>)states that, for many events, roughly 80% of the effects come from 20% of the causes</a:t>
            </a:r>
            <a:endParaRPr lang="en-US" altLang="en-US" sz="1400" dirty="0" smtClean="0">
              <a:latin typeface="Calibri" panose="020F0502020204030204" pitchFamily="34" charset="0"/>
            </a:endParaRPr>
          </a:p>
          <a:p>
            <a:pPr marL="0" lvl="1" indent="0">
              <a:buFont typeface="Arial" panose="020B0604020202020204" pitchFamily="34" charset="0"/>
              <a:buChar char="▌"/>
            </a:pPr>
            <a:endParaRPr lang="en-US" sz="1400" dirty="0" smtClean="0">
              <a:latin typeface="Calibri" panose="020F0502020204030204" pitchFamily="34" charset="0"/>
            </a:endParaRPr>
          </a:p>
          <a:p>
            <a:endParaRPr lang="en-US" sz="4000" dirty="0"/>
          </a:p>
        </p:txBody>
      </p:sp>
      <p:pic>
        <p:nvPicPr>
          <p:cNvPr id="4" name="Picture 3"/>
          <p:cNvPicPr>
            <a:picLocks noChangeAspect="1"/>
          </p:cNvPicPr>
          <p:nvPr/>
        </p:nvPicPr>
        <p:blipFill>
          <a:blip r:embed="rId2"/>
          <a:stretch>
            <a:fillRect/>
          </a:stretch>
        </p:blipFill>
        <p:spPr>
          <a:xfrm>
            <a:off x="3505200" y="4648200"/>
            <a:ext cx="3072508" cy="175641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normAutofit/>
          </a:bodyPr>
          <a:lstStyle/>
          <a:p>
            <a:pPr lvl="1" algn="just"/>
            <a:r>
              <a:rPr lang="en-US" sz="2400" dirty="0" smtClean="0">
                <a:latin typeface="Calibri" panose="020F0502020204030204" pitchFamily="34" charset="0"/>
              </a:rPr>
              <a:t>This is a sample class already developed by another developer, hey! Lets have a look on this</a:t>
            </a:r>
          </a:p>
          <a:p>
            <a:pPr lvl="1" algn="just">
              <a:buNone/>
            </a:pPr>
            <a:r>
              <a:rPr lang="en-US" sz="2400" dirty="0" smtClean="0">
                <a:latin typeface="Calibri" panose="020F0502020204030204" pitchFamily="34" charset="0"/>
              </a:rPr>
              <a:t>What are the improvement areas on this class?</a:t>
            </a:r>
          </a:p>
          <a:p>
            <a:pPr algn="just">
              <a:buNone/>
            </a:pPr>
            <a:endParaRPr lang="en-US" sz="1400" dirty="0" smtClean="0">
              <a:latin typeface="Calibri" panose="020F0502020204030204" pitchFamily="34" charset="0"/>
            </a:endParaRPr>
          </a:p>
          <a:p>
            <a:pPr marL="228600" indent="-228600" algn="just"/>
            <a:endParaRPr lang="en-US" sz="1400" b="1" dirty="0" smtClean="0">
              <a:solidFill>
                <a:schemeClr val="accent5">
                  <a:lumMod val="60000"/>
                  <a:lumOff val="40000"/>
                </a:schemeClr>
              </a:solidFill>
              <a:latin typeface="Calibri" panose="020F0502020204030204" pitchFamily="34" charset="0"/>
            </a:endParaRPr>
          </a:p>
          <a:p>
            <a:pPr marL="228600" indent="-228600" algn="just"/>
            <a:endParaRPr lang="en-US" sz="1400" dirty="0" smtClean="0">
              <a:latin typeface="Calibri" panose="020F0502020204030204" pitchFamily="34" charset="0"/>
            </a:endParaRPr>
          </a:p>
          <a:p>
            <a:endParaRPr lang="en-US" sz="2800" dirty="0"/>
          </a:p>
        </p:txBody>
      </p:sp>
      <p:pic>
        <p:nvPicPr>
          <p:cNvPr id="4" name="Picture 3"/>
          <p:cNvPicPr>
            <a:picLocks noChangeAspect="1"/>
          </p:cNvPicPr>
          <p:nvPr/>
        </p:nvPicPr>
        <p:blipFill>
          <a:blip r:embed="rId2"/>
          <a:stretch>
            <a:fillRect/>
          </a:stretch>
        </p:blipFill>
        <p:spPr>
          <a:xfrm>
            <a:off x="2895600" y="2895600"/>
            <a:ext cx="4859675" cy="32420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Repetitive calculations</a:t>
            </a:r>
            <a:endParaRPr lang="en-US" dirty="0"/>
          </a:p>
        </p:txBody>
      </p:sp>
      <p:sp>
        <p:nvSpPr>
          <p:cNvPr id="3" name="Content Placeholder 2"/>
          <p:cNvSpPr>
            <a:spLocks noGrp="1"/>
          </p:cNvSpPr>
          <p:nvPr>
            <p:ph idx="1"/>
          </p:nvPr>
        </p:nvSpPr>
        <p:spPr/>
        <p:txBody>
          <a:bodyPr>
            <a:noAutofit/>
          </a:bodyPr>
          <a:lstStyle/>
          <a:p>
            <a:r>
              <a:rPr lang="en-IN" sz="1600" dirty="0" smtClean="0"/>
              <a:t>Avoid repetitive calculations-</a:t>
            </a:r>
          </a:p>
          <a:p>
            <a:r>
              <a:rPr lang="en-IN" sz="1600" dirty="0" smtClean="0"/>
              <a:t>Calculation of </a:t>
            </a:r>
            <a:r>
              <a:rPr lang="en-IN" sz="1600" dirty="0" err="1" smtClean="0"/>
              <a:t>Math.PI</a:t>
            </a:r>
            <a:r>
              <a:rPr lang="en-IN" sz="1600" dirty="0" smtClean="0"/>
              <a:t> and Math.cos(y) has been done only once.</a:t>
            </a:r>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Repetitive declaration of string buffer-</a:t>
            </a:r>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IN" sz="1600" dirty="0" smtClean="0"/>
          </a:p>
          <a:p>
            <a:endParaRPr lang="en-US" sz="1600" dirty="0"/>
          </a:p>
        </p:txBody>
      </p:sp>
      <p:pic>
        <p:nvPicPr>
          <p:cNvPr id="4" name="Picture 3"/>
          <p:cNvPicPr>
            <a:picLocks noChangeAspect="1"/>
          </p:cNvPicPr>
          <p:nvPr/>
        </p:nvPicPr>
        <p:blipFill>
          <a:blip r:embed="rId2"/>
          <a:stretch>
            <a:fillRect/>
          </a:stretch>
        </p:blipFill>
        <p:spPr>
          <a:xfrm>
            <a:off x="1905000" y="2438400"/>
            <a:ext cx="5834652" cy="1160439"/>
          </a:xfrm>
          <a:prstGeom prst="rect">
            <a:avLst/>
          </a:prstGeom>
        </p:spPr>
      </p:pic>
      <p:pic>
        <p:nvPicPr>
          <p:cNvPr id="5" name="Picture 4"/>
          <p:cNvPicPr>
            <a:picLocks noChangeAspect="1"/>
          </p:cNvPicPr>
          <p:nvPr/>
        </p:nvPicPr>
        <p:blipFill>
          <a:blip r:embed="rId3"/>
          <a:stretch>
            <a:fillRect/>
          </a:stretch>
        </p:blipFill>
        <p:spPr>
          <a:xfrm>
            <a:off x="2133600" y="4495800"/>
            <a:ext cx="5115878" cy="16792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Overloading – not writing repetitive code</a:t>
            </a:r>
            <a:endParaRPr lang="en-US" dirty="0"/>
          </a:p>
        </p:txBody>
      </p:sp>
      <p:sp>
        <p:nvSpPr>
          <p:cNvPr id="3" name="Content Placeholder 2"/>
          <p:cNvSpPr>
            <a:spLocks noGrp="1"/>
          </p:cNvSpPr>
          <p:nvPr>
            <p:ph idx="1"/>
          </p:nvPr>
        </p:nvSpPr>
        <p:spPr/>
        <p:txBody>
          <a:bodyPr>
            <a:noAutofit/>
          </a:bodyPr>
          <a:lstStyle/>
          <a:p>
            <a:r>
              <a:rPr lang="en-IN" altLang="en-US" sz="1100" dirty="0" smtClean="0"/>
              <a:t>If a class has multiple methods having same name </a:t>
            </a:r>
          </a:p>
          <a:p>
            <a:pPr marL="0" indent="0">
              <a:buNone/>
            </a:pPr>
            <a:r>
              <a:rPr lang="en-IN" altLang="en-US" sz="1100" dirty="0" smtClean="0"/>
              <a:t>but different in parameters, it is known </a:t>
            </a:r>
          </a:p>
          <a:p>
            <a:pPr marL="0" indent="0">
              <a:buNone/>
            </a:pPr>
            <a:r>
              <a:rPr lang="en-IN" altLang="en-US" sz="1100" dirty="0" smtClean="0"/>
              <a:t>as </a:t>
            </a:r>
            <a:r>
              <a:rPr lang="en-IN" altLang="en-US" sz="1100" b="1" dirty="0" smtClean="0"/>
              <a:t>Method Overloading</a:t>
            </a:r>
            <a:r>
              <a:rPr lang="en-IN" altLang="en-US" sz="1100" dirty="0" smtClean="0"/>
              <a:t>.</a:t>
            </a:r>
            <a:endParaRPr lang="en-IN" sz="1100" dirty="0" smtClean="0"/>
          </a:p>
          <a:p>
            <a:endParaRPr lang="en-IN" sz="1100" dirty="0" smtClean="0"/>
          </a:p>
          <a:p>
            <a:r>
              <a:rPr lang="en-IN" sz="1100" dirty="0" smtClean="0"/>
              <a:t>Following is an existing method which </a:t>
            </a:r>
          </a:p>
          <a:p>
            <a:pPr marL="0" indent="0">
              <a:buNone/>
            </a:pPr>
            <a:r>
              <a:rPr lang="en-IN" sz="1100" dirty="0" smtClean="0"/>
              <a:t>I need to enhance.</a:t>
            </a:r>
          </a:p>
          <a:p>
            <a:endParaRPr lang="en-IN" sz="1100" dirty="0" smtClean="0"/>
          </a:p>
          <a:p>
            <a:endParaRPr lang="en-IN" sz="1100" dirty="0" smtClean="0"/>
          </a:p>
          <a:p>
            <a:endParaRPr lang="en-IN" sz="1100" dirty="0" smtClean="0"/>
          </a:p>
          <a:p>
            <a:r>
              <a:rPr lang="en-IN" sz="1100" dirty="0" smtClean="0"/>
              <a:t>As a new developer I want to use </a:t>
            </a:r>
            <a:r>
              <a:rPr lang="en-IN" sz="1100" dirty="0" err="1" smtClean="0"/>
              <a:t>getStringFromArray</a:t>
            </a:r>
            <a:r>
              <a:rPr lang="en-IN" sz="1100" dirty="0" smtClean="0"/>
              <a:t>() </a:t>
            </a:r>
          </a:p>
          <a:p>
            <a:pPr marL="0" indent="0">
              <a:buNone/>
            </a:pPr>
            <a:r>
              <a:rPr lang="en-IN" sz="1100" dirty="0" smtClean="0"/>
              <a:t>method functionality but default value not as ““ empty.</a:t>
            </a:r>
          </a:p>
          <a:p>
            <a:r>
              <a:rPr lang="en-IN" sz="1100" dirty="0" smtClean="0"/>
              <a:t> I want my default value null.</a:t>
            </a:r>
          </a:p>
          <a:p>
            <a:r>
              <a:rPr lang="en-IN" sz="1100" dirty="0" smtClean="0"/>
              <a:t>So what I do is copy and paste above method and</a:t>
            </a:r>
          </a:p>
          <a:p>
            <a:pPr marL="0" indent="0">
              <a:buNone/>
            </a:pPr>
            <a:r>
              <a:rPr lang="en-IN" sz="1100" dirty="0" smtClean="0"/>
              <a:t> replace ""-&gt;null inside new method </a:t>
            </a:r>
          </a:p>
          <a:p>
            <a:pPr marL="0" indent="0">
              <a:buNone/>
            </a:pPr>
            <a:r>
              <a:rPr lang="en-IN" sz="1100" dirty="0" smtClean="0"/>
              <a:t>“</a:t>
            </a:r>
            <a:r>
              <a:rPr lang="en-IN" sz="1100" dirty="0" err="1" smtClean="0"/>
              <a:t>getStringFromArrayForDefaultNull</a:t>
            </a:r>
            <a:r>
              <a:rPr lang="en-IN" sz="1100" dirty="0" smtClean="0"/>
              <a:t>()”</a:t>
            </a:r>
          </a:p>
          <a:p>
            <a:endParaRPr lang="en-IN" sz="1100" dirty="0" smtClean="0"/>
          </a:p>
          <a:p>
            <a:r>
              <a:rPr lang="en-IN" sz="1100" dirty="0" smtClean="0"/>
              <a:t>Am I correct in above case?</a:t>
            </a:r>
          </a:p>
          <a:p>
            <a:r>
              <a:rPr lang="en-IN" sz="1100" dirty="0" smtClean="0"/>
              <a:t>Copy and paste whole code and completed my requirement in zero minute? Was this useful for next developer to modify/add any new functionality related to this method? If he tries to do something he has to look tow same kind of methods!</a:t>
            </a:r>
          </a:p>
          <a:p>
            <a:endParaRPr lang="en-IN" sz="1100" dirty="0" smtClean="0"/>
          </a:p>
          <a:p>
            <a:endParaRPr lang="en-IN" sz="1100" dirty="0" smtClean="0"/>
          </a:p>
          <a:p>
            <a:endParaRPr lang="en-US" sz="1100" dirty="0"/>
          </a:p>
        </p:txBody>
      </p:sp>
      <p:pic>
        <p:nvPicPr>
          <p:cNvPr id="4" name="Picture 3"/>
          <p:cNvPicPr>
            <a:picLocks noChangeAspect="1"/>
          </p:cNvPicPr>
          <p:nvPr/>
        </p:nvPicPr>
        <p:blipFill>
          <a:blip r:embed="rId2"/>
          <a:stretch>
            <a:fillRect/>
          </a:stretch>
        </p:blipFill>
        <p:spPr>
          <a:xfrm>
            <a:off x="4675230" y="1524000"/>
            <a:ext cx="4468770" cy="1470970"/>
          </a:xfrm>
          <a:prstGeom prst="rect">
            <a:avLst/>
          </a:prstGeom>
        </p:spPr>
      </p:pic>
      <p:pic>
        <p:nvPicPr>
          <p:cNvPr id="5" name="Picture 4"/>
          <p:cNvPicPr>
            <a:picLocks noChangeAspect="1"/>
          </p:cNvPicPr>
          <p:nvPr/>
        </p:nvPicPr>
        <p:blipFill>
          <a:blip r:embed="rId3"/>
          <a:stretch>
            <a:fillRect/>
          </a:stretch>
        </p:blipFill>
        <p:spPr>
          <a:xfrm>
            <a:off x="5029200" y="3200400"/>
            <a:ext cx="4468770" cy="158709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dirty="0" smtClean="0"/>
              <a:t>Overloading – not writing repetitive code</a:t>
            </a:r>
            <a:endParaRPr lang="en-US" dirty="0"/>
          </a:p>
        </p:txBody>
      </p:sp>
      <p:sp>
        <p:nvSpPr>
          <p:cNvPr id="3" name="Content Placeholder 2"/>
          <p:cNvSpPr>
            <a:spLocks noGrp="1"/>
          </p:cNvSpPr>
          <p:nvPr>
            <p:ph idx="1"/>
          </p:nvPr>
        </p:nvSpPr>
        <p:spPr/>
        <p:txBody>
          <a:bodyPr>
            <a:noAutofit/>
          </a:bodyPr>
          <a:lstStyle/>
          <a:p>
            <a:r>
              <a:rPr lang="en-IN" sz="1400" dirty="0" smtClean="0"/>
              <a:t>Correct way - override the existing method.</a:t>
            </a:r>
          </a:p>
          <a:p>
            <a:r>
              <a:rPr lang="en-IN" sz="1400" dirty="0" smtClean="0"/>
              <a:t>Existing method calling remain same, no need to change it.</a:t>
            </a:r>
          </a:p>
          <a:p>
            <a:pPr marL="0" indent="0">
              <a:buNone/>
            </a:pPr>
            <a:endParaRPr lang="en-IN" sz="1400" dirty="0" smtClean="0"/>
          </a:p>
          <a:p>
            <a:endParaRPr lang="en-IN" sz="1400" dirty="0" smtClean="0"/>
          </a:p>
          <a:p>
            <a:r>
              <a:rPr lang="en-IN" sz="1400" dirty="0" smtClean="0"/>
              <a:t>Updated the existing method with argument</a:t>
            </a:r>
          </a:p>
          <a:p>
            <a:pPr marL="0" indent="0">
              <a:buNone/>
            </a:pPr>
            <a:r>
              <a:rPr lang="en-IN" sz="1400" dirty="0" smtClean="0"/>
              <a:t> </a:t>
            </a:r>
            <a:r>
              <a:rPr lang="en-IN" sz="1400" dirty="0" err="1" smtClean="0"/>
              <a:t>defaultVal</a:t>
            </a:r>
            <a:r>
              <a:rPr lang="en-IN" sz="1400" dirty="0" smtClean="0"/>
              <a:t>.</a:t>
            </a:r>
          </a:p>
          <a:p>
            <a:r>
              <a:rPr lang="en-IN" sz="1400" dirty="0" smtClean="0"/>
              <a:t>Now </a:t>
            </a:r>
            <a:r>
              <a:rPr lang="en-IN" sz="1400" dirty="0" err="1" smtClean="0"/>
              <a:t>getStringFromArrayForDefaultNull</a:t>
            </a:r>
            <a:r>
              <a:rPr lang="en-IN" sz="1400" dirty="0" smtClean="0"/>
              <a:t>() instead of</a:t>
            </a:r>
          </a:p>
          <a:p>
            <a:pPr marL="0" indent="0">
              <a:buNone/>
            </a:pPr>
            <a:r>
              <a:rPr lang="en-IN" sz="1400" dirty="0" smtClean="0"/>
              <a:t> doing this call reusable method </a:t>
            </a:r>
            <a:r>
              <a:rPr lang="en-IN" sz="1400" dirty="0" err="1" smtClean="0"/>
              <a:t>getStringFromArray</a:t>
            </a:r>
            <a:r>
              <a:rPr lang="en-IN" sz="1400" dirty="0" smtClean="0"/>
              <a:t>()</a:t>
            </a:r>
          </a:p>
          <a:p>
            <a:pPr marL="0" indent="0">
              <a:buNone/>
            </a:pPr>
            <a:r>
              <a:rPr lang="en-IN" sz="1400" dirty="0" smtClean="0"/>
              <a:t> with the argument you want.</a:t>
            </a:r>
          </a:p>
          <a:p>
            <a:r>
              <a:rPr lang="en-IN" sz="1400" dirty="0" smtClean="0"/>
              <a:t>This save lots of effort in terms of debugging, maintenance, reduce test cases for new method.</a:t>
            </a:r>
          </a:p>
          <a:p>
            <a:r>
              <a:rPr lang="en-IN" sz="1400" dirty="0" smtClean="0"/>
              <a:t>So at the end of the day as a new developer I have to look only single method.</a:t>
            </a:r>
          </a:p>
          <a:p>
            <a:endParaRPr lang="en-IN" sz="1400" dirty="0" smtClean="0"/>
          </a:p>
          <a:p>
            <a:endParaRPr lang="en-IN" sz="1400" dirty="0" smtClean="0"/>
          </a:p>
          <a:p>
            <a:endParaRPr lang="en-US" sz="1400" dirty="0"/>
          </a:p>
        </p:txBody>
      </p:sp>
      <p:pic>
        <p:nvPicPr>
          <p:cNvPr id="4" name="Picture 3"/>
          <p:cNvPicPr>
            <a:picLocks noChangeAspect="1"/>
          </p:cNvPicPr>
          <p:nvPr/>
        </p:nvPicPr>
        <p:blipFill>
          <a:blip r:embed="rId2"/>
          <a:stretch>
            <a:fillRect/>
          </a:stretch>
        </p:blipFill>
        <p:spPr>
          <a:xfrm>
            <a:off x="2362200" y="2057400"/>
            <a:ext cx="4777808" cy="411995"/>
          </a:xfrm>
          <a:prstGeom prst="rect">
            <a:avLst/>
          </a:prstGeom>
        </p:spPr>
      </p:pic>
      <p:pic>
        <p:nvPicPr>
          <p:cNvPr id="5" name="Picture 4"/>
          <p:cNvPicPr>
            <a:picLocks noChangeAspect="1"/>
          </p:cNvPicPr>
          <p:nvPr/>
        </p:nvPicPr>
        <p:blipFill>
          <a:blip r:embed="rId3"/>
          <a:stretch>
            <a:fillRect/>
          </a:stretch>
        </p:blipFill>
        <p:spPr>
          <a:xfrm>
            <a:off x="2819400" y="4800600"/>
            <a:ext cx="4777807" cy="169255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t>Use of ternary operator</a:t>
            </a:r>
            <a:endParaRPr lang="en-US" dirty="0"/>
          </a:p>
        </p:txBody>
      </p:sp>
      <p:sp>
        <p:nvSpPr>
          <p:cNvPr id="3" name="Content Placeholder 2"/>
          <p:cNvSpPr>
            <a:spLocks noGrp="1"/>
          </p:cNvSpPr>
          <p:nvPr>
            <p:ph idx="1"/>
          </p:nvPr>
        </p:nvSpPr>
        <p:spPr/>
        <p:txBody>
          <a:bodyPr>
            <a:noAutofit/>
          </a:bodyPr>
          <a:lstStyle/>
          <a:p>
            <a:r>
              <a:rPr lang="en-IN" sz="1600" dirty="0" smtClean="0"/>
              <a:t>Bad coding style – conditional check is very much confusing and developer have too look very carefully while debugging</a:t>
            </a:r>
          </a:p>
          <a:p>
            <a:endParaRPr lang="en-IN" sz="2800" dirty="0" smtClean="0"/>
          </a:p>
          <a:p>
            <a:endParaRPr lang="en-IN" sz="2800" dirty="0" smtClean="0"/>
          </a:p>
          <a:p>
            <a:endParaRPr lang="en-IN" sz="2800" dirty="0" smtClean="0"/>
          </a:p>
          <a:p>
            <a:endParaRPr lang="en-IN" sz="2800" dirty="0" smtClean="0"/>
          </a:p>
          <a:p>
            <a:r>
              <a:rPr lang="en-IN" sz="1600" dirty="0" smtClean="0"/>
              <a:t>After optimization – it seems very easy to understand</a:t>
            </a:r>
          </a:p>
          <a:p>
            <a:pPr lvl="1"/>
            <a:r>
              <a:rPr lang="en-IN" sz="1000" dirty="0" smtClean="0"/>
              <a:t>Check boundary condition first and return</a:t>
            </a:r>
          </a:p>
          <a:p>
            <a:pPr lvl="1"/>
            <a:r>
              <a:rPr lang="en-IN" sz="1000" dirty="0" smtClean="0"/>
              <a:t>Check flag condition and return, removed repetitive line of code.</a:t>
            </a:r>
          </a:p>
          <a:p>
            <a:pPr lvl="1"/>
            <a:r>
              <a:rPr lang="en-IN" sz="1000" dirty="0" err="1" smtClean="0"/>
              <a:t>Greyout</a:t>
            </a:r>
            <a:r>
              <a:rPr lang="en-IN" sz="1000" dirty="0" smtClean="0"/>
              <a:t> </a:t>
            </a:r>
            <a:r>
              <a:rPr lang="en-IN" sz="1000" dirty="0" err="1" smtClean="0"/>
              <a:t>dns</a:t>
            </a:r>
            <a:r>
              <a:rPr lang="en-IN" sz="1000" dirty="0" smtClean="0"/>
              <a:t> view always takes false argument so write it once </a:t>
            </a:r>
          </a:p>
          <a:p>
            <a:endParaRPr lang="en-IN" sz="2800" dirty="0" smtClean="0"/>
          </a:p>
          <a:p>
            <a:endParaRPr lang="en-US" sz="4400" dirty="0"/>
          </a:p>
        </p:txBody>
      </p:sp>
      <p:pic>
        <p:nvPicPr>
          <p:cNvPr id="4" name="Content Placeholder 4"/>
          <p:cNvPicPr>
            <a:picLocks noChangeAspect="1"/>
          </p:cNvPicPr>
          <p:nvPr/>
        </p:nvPicPr>
        <p:blipFill>
          <a:blip r:embed="rId2"/>
          <a:stretch>
            <a:fillRect/>
          </a:stretch>
        </p:blipFill>
        <p:spPr bwMode="gray">
          <a:xfrm>
            <a:off x="2057400" y="2133600"/>
            <a:ext cx="5079919" cy="1799581"/>
          </a:xfrm>
          <a:prstGeom prst="rect">
            <a:avLst/>
          </a:prstGeom>
        </p:spPr>
      </p:pic>
      <p:pic>
        <p:nvPicPr>
          <p:cNvPr id="5" name="Picture 4"/>
          <p:cNvPicPr>
            <a:picLocks noChangeAspect="1"/>
          </p:cNvPicPr>
          <p:nvPr/>
        </p:nvPicPr>
        <p:blipFill>
          <a:blip r:embed="rId3"/>
          <a:stretch>
            <a:fillRect/>
          </a:stretch>
        </p:blipFill>
        <p:spPr>
          <a:xfrm>
            <a:off x="2819400" y="5181600"/>
            <a:ext cx="3953731" cy="123347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TotalTime>
  <Words>2056</Words>
  <Application>Microsoft Office PowerPoint</Application>
  <PresentationFormat>On-screen Show (4:3)</PresentationFormat>
  <Paragraphs>293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Solstice</vt:lpstr>
      <vt:lpstr>Coding best practices</vt:lpstr>
      <vt:lpstr>Agenda</vt:lpstr>
      <vt:lpstr>Standard and optimized coding practises </vt:lpstr>
      <vt:lpstr>Why optimization? </vt:lpstr>
      <vt:lpstr>Basics</vt:lpstr>
      <vt:lpstr>Repetitive calculations</vt:lpstr>
      <vt:lpstr>Overloading – not writing repetitive code</vt:lpstr>
      <vt:lpstr>Overloading – not writing repetitive code</vt:lpstr>
      <vt:lpstr>Use of ternary operator</vt:lpstr>
      <vt:lpstr>Why switch over if else</vt:lpstr>
      <vt:lpstr>Use of if else </vt:lpstr>
      <vt:lpstr>Use of if else - Optimization first level </vt:lpstr>
      <vt:lpstr>Use of if else - Optimization second level </vt:lpstr>
      <vt:lpstr> Use of if else - Optimization third level  </vt:lpstr>
      <vt:lpstr>Use of if else Demo </vt:lpstr>
      <vt:lpstr>  Prefer empty items to null ones  </vt:lpstr>
      <vt:lpstr>Prefer writing generic codes. Use latest APIs always.  </vt:lpstr>
      <vt:lpstr>Optimization first &amp; second level </vt:lpstr>
      <vt:lpstr>Optimization third &amp; fourth level </vt:lpstr>
      <vt:lpstr>Optimization fifth level </vt:lpstr>
      <vt:lpstr>Exceptions</vt:lpstr>
      <vt:lpstr>Cohesion</vt:lpstr>
      <vt:lpstr>Cohesion – Tight cohesion is recommended</vt:lpstr>
      <vt:lpstr>Coupling - Tightly coupled </vt:lpstr>
      <vt:lpstr>Coupling -  Loose coupling is recommended</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DPM</dc:creator>
  <cp:lastModifiedBy>DPM</cp:lastModifiedBy>
  <cp:revision>51</cp:revision>
  <dcterms:created xsi:type="dcterms:W3CDTF">2006-08-16T00:00:00Z</dcterms:created>
  <dcterms:modified xsi:type="dcterms:W3CDTF">2017-06-03T17:29:44Z</dcterms:modified>
</cp:coreProperties>
</file>