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36"/>
  </p:notesMasterIdLst>
  <p:handoutMasterIdLst>
    <p:handoutMasterId r:id="rId37"/>
  </p:handoutMasterIdLst>
  <p:sldIdLst>
    <p:sldId id="273" r:id="rId5"/>
    <p:sldId id="274" r:id="rId6"/>
    <p:sldId id="275" r:id="rId7"/>
    <p:sldId id="271" r:id="rId8"/>
    <p:sldId id="293" r:id="rId9"/>
    <p:sldId id="279" r:id="rId10"/>
    <p:sldId id="292" r:id="rId11"/>
    <p:sldId id="270" r:id="rId12"/>
    <p:sldId id="276" r:id="rId13"/>
    <p:sldId id="262" r:id="rId14"/>
    <p:sldId id="278" r:id="rId15"/>
    <p:sldId id="277" r:id="rId16"/>
    <p:sldId id="267" r:id="rId17"/>
    <p:sldId id="261" r:id="rId18"/>
    <p:sldId id="291" r:id="rId19"/>
    <p:sldId id="282" r:id="rId20"/>
    <p:sldId id="263" r:id="rId21"/>
    <p:sldId id="268" r:id="rId22"/>
    <p:sldId id="269" r:id="rId23"/>
    <p:sldId id="266" r:id="rId24"/>
    <p:sldId id="294" r:id="rId25"/>
    <p:sldId id="284" r:id="rId26"/>
    <p:sldId id="297" r:id="rId27"/>
    <p:sldId id="280" r:id="rId28"/>
    <p:sldId id="281" r:id="rId29"/>
    <p:sldId id="283" r:id="rId30"/>
    <p:sldId id="285" r:id="rId31"/>
    <p:sldId id="286" r:id="rId32"/>
    <p:sldId id="289" r:id="rId33"/>
    <p:sldId id="290" r:id="rId34"/>
    <p:sldId id="259" r:id="rId3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895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791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686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5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447769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937321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426874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916428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6FF"/>
    <a:srgbClr val="000066"/>
    <a:srgbClr val="FFFF8B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89" autoAdjust="0"/>
  </p:normalViewPr>
  <p:slideViewPr>
    <p:cSldViewPr>
      <p:cViewPr>
        <p:scale>
          <a:sx n="73" d="100"/>
          <a:sy n="73" d="100"/>
        </p:scale>
        <p:origin x="-1074" y="-12"/>
      </p:cViewPr>
      <p:guideLst>
        <p:guide orient="horz" pos="2161"/>
        <p:guide pos="3240"/>
      </p:guideLst>
    </p:cSldViewPr>
  </p:slideViewPr>
  <p:outlineViewPr>
    <p:cViewPr>
      <p:scale>
        <a:sx n="33" d="100"/>
        <a:sy n="33" d="100"/>
      </p:scale>
      <p:origin x="0" y="14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92D8-9D98-49D5-94D2-6A7846D10353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07F5B-1F1E-4759-B4B8-7E94027E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508B-2C13-4D50-AA13-5EF114194A73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990CE-2769-4EBB-AC01-3ECB17F8A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552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106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660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216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7769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321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6874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428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85166" y="146304"/>
            <a:ext cx="991666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000AE0-847F-4CDB-AE99-02262F74C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6" y="274639"/>
            <a:ext cx="2314575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9FADA5-1090-4C82-88EC-8B3CC5D8F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1941" y="1424588"/>
            <a:ext cx="9001125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CF5F6E-CC78-44D5-888A-1E2DACA0B2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5145" y="3267457"/>
            <a:ext cx="833247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73" y="498230"/>
            <a:ext cx="8743950" cy="2731008"/>
          </a:xfrm>
        </p:spPr>
        <p:txBody>
          <a:bodyPr rIns="107753"/>
          <a:lstStyle>
            <a:lvl1pPr algn="r">
              <a:buNone/>
              <a:defRPr sz="43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3287713"/>
            <a:ext cx="8743950" cy="1509712"/>
          </a:xfrm>
        </p:spPr>
        <p:txBody>
          <a:bodyPr rIns="137140" anchor="t"/>
          <a:lstStyle>
            <a:lvl1pPr marL="0" indent="0" algn="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257926" y="6513670"/>
            <a:ext cx="3377565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718821" y="6513670"/>
            <a:ext cx="522324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FB27246-DDCC-4F09-99DE-C0B1CE4CC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800225" y="6513670"/>
            <a:ext cx="4395897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543425" cy="452628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45920"/>
            <a:ext cx="4543425" cy="452628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721215" y="6514569"/>
            <a:ext cx="522324" cy="274320"/>
          </a:xfrm>
        </p:spPr>
        <p:txBody>
          <a:bodyPr/>
          <a:lstStyle>
            <a:extLst/>
          </a:lstStyle>
          <a:p>
            <a:pPr>
              <a:defRPr/>
            </a:pPr>
            <a:fld id="{29E3EA4A-92F6-45CA-9F6B-C163166D2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1941" y="1424588"/>
            <a:ext cx="9001125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3837" y="2165216"/>
            <a:ext cx="421767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400676" y="2165216"/>
            <a:ext cx="421767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51948"/>
            <a:ext cx="92583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>
            <a:noAutofit/>
          </a:bodyPr>
          <a:lstStyle>
            <a:lvl1pPr marL="97957" indent="0" algn="l">
              <a:spcBef>
                <a:spcPts val="0"/>
              </a:spcBef>
              <a:buNone/>
              <a:defRPr sz="2400" b="0" cap="all" baseline="0"/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25654" y="1535113"/>
            <a:ext cx="4546997" cy="639762"/>
          </a:xfrm>
        </p:spPr>
        <p:txBody>
          <a:bodyPr anchor="b">
            <a:noAutofit/>
          </a:bodyPr>
          <a:lstStyle>
            <a:lvl1pPr marL="97957" indent="0" algn="l">
              <a:spcBef>
                <a:spcPts val="0"/>
              </a:spcBef>
              <a:buNone/>
              <a:defRPr sz="2400" b="0" cap="all" baseline="0"/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0" y="2362201"/>
            <a:ext cx="4545212" cy="3941763"/>
          </a:xfrm>
        </p:spPr>
        <p:txBody>
          <a:bodyPr lIns="97957"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362201"/>
            <a:ext cx="4546997" cy="39417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721215" y="6514569"/>
            <a:ext cx="522324" cy="274320"/>
          </a:xfrm>
        </p:spPr>
        <p:txBody>
          <a:bodyPr/>
          <a:lstStyle>
            <a:extLst/>
          </a:lstStyle>
          <a:p>
            <a:pPr>
              <a:defRPr/>
            </a:pPr>
            <a:fld id="{AAD44CB4-21A1-4A91-BB4F-7A6319018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53218"/>
            <a:ext cx="92583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48C9286-BC05-42BD-B8AC-B2CD46FC6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1941" y="1424588"/>
            <a:ext cx="9001125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6DD521-969C-45D3-A444-6B59FF1C39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746" y="1057656"/>
            <a:ext cx="421767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528" y="304800"/>
            <a:ext cx="4423410" cy="762000"/>
          </a:xfrm>
        </p:spPr>
        <p:txBody>
          <a:bodyPr anchor="b"/>
          <a:lstStyle>
            <a:lvl1pPr marL="0" algn="r">
              <a:buNone/>
              <a:defRPr sz="21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83528" y="1107561"/>
            <a:ext cx="442341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7175" y="2209800"/>
            <a:ext cx="9749763" cy="3977640"/>
          </a:xfrm>
        </p:spPr>
        <p:txBody>
          <a:bodyPr/>
          <a:lstStyle>
            <a:lvl1pPr marL="313463">
              <a:defRPr sz="3400"/>
            </a:lvl1pPr>
            <a:lvl2pPr marL="636723">
              <a:defRPr sz="3000"/>
            </a:lvl2pPr>
            <a:lvl3pPr marL="881616">
              <a:defRPr sz="2600"/>
            </a:lvl3pPr>
            <a:lvl4pPr marL="1126510">
              <a:defRPr sz="2100"/>
            </a:lvl4pPr>
            <a:lvl5pPr marL="1351812"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57926" y="6513670"/>
            <a:ext cx="3377565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718821" y="6513670"/>
            <a:ext cx="522324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CCFAD83-6C5F-4065-9FC1-E19F7622D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800225" y="6513670"/>
            <a:ext cx="4395897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499" y="4724400"/>
            <a:ext cx="6172200" cy="664536"/>
          </a:xfrm>
        </p:spPr>
        <p:txBody>
          <a:bodyPr anchor="b"/>
          <a:lstStyle>
            <a:lvl1pPr marL="0" algn="r">
              <a:buNone/>
              <a:defRPr sz="21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499" y="5388937"/>
            <a:ext cx="6172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42900" y="249864"/>
            <a:ext cx="9601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4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257926" y="6509004"/>
            <a:ext cx="3377565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718821" y="6509004"/>
            <a:ext cx="522324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E54FB2F-CE68-4D50-90B3-3C3A3C750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800225" y="6509004"/>
            <a:ext cx="4395897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85166" y="147085"/>
            <a:ext cx="9912202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57325" y="6400800"/>
            <a:ext cx="4738797" cy="274320"/>
          </a:xfrm>
          <a:prstGeom prst="rect">
            <a:avLst/>
          </a:prstGeom>
        </p:spPr>
        <p:txBody>
          <a:bodyPr lIns="97957" tIns="48978" rIns="97957" bIns="48978"/>
          <a:lstStyle>
            <a:lvl1pPr algn="r" eaLnBrk="1" latinLnBrk="0" hangingPunct="1">
              <a:defRPr kumimoji="0" sz="14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257926" y="6400800"/>
            <a:ext cx="3377565" cy="274320"/>
          </a:xfrm>
          <a:prstGeom prst="rect">
            <a:avLst/>
          </a:prstGeom>
        </p:spPr>
        <p:txBody>
          <a:bodyPr lIns="97957" tIns="48978" rIns="97957" bIns="48978"/>
          <a:lstStyle>
            <a:lvl1pPr algn="l" eaLnBrk="1" latinLnBrk="0" hangingPunct="1">
              <a:defRPr kumimoji="0" sz="14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718821" y="6514569"/>
            <a:ext cx="522324" cy="274320"/>
          </a:xfrm>
          <a:prstGeom prst="rect">
            <a:avLst/>
          </a:prstGeom>
        </p:spPr>
        <p:txBody>
          <a:bodyPr lIns="97957" tIns="48978" rIns="97957" bIns="48978" anchor="ctr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2309243-4A8F-4619-8F00-488CF3666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14350" y="253536"/>
            <a:ext cx="9258300" cy="1143000"/>
          </a:xfrm>
          <a:prstGeom prst="rect">
            <a:avLst/>
          </a:prstGeom>
        </p:spPr>
        <p:txBody>
          <a:bodyPr lIns="97957" tIns="48978" rIns="97957" bIns="48978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14350" y="1646237"/>
            <a:ext cx="9258300" cy="4526280"/>
          </a:xfrm>
          <a:prstGeom prst="rect">
            <a:avLst/>
          </a:prstGeom>
        </p:spPr>
        <p:txBody>
          <a:bodyPr lIns="97957" tIns="48978" rIns="97957" bIns="4897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>
    <p:wedge/>
  </p:transition>
  <p:timing>
    <p:tnLst>
      <p:par>
        <p:cTn id="1" dur="indefinite" restart="never" nodeType="tmRoot"/>
      </p:par>
    </p:tnLst>
  </p:timing>
  <p:hf sldNum="0" hdr="0" dt="0"/>
  <p:txStyles>
    <p:titleStyle>
      <a:lvl1pPr marL="58774" algn="r" rtl="0" eaLnBrk="1" latinLnBrk="0" hangingPunct="1">
        <a:spcBef>
          <a:spcPct val="0"/>
        </a:spcBef>
        <a:buNone/>
        <a:defRPr kumimoji="0" sz="49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12919" indent="-312919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2" indent="-244893" algn="l" rtl="0" eaLnBrk="1" latinLnBrk="0" hangingPunct="1">
        <a:spcBef>
          <a:spcPts val="428"/>
        </a:spcBef>
        <a:buClr>
          <a:schemeClr val="accent2"/>
        </a:buClr>
        <a:buSzPct val="90000"/>
        <a:buFontTx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1616" indent="-205710" algn="l" rtl="0" eaLnBrk="1" latinLnBrk="0" hangingPunct="1">
        <a:spcBef>
          <a:spcPts val="428"/>
        </a:spcBef>
        <a:buClr>
          <a:schemeClr val="accent3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531" indent="-195915" algn="l" rtl="0" eaLnBrk="1" latinLnBrk="0" hangingPunct="1">
        <a:spcBef>
          <a:spcPts val="428"/>
        </a:spcBef>
        <a:buClr>
          <a:schemeClr val="accent3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73446" indent="-195915" algn="l" rtl="0" eaLnBrk="1" latinLnBrk="0" hangingPunct="1">
        <a:spcBef>
          <a:spcPts val="428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69360" indent="-186119" algn="l" rtl="0" eaLnBrk="1" latinLnBrk="0" hangingPunct="1">
        <a:spcBef>
          <a:spcPts val="428"/>
        </a:spcBef>
        <a:buClr>
          <a:schemeClr val="accent4"/>
        </a:buClr>
        <a:buFont typeface="Wingdings 2"/>
        <a:buChar char="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65275" indent="-186119" algn="l" rtl="0" eaLnBrk="1" latinLnBrk="0" hangingPunct="1">
        <a:spcBef>
          <a:spcPts val="428"/>
        </a:spcBef>
        <a:buClr>
          <a:schemeClr val="accent4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61190" indent="-186119" algn="l" rtl="0" eaLnBrk="1" latinLnBrk="0" hangingPunct="1">
        <a:spcBef>
          <a:spcPts val="428"/>
        </a:spcBef>
        <a:buClr>
          <a:schemeClr val="accent4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105" indent="-186119" algn="l" rtl="0" eaLnBrk="1" latinLnBrk="0" hangingPunct="1">
        <a:spcBef>
          <a:spcPts val="428"/>
        </a:spcBef>
        <a:buClr>
          <a:schemeClr val="accent4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97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9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9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9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489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38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18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571500" y="0"/>
            <a:ext cx="8915500" cy="2518763"/>
          </a:xfrm>
          <a:solidFill>
            <a:srgbClr val="002060"/>
          </a:solidFill>
        </p:spPr>
        <p:txBody>
          <a:bodyPr lIns="37736" tIns="18865" rIns="37736" bIns="18865">
            <a:noAutofit/>
          </a:bodyPr>
          <a:lstStyle/>
          <a:p>
            <a:pPr algn="ctr"/>
            <a:r>
              <a:rPr sz="11900" smtClean="0">
                <a:solidFill>
                  <a:srgbClr val="FFFF00"/>
                </a:solidFill>
                <a:latin typeface="+mn-lt"/>
              </a:rPr>
              <a:t>WELCOME</a:t>
            </a:r>
            <a:endParaRPr sz="1200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3086100" y="3124200"/>
            <a:ext cx="4173551" cy="24102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7746" bIns="18872" rtlCol="0" anchor="ctr">
            <a:no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To SEMINAR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7 -0.01498  0.014 -0.03146  0.021 -0.05244  C 0.04 -0.11236  0.045 -0.17079  0.031 -0.17978  C 0.017 -0.19027  -0.01 -0.14832  -0.029 -0.08839  C -0.039 -0.05693  -0.045 -0.02697  -0.047 -0.00449  C -0.05 0.01348  -0.051 0.03146  -0.051 0.05244  C -0.051 0.11985  -0.038 0.17528  -0.023 0.17528  C -0.008 0.17528  0.005 0.11985  0.005 0.05244  C 0.005 0.02097  0.002 -0.00899  -0.003 -0.02996  C -0.005 -0.04794  -0.01 -0.06742  -0.016 -0.08689  C -0.036 -0.14832  -0.063 -0.19027  -0.077 -0.17978  C -0.091 -0.16929  -0.086 -0.11236  -0.066 -0.05094  C -0.058 -0.02247  -0.047 0.0015  -0.036 0.01798  C -0.028 0.03296  -0.019 0.04644  -0.007 0.05993  C 0.029 0.10337  0.065 0.12285  0.075 0.10487  C 0.084 0.08689  0.064 0.03745  0.028 -0.00449  C 0.013 -0.02247  -0.003 -0.03596  -0.016 -0.04494  C -0.028 -0.05393  -0.043 -0.06142  -0.059 -0.06592  C -0.103 -0.0809  -0.141 -0.07641  -0.144 -0.05244  C -0.148 -0.02996  -0.115 0  -0.071 0.01498  C -0.051 0.02097  -0.032 0.02397  -0.017 0.02247  C -0.004 0.02247  0.01 0.01948  0.025 0.01498  C 0.069 0  0.102 -0.03146  0.098 -0.05393  C 0.095 -0.07641  0.057 -0.0824  0.013 -0.06742  C -0.008 -0.05993  -0.027 -0.04944  -0.04 -0.03745  C -0.051 -0.02846  -0.062 -0.01798  -0.074 -0.00449  C -0.109 0.03895  -0.13 0.08689  -0.12 0.10487  C -0.111 0.12285  -0.074 0.10337  -0.039 0.06142  C -0.022 0.04045  -0.008 0.01948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441270"/>
            <a:ext cx="7372350" cy="7017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FFFF00"/>
                </a:solidFill>
              </a:rPr>
              <a:t>Example</a:t>
            </a:r>
            <a:r>
              <a:rPr lang="en-US" sz="3900" dirty="0" smtClean="0"/>
              <a:t> </a:t>
            </a:r>
            <a:endParaRPr lang="en-US" sz="3900" dirty="0"/>
          </a:p>
        </p:txBody>
      </p:sp>
      <p:pic>
        <p:nvPicPr>
          <p:cNvPr id="35842" name="Picture 2" descr="video conferencing with 3g technology Significance of 3G Technology in the Mobile Phone Secto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6337" b="6337"/>
          <a:stretch>
            <a:fillRect/>
          </a:stretch>
        </p:blipFill>
        <p:spPr bwMode="auto">
          <a:xfrm>
            <a:off x="419100" y="1600200"/>
            <a:ext cx="9601200" cy="4724400"/>
          </a:xfrm>
          <a:prstGeom prst="rect">
            <a:avLst/>
          </a:prstGeom>
          <a:noFill/>
        </p:spPr>
      </p:pic>
      <p:sp>
        <p:nvSpPr>
          <p:cNvPr id="7" name="5-Point Star 6"/>
          <p:cNvSpPr/>
          <p:nvPr/>
        </p:nvSpPr>
        <p:spPr>
          <a:xfrm>
            <a:off x="257179" y="3048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Conti…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1" y="1295400"/>
            <a:ext cx="8743951" cy="5562600"/>
          </a:xfrm>
        </p:spPr>
        <p:txBody>
          <a:bodyPr>
            <a:normAutofit/>
          </a:bodyPr>
          <a:lstStyle/>
          <a:p>
            <a:pPr defTabSz="979106"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</a:rPr>
              <a:t>3G Standard is created by </a:t>
            </a:r>
            <a:r>
              <a:rPr lang="en-US" b="1" i="1" dirty="0" smtClean="0">
                <a:solidFill>
                  <a:srgbClr val="FFFF00"/>
                </a:solidFill>
                <a:latin typeface="Arial" pitchFamily="34" charset="0"/>
              </a:rPr>
              <a:t>ITU-T</a:t>
            </a:r>
            <a:r>
              <a:rPr lang="en-US" dirty="0" smtClean="0">
                <a:latin typeface="Arial" pitchFamily="34" charset="0"/>
              </a:rPr>
              <a:t> and is called as </a:t>
            </a:r>
            <a:r>
              <a:rPr lang="en-US" b="1" i="1" dirty="0" smtClean="0">
                <a:solidFill>
                  <a:srgbClr val="FFFF00"/>
                </a:solidFill>
                <a:latin typeface="Arial" pitchFamily="34" charset="0"/>
              </a:rPr>
              <a:t>IMT-2000</a:t>
            </a:r>
            <a:r>
              <a:rPr lang="en-US" dirty="0" smtClean="0">
                <a:latin typeface="Arial" pitchFamily="34" charset="0"/>
              </a:rPr>
              <a:t>(International Mobile Telecommunication)</a:t>
            </a:r>
            <a:r>
              <a:rPr lang="en-US" b="1" dirty="0" smtClean="0">
                <a:latin typeface="Arial" pitchFamily="34" charset="0"/>
              </a:rPr>
              <a:t>.</a:t>
            </a:r>
          </a:p>
          <a:p>
            <a:pPr defTabSz="979106"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79106">
              <a:buFont typeface="Arial" pitchFamily="34" charset="0"/>
              <a:buChar char="•"/>
              <a:defRPr/>
            </a:pPr>
            <a:r>
              <a:rPr lang="en-US" dirty="0" smtClean="0"/>
              <a:t>The first pre-commercial 3G network was best launched by </a:t>
            </a:r>
            <a:r>
              <a:rPr lang="en-US" b="1" i="1" dirty="0" smtClean="0">
                <a:solidFill>
                  <a:srgbClr val="FFFF00"/>
                </a:solidFill>
              </a:rPr>
              <a:t>NTT </a:t>
            </a:r>
            <a:r>
              <a:rPr lang="en-US" b="1" i="1" dirty="0" err="1" smtClean="0">
                <a:solidFill>
                  <a:srgbClr val="FFFF00"/>
                </a:solidFill>
              </a:rPr>
              <a:t>DoCoMo</a:t>
            </a:r>
            <a:r>
              <a:rPr lang="en-US" dirty="0" smtClean="0"/>
              <a:t> in Japan branded  </a:t>
            </a:r>
            <a:r>
              <a:rPr lang="en-US" b="1" i="1" dirty="0" smtClean="0">
                <a:solidFill>
                  <a:srgbClr val="FFFF00"/>
                </a:solidFill>
              </a:rPr>
              <a:t>FOMA</a:t>
            </a:r>
            <a:r>
              <a:rPr lang="en-US" dirty="0" smtClean="0"/>
              <a:t>, in May 2001 on a pre-release of </a:t>
            </a:r>
            <a:r>
              <a:rPr lang="en-US" b="1" i="1" dirty="0" smtClean="0">
                <a:solidFill>
                  <a:srgbClr val="FFFF00"/>
                </a:solidFill>
              </a:rPr>
              <a:t>W-CDMA</a:t>
            </a:r>
            <a:r>
              <a:rPr lang="en-US" dirty="0" smtClean="0"/>
              <a:t> technology.</a:t>
            </a:r>
          </a:p>
          <a:p>
            <a:pPr defTabSz="979106">
              <a:buFont typeface="Arial" pitchFamily="34" charset="0"/>
              <a:buChar char="•"/>
              <a:defRPr/>
            </a:pPr>
            <a:r>
              <a:rPr lang="en-US" dirty="0" smtClean="0"/>
              <a:t>W-CDMA </a:t>
            </a:r>
            <a:r>
              <a:rPr lang="en-US" dirty="0" smtClean="0">
                <a:solidFill>
                  <a:srgbClr val="FFFF00"/>
                </a:solidFill>
              </a:rPr>
              <a:t>wideband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FF00"/>
                </a:solidFill>
              </a:rPr>
              <a:t>CDMA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FF00"/>
                </a:solidFill>
              </a:rPr>
              <a:t>air interface</a:t>
            </a:r>
            <a:r>
              <a:rPr lang="en-US" dirty="0" smtClean="0"/>
              <a:t> found in 3G mobile telecommunication.</a:t>
            </a:r>
          </a:p>
          <a:p>
            <a:pPr defTabSz="979106"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79106"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79106">
              <a:buFont typeface="Arial" pitchFamily="34" charset="0"/>
              <a:buChar char="•"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685801"/>
            <a:ext cx="8743951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Importance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6" y="1783561"/>
            <a:ext cx="8743951" cy="507443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Higher bandwidth enables a range of new applications.</a:t>
            </a:r>
          </a:p>
          <a:p>
            <a:pPr>
              <a:lnSpc>
                <a:spcPct val="80000"/>
              </a:lnSpc>
            </a:pPr>
            <a:r>
              <a:rPr lang="en-US" sz="3000" b="1" dirty="0" smtClean="0"/>
              <a:t>For the consumer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Video streaming, TV broadcast.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Video calls, video clips – news, music, sports.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Enhanced gaming, chat, location services.</a:t>
            </a:r>
          </a:p>
          <a:p>
            <a:pPr>
              <a:lnSpc>
                <a:spcPct val="80000"/>
              </a:lnSpc>
            </a:pPr>
            <a:r>
              <a:rPr lang="en-US" sz="3000" b="1" dirty="0" smtClean="0"/>
              <a:t>For business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High speed VPN access.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Sales force automation.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Video conferencing.</a:t>
            </a:r>
          </a:p>
          <a:p>
            <a:pPr lvl="1">
              <a:lnSpc>
                <a:spcPct val="80000"/>
              </a:lnSpc>
            </a:pPr>
            <a:r>
              <a:rPr lang="en-US" sz="3000" dirty="0" smtClean="0"/>
              <a:t>Real-time financial information.</a:t>
            </a:r>
          </a:p>
          <a:p>
            <a:pPr>
              <a:lnSpc>
                <a:spcPct val="80000"/>
              </a:lnSpc>
            </a:pPr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5-Point Star 3"/>
          <p:cNvSpPr/>
          <p:nvPr/>
        </p:nvSpPr>
        <p:spPr>
          <a:xfrm>
            <a:off x="428626" y="685801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6" y="228600"/>
            <a:ext cx="8743951" cy="16764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FF00"/>
                </a:solidFill>
              </a:rPr>
              <a:t>Significance of 3G in Mobile Phone Sector</a:t>
            </a:r>
            <a:br>
              <a:rPr lang="en-US" sz="3600" b="1" dirty="0" smtClean="0">
                <a:solidFill>
                  <a:srgbClr val="FFFF00"/>
                </a:solidFill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6" y="1752600"/>
            <a:ext cx="8743951" cy="5105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Advanced multifunctional instrument.</a:t>
            </a:r>
          </a:p>
          <a:p>
            <a:r>
              <a:rPr lang="en-US" sz="3000" dirty="0" smtClean="0"/>
              <a:t> It possible to achieve  large wireless telephony, video calls and broad band wireless data in the </a:t>
            </a:r>
            <a:r>
              <a:rPr lang="en-US" sz="3000" b="1" i="1" dirty="0" smtClean="0">
                <a:solidFill>
                  <a:srgbClr val="FFFF00"/>
                </a:solidFill>
              </a:rPr>
              <a:t>mobile phone</a:t>
            </a:r>
            <a:r>
              <a:rPr lang="en-US" sz="3000" b="1" dirty="0" smtClean="0"/>
              <a:t>.</a:t>
            </a:r>
          </a:p>
          <a:p>
            <a:r>
              <a:rPr lang="en-US" sz="3000" dirty="0" smtClean="0"/>
              <a:t>Areas of </a:t>
            </a:r>
            <a:r>
              <a:rPr lang="en-US" sz="3000" i="1" dirty="0" smtClean="0">
                <a:solidFill>
                  <a:srgbClr val="FFFF00"/>
                </a:solidFill>
              </a:rPr>
              <a:t>educational</a:t>
            </a:r>
            <a:r>
              <a:rPr lang="en-US" sz="3000" dirty="0" smtClean="0"/>
              <a:t> and </a:t>
            </a:r>
            <a:r>
              <a:rPr lang="en-US" sz="3000" i="1" dirty="0" smtClean="0">
                <a:solidFill>
                  <a:srgbClr val="FFFF00"/>
                </a:solidFill>
              </a:rPr>
              <a:t>commercial</a:t>
            </a:r>
            <a:r>
              <a:rPr lang="en-US" sz="3000" dirty="0" smtClean="0"/>
              <a:t> applications.</a:t>
            </a:r>
          </a:p>
          <a:p>
            <a:r>
              <a:rPr lang="en-US" sz="3000" dirty="0" smtClean="0"/>
              <a:t>The consumer can </a:t>
            </a:r>
            <a:r>
              <a:rPr lang="en-US" sz="3000" b="1" i="1" dirty="0" smtClean="0">
                <a:solidFill>
                  <a:srgbClr val="FFFF00"/>
                </a:solidFill>
              </a:rPr>
              <a:t>browse internet </a:t>
            </a:r>
            <a:r>
              <a:rPr lang="en-US" sz="3000" dirty="0" smtClean="0"/>
              <a:t>and locate a reliable and reputed online dealer to buy the product. </a:t>
            </a:r>
          </a:p>
          <a:p>
            <a:r>
              <a:rPr lang="en-US" sz="3000" b="1" i="1" dirty="0" smtClean="0">
                <a:solidFill>
                  <a:srgbClr val="FFFF00"/>
                </a:solidFill>
              </a:rPr>
              <a:t>Online</a:t>
            </a:r>
            <a:r>
              <a:rPr lang="en-US" sz="3000" dirty="0" smtClean="0"/>
              <a:t> entertainment, online messaging, online news network and online security.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533400"/>
            <a:ext cx="8315325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Introduction to Wi-Fi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9" y="1524000"/>
            <a:ext cx="95154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Wi-Fi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FF00"/>
                </a:solidFill>
              </a:rPr>
              <a:t>(wireless fidelity) </a:t>
            </a:r>
            <a:r>
              <a:rPr lang="en-US" dirty="0" smtClean="0"/>
              <a:t>is a wireless </a:t>
            </a:r>
            <a:r>
              <a:rPr lang="en-US" dirty="0" smtClean="0">
                <a:solidFill>
                  <a:srgbClr val="FFFF00"/>
                </a:solidFill>
              </a:rPr>
              <a:t>local area network </a:t>
            </a:r>
            <a:r>
              <a:rPr lang="en-US" dirty="0" smtClean="0"/>
              <a:t>(LAN) technology.</a:t>
            </a:r>
          </a:p>
          <a:p>
            <a:r>
              <a:rPr lang="en-US" sz="3600" b="1" i="1" u="sng" dirty="0" smtClean="0">
                <a:solidFill>
                  <a:srgbClr val="FFFF00"/>
                </a:solidFill>
              </a:rPr>
              <a:t>access point:-</a:t>
            </a:r>
            <a:r>
              <a:rPr lang="en-US" sz="3200" i="1" dirty="0" smtClean="0">
                <a:solidFill>
                  <a:srgbClr val="FFFF00"/>
                </a:solidFill>
              </a:rPr>
              <a:t> A </a:t>
            </a:r>
            <a:r>
              <a:rPr lang="en-US" sz="3200" dirty="0" smtClean="0"/>
              <a:t>hardware devices(</a:t>
            </a:r>
            <a:r>
              <a:rPr lang="en-US" sz="3900" b="1" dirty="0" smtClean="0">
                <a:solidFill>
                  <a:srgbClr val="FFFF00"/>
                </a:solidFill>
              </a:rPr>
              <a:t>router</a:t>
            </a:r>
            <a:r>
              <a:rPr lang="en-US" sz="3200" dirty="0" smtClean="0"/>
              <a:t>)</a:t>
            </a:r>
            <a:r>
              <a:rPr lang="en-US" sz="3200" i="1" dirty="0" smtClean="0">
                <a:solidFill>
                  <a:srgbClr val="FFFF00"/>
                </a:solidFill>
              </a:rPr>
              <a:t> that allows wireless communication devices to connect to a wireless network using Wi-Fi, Bluetooth etc.</a:t>
            </a:r>
          </a:p>
          <a:p>
            <a:endParaRPr lang="en-US" u="sng" dirty="0" smtClean="0"/>
          </a:p>
          <a:p>
            <a:r>
              <a:rPr lang="en-US" dirty="0" smtClean="0"/>
              <a:t>Suitable for creating workgroups of stations that connect to an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sz="3800" b="1" i="1" dirty="0" smtClean="0">
                <a:solidFill>
                  <a:srgbClr val="FFFF00"/>
                </a:solidFill>
              </a:rPr>
              <a:t>access point.</a:t>
            </a:r>
          </a:p>
          <a:p>
            <a:pPr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 The wireless </a:t>
            </a:r>
            <a:r>
              <a:rPr lang="en-US" b="1" i="1" dirty="0" smtClean="0">
                <a:solidFill>
                  <a:srgbClr val="FFFF00"/>
                </a:solidFill>
              </a:rPr>
              <a:t> access point</a:t>
            </a:r>
            <a:r>
              <a:rPr lang="en-US" dirty="0" smtClean="0"/>
              <a:t> usually</a:t>
            </a:r>
          </a:p>
          <a:p>
            <a:pPr>
              <a:buNone/>
            </a:pPr>
            <a:r>
              <a:rPr lang="en-US" dirty="0" smtClean="0"/>
              <a:t> connects to a </a:t>
            </a:r>
            <a:r>
              <a:rPr lang="en-US" sz="4300" b="1" dirty="0" smtClean="0">
                <a:solidFill>
                  <a:srgbClr val="FFFF00"/>
                </a:solidFill>
              </a:rPr>
              <a:t>router</a:t>
            </a:r>
            <a:r>
              <a:rPr lang="en-US" b="1" dirty="0" smtClean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r>
              <a:rPr lang="en-US" dirty="0" smtClean="0"/>
              <a:t>(via a wired network).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257179" y="3810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7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  <p:pic>
        <p:nvPicPr>
          <p:cNvPr id="19458" name="Picture 2" descr="http://t1.gstatic.com/images?q=tbn:ANd9GcSpIFBPKcdnf0fxiYz5qa42EMTr7uTcPqJzRsTy3HSR02U7iE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4648200"/>
            <a:ext cx="2362200" cy="1933576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1026" name="Picture 2" descr="E:\wifi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" y="533400"/>
            <a:ext cx="10031413" cy="57912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81000"/>
            <a:ext cx="92583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Conti…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access point provides entry into an adjacent wired network.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FF00"/>
                </a:solidFill>
              </a:rPr>
              <a:t>The router allows us to connect </a:t>
            </a:r>
            <a:r>
              <a:rPr lang="en-US" b="1" i="1" dirty="0" smtClean="0">
                <a:solidFill>
                  <a:srgbClr val="FFFF00"/>
                </a:solidFill>
              </a:rPr>
              <a:t>multiple computers </a:t>
            </a:r>
            <a:r>
              <a:rPr lang="en-US" i="1" dirty="0" smtClean="0">
                <a:solidFill>
                  <a:srgbClr val="FFFF00"/>
                </a:solidFill>
              </a:rPr>
              <a:t>to the network using a single </a:t>
            </a:r>
            <a:r>
              <a:rPr lang="en-US" b="1" i="1" dirty="0" smtClean="0">
                <a:solidFill>
                  <a:srgbClr val="FFFF00"/>
                </a:solidFill>
              </a:rPr>
              <a:t>IP address</a:t>
            </a:r>
            <a:r>
              <a:rPr lang="en-US" i="1" dirty="0" smtClean="0">
                <a:solidFill>
                  <a:srgbClr val="FFFF00"/>
                </a:solidFill>
              </a:rPr>
              <a:t>, typically provided by our ISP.</a:t>
            </a:r>
          </a:p>
          <a:p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Think of Wi-Fi as the wireless equivalent of Ethernet (defines a number of wiring and signaling standards for the Physical Layer of the OSI networking model).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441270"/>
            <a:ext cx="7372350" cy="701753"/>
          </a:xfrm>
        </p:spPr>
        <p:txBody>
          <a:bodyPr>
            <a:normAutofit/>
          </a:bodyPr>
          <a:lstStyle/>
          <a:p>
            <a:pPr algn="l"/>
            <a:r>
              <a:rPr lang="en-US" sz="3900" dirty="0" smtClean="0">
                <a:solidFill>
                  <a:srgbClr val="FFFF00"/>
                </a:solidFill>
              </a:rPr>
              <a:t>Example</a:t>
            </a:r>
            <a:endParaRPr lang="en-US" sz="3900" dirty="0">
              <a:solidFill>
                <a:srgbClr val="FFFF00"/>
              </a:solidFill>
            </a:endParaRPr>
          </a:p>
        </p:txBody>
      </p:sp>
      <p:pic>
        <p:nvPicPr>
          <p:cNvPr id="9" name="Picture Placeholder 8" descr="wifi-phone-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321" b="16321"/>
          <a:stretch>
            <a:fillRect/>
          </a:stretch>
        </p:blipFill>
        <p:spPr>
          <a:xfrm>
            <a:off x="342900" y="1524000"/>
            <a:ext cx="9601200" cy="4343400"/>
          </a:xfrm>
        </p:spPr>
      </p:pic>
      <p:sp>
        <p:nvSpPr>
          <p:cNvPr id="7" name="5-Point Star 6"/>
          <p:cNvSpPr/>
          <p:nvPr/>
        </p:nvSpPr>
        <p:spPr>
          <a:xfrm>
            <a:off x="428630" y="2286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-609600"/>
            <a:ext cx="8229600" cy="20360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err="1" smtClean="0">
                <a:solidFill>
                  <a:srgbClr val="FFFF00"/>
                </a:solidFill>
              </a:rPr>
              <a:t>WiFi</a:t>
            </a:r>
            <a:r>
              <a:rPr lang="en-US" sz="4400" b="1" dirty="0" smtClean="0">
                <a:solidFill>
                  <a:srgbClr val="FFFF00"/>
                </a:solidFill>
              </a:rPr>
              <a:t> Phones and how it works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phones are a lot like cell phones.</a:t>
            </a:r>
          </a:p>
          <a:p>
            <a:endParaRPr lang="en-US" u="sng" dirty="0" smtClean="0"/>
          </a:p>
          <a:p>
            <a:r>
              <a:rPr lang="en-US" dirty="0" smtClean="0"/>
              <a:t>The phone translates the number we dial into packets of data.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uses radio waves a kind of electromagnetic energy(</a:t>
            </a:r>
            <a:r>
              <a:rPr lang="de-DE" i="1" dirty="0" smtClean="0">
                <a:solidFill>
                  <a:srgbClr val="FFFF00"/>
                </a:solidFill>
              </a:rPr>
              <a:t>10 kilohertz and 300,000 megahertz</a:t>
            </a:r>
            <a:r>
              <a:rPr lang="de-DE" dirty="0" smtClean="0"/>
              <a:t>)</a:t>
            </a:r>
            <a:r>
              <a:rPr lang="en-US" dirty="0" smtClean="0"/>
              <a:t> to transmit the packets to a wireless receiver.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428630" y="4572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81" y="512063"/>
            <a:ext cx="7800974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Cont…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receiver passes the information over the Internet to the call processor like an ordinary </a:t>
            </a:r>
            <a:r>
              <a:rPr lang="en-US" b="1" dirty="0" smtClean="0">
                <a:solidFill>
                  <a:srgbClr val="FFFF00"/>
                </a:solidFill>
              </a:rPr>
              <a:t>VoIP call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 When we begin our conversation, the phone transmits our voice in packets of data as well our voice travels just like it does in a VoIP call, although the specifics can differ from one provider to another.</a:t>
            </a:r>
          </a:p>
          <a:p>
            <a:r>
              <a:rPr lang="en-US" dirty="0" smtClean="0"/>
              <a:t> </a:t>
            </a:r>
            <a:r>
              <a:rPr lang="en-US" b="1" i="1" dirty="0" smtClean="0">
                <a:solidFill>
                  <a:srgbClr val="FFFF00"/>
                </a:solidFill>
              </a:rPr>
              <a:t>Voice over Internet Protocol</a:t>
            </a:r>
            <a:r>
              <a:rPr lang="en-US" dirty="0" smtClean="0"/>
              <a:t>, is a method for taking </a:t>
            </a:r>
            <a:r>
              <a:rPr lang="en-US" b="1" i="1" dirty="0" smtClean="0">
                <a:solidFill>
                  <a:srgbClr val="FFFF00"/>
                </a:solidFill>
              </a:rPr>
              <a:t>analog audio signal.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514352" y="533401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44359" y="3086102"/>
            <a:ext cx="8833104" cy="2095500"/>
          </a:xfrm>
          <a:noFill/>
          <a:effectLst>
            <a:softEdge rad="127000"/>
          </a:effectLst>
          <a:scene3d>
            <a:camera prst="orthographicFront"/>
            <a:lightRig rig="soft" dir="t">
              <a:rot lat="0" lon="0" rev="2400000"/>
            </a:lightRig>
          </a:scene3d>
          <a:sp3d>
            <a:bevelT prst="angle"/>
          </a:sp3d>
        </p:spPr>
        <p:txBody>
          <a:bodyPr lIns="37736" tIns="18865" rIns="37736" bIns="18865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CET</a:t>
            </a:r>
            <a:r>
              <a:rPr sz="61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 </a:t>
            </a:r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IILM</a:t>
            </a:r>
            <a:r>
              <a:rPr sz="88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 </a:t>
            </a:r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AHL</a:t>
            </a:r>
            <a:r>
              <a:rPr lang="en-US" sz="3000" dirty="0" smtClean="0">
                <a:solidFill>
                  <a:srgbClr val="FFFF00"/>
                </a:solidFill>
                <a:latin typeface="+mn-lt"/>
              </a:rPr>
              <a:t>	</a:t>
            </a:r>
            <a:endParaRPr lang="en-US" sz="3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3900" y="5638800"/>
            <a:ext cx="9563100" cy="1028699"/>
          </a:xfrm>
          <a:noFill/>
          <a:effectLst>
            <a:softEdge rad="63500"/>
          </a:effectLst>
        </p:spPr>
        <p:txBody>
          <a:bodyPr rIns="37753" bIns="18876">
            <a:no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Gr.Noida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E:\iilm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6700" y="0"/>
            <a:ext cx="2658992" cy="160019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832 0.00208 L -0.03118 0.00208 L 0.00587 -0.04718 L 0.04184 0.00208 L 0.09386 0.00208 L 0.09386 0.07146 L 0.12983 0.12072 L 0.09386 0.16859 L 0.09386 0.23797 L 0.04184 0.23797 L 0.00587 0.28585 L -0.03118 0.23797 L -0.0832 0.23797 L -0.0832 0.16859 L -0.12025 0.12072 L -0.0832 0.07146 L -0.0832 0.00208 Z " pathEditMode="relative" rAng="0" ptsTypes="FFFFFFFFFFFFFFFFF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1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43051" y="685815"/>
            <a:ext cx="8229600" cy="12191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3G </a:t>
            </a:r>
            <a:r>
              <a:rPr lang="en-US" dirty="0" err="1" smtClean="0">
                <a:solidFill>
                  <a:srgbClr val="FFFF00"/>
                </a:solidFill>
              </a:rPr>
              <a:t>vs</a:t>
            </a:r>
            <a:r>
              <a:rPr lang="en-US" dirty="0" smtClean="0">
                <a:solidFill>
                  <a:srgbClr val="FFFF00"/>
                </a:solidFill>
              </a:rPr>
              <a:t> Wi-Fi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1371602" y="2057403"/>
            <a:ext cx="6772273" cy="4495799"/>
          </a:xfrm>
          <a:prstGeom prst="star5">
            <a:avLst>
              <a:gd name="adj" fmla="val 1073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57179" y="609608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2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2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3G </a:t>
            </a:r>
            <a:r>
              <a:rPr lang="en-US" dirty="0" smtClean="0"/>
              <a:t>                                              Wi-Fi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Content Placeholder 7" descr="http://upload.wikimedia.org/wikipedia/commons/f/f6/Wifi_logo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19700" y="2209800"/>
            <a:ext cx="4724400" cy="3962400"/>
          </a:xfrm>
          <a:prstGeom prst="rect">
            <a:avLst/>
          </a:prstGeom>
          <a:noFill/>
        </p:spPr>
      </p:pic>
      <p:pic>
        <p:nvPicPr>
          <p:cNvPr id="9" name="Picture 4" descr="http://t0.gstatic.com/images?q=tbn:ANd9GcTJ9kFKFW__IC81u4HnEitO_g4PqqDNfQu8jA5t0KwZP6VBw3S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7700" y="2209800"/>
            <a:ext cx="4343400" cy="39624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Speed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Wi-Fi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technology differs according to the kind of device and also whether it is stationary or in motion.</a:t>
            </a:r>
          </a:p>
          <a:p>
            <a:endParaRPr lang="en-US" sz="2800" dirty="0" smtClean="0"/>
          </a:p>
          <a:p>
            <a:r>
              <a:rPr lang="en-US" sz="2800" dirty="0" smtClean="0"/>
              <a:t>Maximum speed on 3G network is considered to be about </a:t>
            </a:r>
            <a:r>
              <a:rPr lang="en-US" sz="2800" b="1" dirty="0" smtClean="0">
                <a:solidFill>
                  <a:srgbClr val="FFFF00"/>
                </a:solidFill>
              </a:rPr>
              <a:t>2.05 mbps.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faster and does not depend whether device is stationary or in motion.</a:t>
            </a:r>
          </a:p>
          <a:p>
            <a:endParaRPr lang="en-US" sz="2800" dirty="0" smtClean="0"/>
          </a:p>
          <a:p>
            <a:r>
              <a:rPr lang="en-US" sz="2800" dirty="0" smtClean="0"/>
              <a:t>The maximum speed of the  standard of the latest </a:t>
            </a:r>
            <a:r>
              <a:rPr lang="en-US" sz="2800" dirty="0" err="1" smtClean="0"/>
              <a:t>WiFi</a:t>
            </a:r>
            <a:r>
              <a:rPr lang="en-US" sz="2800" dirty="0" smtClean="0"/>
              <a:t> technology is reported to be </a:t>
            </a:r>
            <a:r>
              <a:rPr lang="en-US" sz="2800" b="1" dirty="0" smtClean="0">
                <a:solidFill>
                  <a:srgbClr val="FFFF00"/>
                </a:solidFill>
              </a:rPr>
              <a:t>600 mbps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rgbClr val="FFFF00"/>
                </a:solidFill>
              </a:rPr>
              <a:t>Numerical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b="1" i="1" u="sng" dirty="0" smtClean="0">
                <a:solidFill>
                  <a:srgbClr val="FFFF00"/>
                </a:solidFill>
              </a:rPr>
              <a:t>Solution</a:t>
            </a:r>
            <a:endParaRPr lang="en-US" b="1" i="1" u="sng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Plan Speed=512kbps.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have to download a </a:t>
            </a:r>
            <a:r>
              <a:rPr lang="en-US" dirty="0" smtClean="0"/>
              <a:t>20MB </a:t>
            </a:r>
            <a:r>
              <a:rPr lang="en-US" dirty="0" smtClean="0"/>
              <a:t>video song.</a:t>
            </a:r>
          </a:p>
          <a:p>
            <a:endParaRPr lang="en-US" dirty="0" smtClean="0"/>
          </a:p>
          <a:p>
            <a:r>
              <a:rPr lang="en-US" dirty="0" smtClean="0"/>
              <a:t>How much minute will require?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/>
              <a:t>20MB=20*1024*8kb</a:t>
            </a:r>
            <a:endParaRPr lang="en-US" dirty="0" smtClean="0"/>
          </a:p>
          <a:p>
            <a:r>
              <a:rPr lang="en-US" dirty="0" smtClean="0"/>
              <a:t>512kb=1s</a:t>
            </a:r>
          </a:p>
          <a:p>
            <a:r>
              <a:rPr lang="en-US" dirty="0" smtClean="0"/>
              <a:t>1kb=(1/512)s</a:t>
            </a:r>
          </a:p>
          <a:p>
            <a:r>
              <a:rPr lang="en-US" dirty="0" smtClean="0"/>
              <a:t>So 20mb=(1/512)*20*1024*8 s</a:t>
            </a:r>
          </a:p>
          <a:p>
            <a:r>
              <a:rPr lang="en-US" dirty="0" smtClean="0"/>
              <a:t>=320s</a:t>
            </a:r>
          </a:p>
          <a:p>
            <a:r>
              <a:rPr lang="en-US" dirty="0" smtClean="0"/>
              <a:t>=320/60=</a:t>
            </a:r>
            <a:r>
              <a:rPr lang="en-US" dirty="0" smtClean="0">
                <a:solidFill>
                  <a:srgbClr val="FFFF00"/>
                </a:solidFill>
              </a:rPr>
              <a:t>5.67 MINUTE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If speed is 600mbps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320/600=.53 seconds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9258300" cy="1295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FF00"/>
                </a:solidFill>
              </a:rPr>
              <a:t>Functioning</a:t>
            </a:r>
            <a:r>
              <a:rPr lang="en-US" sz="4400" dirty="0" smtClean="0">
                <a:solidFill>
                  <a:srgbClr val="FFFF00"/>
                </a:solidFill>
              </a:rPr>
              <a:t/>
            </a:r>
            <a:br>
              <a:rPr lang="en-US" sz="4400" dirty="0" smtClean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Wi-Fi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1" y="2438400"/>
            <a:ext cx="4545211" cy="39593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Completely provided by the </a:t>
            </a:r>
            <a:r>
              <a:rPr lang="en-US" sz="2800" b="1" i="1" dirty="0" smtClean="0">
                <a:solidFill>
                  <a:srgbClr val="FFFF00"/>
                </a:solidFill>
              </a:rPr>
              <a:t>service provider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3G, we need to get in touch with our </a:t>
            </a:r>
            <a:r>
              <a:rPr lang="en-US" sz="2800" b="1" i="1" dirty="0" smtClean="0">
                <a:solidFill>
                  <a:srgbClr val="FFFF00"/>
                </a:solidFill>
              </a:rPr>
              <a:t>service provider</a:t>
            </a:r>
            <a:r>
              <a:rPr lang="en-US" sz="2800" dirty="0" smtClean="0"/>
              <a:t>(</a:t>
            </a:r>
            <a:r>
              <a:rPr lang="en-US" sz="2800" b="1" i="1" dirty="0" err="1" smtClean="0"/>
              <a:t>BhartiAirtel</a:t>
            </a:r>
            <a:r>
              <a:rPr lang="en-US" sz="2800" b="1" i="1" dirty="0" smtClean="0"/>
              <a:t>, Vodafone, Reliance, Tata DOCOMO, Idea Cellular,</a:t>
            </a:r>
          </a:p>
          <a:p>
            <a:pPr>
              <a:buNone/>
            </a:pPr>
            <a:r>
              <a:rPr lang="en-US" sz="2800" b="1" i="1" dirty="0" smtClean="0"/>
              <a:t>    </a:t>
            </a:r>
            <a:r>
              <a:rPr lang="en-US" sz="2800" b="1" i="1" dirty="0" err="1" smtClean="0"/>
              <a:t>Aircel</a:t>
            </a:r>
            <a:r>
              <a:rPr lang="en-US" sz="2800" b="1" i="1" dirty="0" smtClean="0"/>
              <a:t> 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It’s access can be controlled by a </a:t>
            </a:r>
            <a:r>
              <a:rPr lang="en-US" sz="2800" dirty="0" err="1" smtClean="0"/>
              <a:t>WiFi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FF00"/>
                </a:solidFill>
              </a:rPr>
              <a:t>router</a:t>
            </a:r>
            <a:r>
              <a:rPr lang="en-US" sz="2800" dirty="0" smtClean="0"/>
              <a:t> located in a specific range from the access .</a:t>
            </a:r>
          </a:p>
          <a:p>
            <a:r>
              <a:rPr lang="en-US" sz="2800" dirty="0" smtClean="0"/>
              <a:t>Today, most malls, cafes, and major streets have </a:t>
            </a:r>
            <a:r>
              <a:rPr lang="en-US" sz="2800" dirty="0" err="1" smtClean="0"/>
              <a:t>WiFi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FF00"/>
                </a:solidFill>
              </a:rPr>
              <a:t>routers</a:t>
            </a:r>
            <a:r>
              <a:rPr lang="en-US" sz="2800" dirty="0" smtClean="0"/>
              <a:t> for quick Internet access  point.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Range and Signal:-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Wi-Fi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Ranges in kilometers.</a:t>
            </a:r>
            <a:endParaRPr lang="en-US" sz="2800" b="1" dirty="0" smtClean="0"/>
          </a:p>
          <a:p>
            <a:r>
              <a:rPr lang="en-US" sz="2800" dirty="0" smtClean="0"/>
              <a:t>It depends on the mobile service provider, we will receive signal reception as long as we are in the </a:t>
            </a:r>
            <a:r>
              <a:rPr lang="en-US" sz="2800" b="1" i="1" dirty="0" smtClean="0">
                <a:solidFill>
                  <a:srgbClr val="FFFF00"/>
                </a:solidFill>
              </a:rPr>
              <a:t>network range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While traveling, using 3G access is more appropriate.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Short range .</a:t>
            </a:r>
          </a:p>
          <a:p>
            <a:r>
              <a:rPr lang="en-US" sz="3000" dirty="0" smtClean="0"/>
              <a:t>Receive signal within the range of the </a:t>
            </a:r>
            <a:r>
              <a:rPr lang="en-US" sz="3000" b="1" i="1" dirty="0" smtClean="0"/>
              <a:t>r</a:t>
            </a:r>
            <a:r>
              <a:rPr lang="en-US" sz="3000" b="1" i="1" dirty="0" smtClean="0">
                <a:solidFill>
                  <a:srgbClr val="FFFF00"/>
                </a:solidFill>
              </a:rPr>
              <a:t>outer </a:t>
            </a:r>
            <a:r>
              <a:rPr lang="en-US" sz="3000" dirty="0" smtClean="0"/>
              <a:t>situated in the </a:t>
            </a:r>
            <a:r>
              <a:rPr lang="en-US" sz="3300" b="1" i="1" dirty="0" smtClean="0">
                <a:solidFill>
                  <a:srgbClr val="FFFF00"/>
                </a:solidFill>
              </a:rPr>
              <a:t>hotspot.</a:t>
            </a:r>
            <a:endParaRPr lang="en-US" sz="3000" b="1" i="1" dirty="0" smtClean="0">
              <a:solidFill>
                <a:srgbClr val="FFFF00"/>
              </a:solidFill>
            </a:endParaRPr>
          </a:p>
          <a:p>
            <a:r>
              <a:rPr lang="en-US" sz="3000" b="1" i="1" dirty="0" smtClean="0"/>
              <a:t>A hotspot is a node that offers </a:t>
            </a:r>
            <a:r>
              <a:rPr lang="en-US" sz="3000" b="1" i="1" dirty="0" smtClean="0">
                <a:solidFill>
                  <a:srgbClr val="FFFF00"/>
                </a:solidFill>
              </a:rPr>
              <a:t>Internet access</a:t>
            </a:r>
            <a:r>
              <a:rPr lang="en-US" sz="3000" b="1" i="1" dirty="0" smtClean="0"/>
              <a:t> over a </a:t>
            </a:r>
            <a:r>
              <a:rPr lang="en-US" sz="3000" b="1" i="1" dirty="0" smtClean="0">
                <a:solidFill>
                  <a:srgbClr val="FFFF00"/>
                </a:solidFill>
              </a:rPr>
              <a:t>wireless local area network </a:t>
            </a:r>
            <a:r>
              <a:rPr lang="en-US" sz="3000" b="1" i="1" dirty="0" smtClean="0"/>
              <a:t>through the use of a </a:t>
            </a:r>
            <a:r>
              <a:rPr lang="en-US" sz="3000" b="1" i="1" dirty="0" smtClean="0">
                <a:solidFill>
                  <a:srgbClr val="FFFF00"/>
                </a:solidFill>
              </a:rPr>
              <a:t>router</a:t>
            </a:r>
            <a:r>
              <a:rPr lang="en-US" sz="3000" b="1" i="1" dirty="0" smtClean="0"/>
              <a:t> connected to a link to an </a:t>
            </a:r>
            <a:r>
              <a:rPr lang="en-US" sz="3000" b="1" i="1" dirty="0" smtClean="0">
                <a:solidFill>
                  <a:srgbClr val="FFFF00"/>
                </a:solidFill>
              </a:rPr>
              <a:t>internet service provider.</a:t>
            </a:r>
            <a:endParaRPr lang="en-US" sz="3000" b="1" i="1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Frequency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Wi-Fi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 frequency.</a:t>
            </a:r>
          </a:p>
          <a:p>
            <a:endParaRPr lang="en-US" sz="2800" dirty="0" smtClean="0"/>
          </a:p>
          <a:p>
            <a:r>
              <a:rPr lang="en-US" sz="2800" dirty="0" smtClean="0"/>
              <a:t>In the case of a voice signal having a minimum frequency of </a:t>
            </a:r>
            <a:r>
              <a:rPr lang="en-US" sz="2800" b="1" i="1" dirty="0" smtClean="0">
                <a:solidFill>
                  <a:srgbClr val="FFFF00"/>
                </a:solidFill>
              </a:rPr>
              <a:t>300 hertz (Hz) </a:t>
            </a:r>
            <a:r>
              <a:rPr lang="en-US" sz="2800" dirty="0" smtClean="0"/>
              <a:t>and a maximum frequency of </a:t>
            </a:r>
            <a:r>
              <a:rPr lang="en-US" sz="2800" b="1" i="1" dirty="0" smtClean="0">
                <a:solidFill>
                  <a:srgbClr val="FFFF00"/>
                </a:solidFill>
              </a:rPr>
              <a:t>3,300 Hz.</a:t>
            </a:r>
          </a:p>
          <a:p>
            <a:endParaRPr lang="en-US" sz="2800" b="1" i="1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High frequency.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Wi-Fi operates in </a:t>
            </a:r>
            <a:r>
              <a:rPr lang="en-US" sz="2800" b="1" i="1" dirty="0" smtClean="0">
                <a:solidFill>
                  <a:srgbClr val="FFFF00"/>
                </a:solidFill>
              </a:rPr>
              <a:t>2.4GHz</a:t>
            </a:r>
            <a:r>
              <a:rPr lang="en-US" sz="2800" dirty="0" smtClean="0"/>
              <a:t> or </a:t>
            </a:r>
            <a:r>
              <a:rPr lang="en-US" sz="2800" b="1" i="1" dirty="0" smtClean="0">
                <a:solidFill>
                  <a:srgbClr val="FFFF00"/>
                </a:solidFill>
              </a:rPr>
              <a:t>5GHz.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Cost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en-US" sz="3900" dirty="0" smtClean="0">
                <a:solidFill>
                  <a:srgbClr val="FFFF00"/>
                </a:solidFill>
              </a:rPr>
              <a:t>Wi-Fi</a:t>
            </a:r>
            <a:endParaRPr lang="en-US" sz="39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cost of 3G is high.</a:t>
            </a:r>
          </a:p>
          <a:p>
            <a:endParaRPr lang="en-US" sz="3200" dirty="0" smtClean="0"/>
          </a:p>
          <a:p>
            <a:r>
              <a:rPr lang="en-US" sz="3200" dirty="0" smtClean="0"/>
              <a:t>The cost of 3G access depends on the plan we have chosen from our service provider.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Compare to low.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WiFi</a:t>
            </a:r>
            <a:r>
              <a:rPr lang="en-US" sz="3200" dirty="0" smtClean="0"/>
              <a:t> at some </a:t>
            </a:r>
            <a:r>
              <a:rPr lang="en-US" sz="3200" b="1" i="1" dirty="0" smtClean="0">
                <a:solidFill>
                  <a:srgbClr val="FFFF00"/>
                </a:solidFill>
              </a:rPr>
              <a:t>hotspots</a:t>
            </a:r>
            <a:r>
              <a:rPr lang="en-US" sz="3200" dirty="0" smtClean="0"/>
              <a:t> is free, while others may charge a certain amount.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Security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3G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FFFF00"/>
                </a:solidFill>
              </a:rPr>
              <a:t>Wi-Fi</a:t>
            </a:r>
            <a:endParaRPr lang="en-US" sz="43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a</a:t>
            </a:r>
            <a:r>
              <a:rPr lang="en-US" dirty="0" smtClean="0">
                <a:solidFill>
                  <a:srgbClr val="FFFF8B"/>
                </a:solidFill>
              </a:rPr>
              <a:t> VPN </a:t>
            </a:r>
            <a:r>
              <a:rPr lang="en-US" dirty="0" smtClean="0"/>
              <a:t>to protect our data over it's entire path beyond the mobile network and across the Internet.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FF8B"/>
                </a:solidFill>
              </a:rPr>
              <a:t>Virtual Private Network</a:t>
            </a:r>
            <a:r>
              <a:rPr lang="en-US" dirty="0" smtClean="0"/>
              <a:t>. A software application that creates a </a:t>
            </a:r>
            <a:r>
              <a:rPr lang="en-US" i="1" dirty="0" smtClean="0">
                <a:solidFill>
                  <a:srgbClr val="FFFF8B"/>
                </a:solidFill>
              </a:rPr>
              <a:t>secure connection </a:t>
            </a:r>
            <a:r>
              <a:rPr lang="en-US" dirty="0" smtClean="0"/>
              <a:t>between a </a:t>
            </a:r>
            <a:r>
              <a:rPr lang="en-US" i="1" dirty="0" smtClean="0">
                <a:solidFill>
                  <a:srgbClr val="FFFF8B"/>
                </a:solidFill>
              </a:rPr>
              <a:t>public computer network and a private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Wifi</a:t>
            </a:r>
            <a:r>
              <a:rPr lang="en-US" sz="2800" dirty="0" smtClean="0"/>
              <a:t> depends on the network to which we connect.</a:t>
            </a:r>
          </a:p>
          <a:p>
            <a:endParaRPr lang="en-US" sz="2800" dirty="0" smtClean="0"/>
          </a:p>
          <a:p>
            <a:r>
              <a:rPr lang="en-US" sz="2800" dirty="0" smtClean="0"/>
              <a:t>Public </a:t>
            </a:r>
            <a:r>
              <a:rPr lang="en-US" sz="2800" dirty="0" err="1" smtClean="0"/>
              <a:t>WiFi</a:t>
            </a:r>
            <a:r>
              <a:rPr lang="en-US" sz="2800" dirty="0" smtClean="0"/>
              <a:t> in hotels etc is generally run with no security and is easily intercepted within the range of the </a:t>
            </a:r>
            <a:r>
              <a:rPr lang="en-US" sz="2800" dirty="0" err="1" smtClean="0"/>
              <a:t>WiFi</a:t>
            </a:r>
            <a:r>
              <a:rPr lang="en-US" sz="2800" dirty="0" smtClean="0"/>
              <a:t> signal. 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Advantage of 3G over Wi-Fi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Wide area Technology.</a:t>
            </a:r>
          </a:p>
          <a:p>
            <a:r>
              <a:rPr lang="en-US" sz="4800" dirty="0" smtClean="0"/>
              <a:t>More Secure.</a:t>
            </a:r>
          </a:p>
          <a:p>
            <a:r>
              <a:rPr lang="en-US" sz="4800" dirty="0" smtClean="0"/>
              <a:t>Availability.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028699" y="762000"/>
            <a:ext cx="9258301" cy="2765431"/>
          </a:xfrm>
          <a:noFill/>
        </p:spPr>
        <p:txBody>
          <a:bodyPr lIns="37736" tIns="18865" rIns="37736" bIns="18865">
            <a:noAutofit/>
          </a:bodyPr>
          <a:lstStyle/>
          <a:p>
            <a:pPr algn="ctr"/>
            <a:r>
              <a:rPr sz="11500" smtClean="0">
                <a:solidFill>
                  <a:srgbClr val="1C06FF"/>
                </a:solidFill>
                <a:latin typeface="+mn-lt"/>
              </a:rPr>
              <a:t>3G vs Wi-Fi</a:t>
            </a:r>
            <a:endParaRPr sz="11500">
              <a:solidFill>
                <a:srgbClr val="1C06FF"/>
              </a:solidFill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857156" y="4038599"/>
            <a:ext cx="9686927" cy="533400"/>
          </a:xfrm>
        </p:spPr>
        <p:txBody>
          <a:bodyPr rIns="37746" bIns="18872">
            <a:normAutofit lnSpcReduction="10000"/>
          </a:bodyPr>
          <a:lstStyle/>
          <a:p>
            <a:endParaRPr lang="en-US" sz="33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 advTm="5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Advantage of Wi-Fi over 3G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Low cost.</a:t>
            </a:r>
          </a:p>
          <a:p>
            <a:r>
              <a:rPr lang="en-US" sz="4800" dirty="0" smtClean="0"/>
              <a:t>High speed.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28700" y="533400"/>
            <a:ext cx="8467722" cy="990600"/>
          </a:xfrm>
          <a:solidFill>
            <a:schemeClr val="bg1">
              <a:alpha val="30196"/>
            </a:schemeClr>
          </a:solidFill>
        </p:spPr>
        <p:txBody>
          <a:bodyPr/>
          <a:lstStyle/>
          <a:p>
            <a:pPr algn="l"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3g VS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Wi-fi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42980" y="4800600"/>
            <a:ext cx="3686174" cy="1295400"/>
          </a:xfrm>
          <a:ln>
            <a:solidFill>
              <a:srgbClr val="FFFF00"/>
            </a:solidFill>
          </a:ln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By:-</a:t>
            </a:r>
          </a:p>
          <a:p>
            <a:pPr eaLnBrk="1" hangingPunct="1"/>
            <a:endParaRPr lang="en-US" sz="1200" dirty="0" smtClean="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  <a:p>
            <a:pPr eaLnBrk="1" hangingPunct="1"/>
            <a:r>
              <a:rPr lang="en-US" sz="3100" dirty="0" err="1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Dinkar</a:t>
            </a:r>
            <a:r>
              <a:rPr lang="en-US" sz="31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 Prasad </a:t>
            </a:r>
            <a:r>
              <a:rPr lang="en-US" sz="3100" dirty="0" err="1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Maurya</a:t>
            </a:r>
            <a:endParaRPr lang="en-US" sz="3100" dirty="0" smtClean="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6172215"/>
            <a:ext cx="10287000" cy="307777"/>
          </a:xfrm>
          <a:prstGeom prst="rect">
            <a:avLst/>
          </a:prstGeom>
          <a:noFill/>
        </p:spPr>
        <p:txBody>
          <a:bodyPr wrap="square" lIns="97912" tIns="48954" rIns="97912" bIns="48954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</a:rPr>
              <a:t>dinakar.maurya.cs12@iilm.ac.in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entury Gothic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" y="2590801"/>
            <a:ext cx="1028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2" tIns="48954" rIns="97912" bIns="48954" numCol="1" anchor="ctr" anchorCtr="0" compatLnSpc="1">
            <a:prstTxWarp prst="textNoShape">
              <a:avLst/>
            </a:prstTxWarp>
          </a:bodyPr>
          <a:lstStyle/>
          <a:p>
            <a:pPr algn="ctr" defTabSz="979106">
              <a:defRPr/>
            </a:pPr>
            <a:r>
              <a:rPr lang="en-US" sz="86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5" y="3810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6" y="381002"/>
            <a:ext cx="8743951" cy="91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Agenda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295400"/>
            <a:ext cx="8743951" cy="5334000"/>
          </a:xfrm>
        </p:spPr>
        <p:txBody>
          <a:bodyPr>
            <a:no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Before and After 3G </a:t>
            </a:r>
          </a:p>
          <a:p>
            <a:r>
              <a:rPr lang="en-US" sz="2400" b="1" i="1" dirty="0" smtClean="0">
                <a:solidFill>
                  <a:srgbClr val="FFFF00"/>
                </a:solidFill>
              </a:rPr>
              <a:t>Introduction to 3G</a:t>
            </a:r>
          </a:p>
          <a:p>
            <a:r>
              <a:rPr lang="en-US" sz="2400" b="1" i="1" dirty="0" smtClean="0">
                <a:solidFill>
                  <a:srgbClr val="FFFF00"/>
                </a:solidFill>
              </a:rPr>
              <a:t>Significance</a:t>
            </a:r>
          </a:p>
          <a:p>
            <a:r>
              <a:rPr lang="en-US" sz="2400" b="1" i="1" dirty="0" smtClean="0">
                <a:solidFill>
                  <a:srgbClr val="FFFF00"/>
                </a:solidFill>
              </a:rPr>
              <a:t>Introduction to Wi-Fi</a:t>
            </a:r>
          </a:p>
          <a:p>
            <a:r>
              <a:rPr lang="en-US" sz="2400" b="1" i="1" dirty="0" err="1" smtClean="0">
                <a:solidFill>
                  <a:srgbClr val="FFFF00"/>
                </a:solidFill>
              </a:rPr>
              <a:t>WiFi</a:t>
            </a:r>
            <a:r>
              <a:rPr lang="en-US" sz="2400" b="1" i="1" dirty="0" smtClean="0">
                <a:solidFill>
                  <a:srgbClr val="FFFF00"/>
                </a:solidFill>
              </a:rPr>
              <a:t> Working</a:t>
            </a:r>
          </a:p>
          <a:p>
            <a:r>
              <a:rPr lang="en-US" sz="2400" b="1" i="1" dirty="0" smtClean="0">
                <a:solidFill>
                  <a:srgbClr val="FFFF00"/>
                </a:solidFill>
              </a:rPr>
              <a:t>3G </a:t>
            </a:r>
            <a:r>
              <a:rPr lang="en-US" sz="2400" b="1" i="1" dirty="0" err="1" smtClean="0">
                <a:solidFill>
                  <a:srgbClr val="FFFF00"/>
                </a:solidFill>
              </a:rPr>
              <a:t>vs</a:t>
            </a:r>
            <a:r>
              <a:rPr lang="en-US" sz="2400" b="1" i="1" dirty="0" smtClean="0">
                <a:solidFill>
                  <a:srgbClr val="FFFF00"/>
                </a:solidFill>
              </a:rPr>
              <a:t> Wi-Fi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Functioning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Range and signal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Frequency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Speed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Cost</a:t>
            </a:r>
          </a:p>
          <a:p>
            <a:pPr marL="624183" indent="-550749">
              <a:buFont typeface="+mj-lt"/>
              <a:buAutoNum type="alphaUcPeriod"/>
            </a:pPr>
            <a:r>
              <a:rPr lang="en-US" sz="2400" b="1" i="1" dirty="0" smtClean="0">
                <a:solidFill>
                  <a:srgbClr val="FFFF00"/>
                </a:solidFill>
              </a:rPr>
              <a:t>Security</a:t>
            </a:r>
          </a:p>
          <a:p>
            <a:pPr marL="624183" indent="-550749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FFFF00"/>
                </a:solidFill>
              </a:rPr>
              <a:t>Advantage of 3G over Wi-Fi</a:t>
            </a:r>
          </a:p>
          <a:p>
            <a:pPr marL="624183" indent="-550749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FFFF00"/>
                </a:solidFill>
              </a:rPr>
              <a:t>Advantage of Wi-Fi over 3G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pPr marL="624183" indent="-550749">
              <a:buFont typeface="+mj-lt"/>
              <a:buAutoNum type="alphaUcPeriod"/>
            </a:pP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514352" y="2286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Dr. Martin Cooper of Motorola, made the first US analogue mobile phone call on a larger prototype model in 1973.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48130" name="Picture 2" descr="http://upload.wikimedia.org/wikipedia/commons/thumb/1/1f/2007Computex_e21Forum-MartinCooper.jpg/220px-2007Computex_e21Forum-MartinCoop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81000"/>
            <a:ext cx="4648200" cy="4572000"/>
          </a:xfrm>
          <a:prstGeom prst="rect">
            <a:avLst/>
          </a:prstGeom>
          <a:noFill/>
        </p:spPr>
      </p:pic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2286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Before and After 3G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6" y="1447800"/>
            <a:ext cx="8743951" cy="4907762"/>
          </a:xfrm>
        </p:spPr>
        <p:txBody>
          <a:bodyPr>
            <a:noAutofit/>
          </a:bodyPr>
          <a:lstStyle/>
          <a:p>
            <a:r>
              <a:rPr lang="en-US" sz="2600" dirty="0" smtClean="0"/>
              <a:t>0G-&gt;</a:t>
            </a:r>
            <a:r>
              <a:rPr lang="en-US" sz="2800" dirty="0" smtClean="0"/>
              <a:t>Mobile radio telephone.</a:t>
            </a:r>
            <a:endParaRPr lang="en-US" sz="2400" dirty="0" smtClean="0"/>
          </a:p>
          <a:p>
            <a:r>
              <a:rPr lang="en-US" sz="2800" dirty="0" smtClean="0"/>
              <a:t>1G -&gt;First-generation </a:t>
            </a:r>
            <a:r>
              <a:rPr lang="en-US" sz="2800" i="1" dirty="0" smtClean="0">
                <a:solidFill>
                  <a:srgbClr val="FFFF00"/>
                </a:solidFill>
              </a:rPr>
              <a:t>wireless analog </a:t>
            </a:r>
            <a:r>
              <a:rPr lang="en-US" sz="2800" dirty="0" smtClean="0"/>
              <a:t>technology(1979).</a:t>
            </a:r>
          </a:p>
          <a:p>
            <a:r>
              <a:rPr lang="en-US" sz="2600" dirty="0" smtClean="0"/>
              <a:t>2G -&gt;Second-generation </a:t>
            </a:r>
            <a:r>
              <a:rPr lang="en-US" sz="2600" i="1" dirty="0" smtClean="0">
                <a:solidFill>
                  <a:srgbClr val="FFFF00"/>
                </a:solidFill>
              </a:rPr>
              <a:t>wireless digital </a:t>
            </a:r>
            <a:r>
              <a:rPr lang="en-US" sz="2600" dirty="0" smtClean="0"/>
              <a:t>technology(1990).</a:t>
            </a:r>
          </a:p>
          <a:p>
            <a:r>
              <a:rPr lang="en-US" sz="2800" dirty="0" smtClean="0"/>
              <a:t>2.5G (GPRS) stepping stone between 2G and 3G cellular wireless technologies.</a:t>
            </a:r>
            <a:endParaRPr lang="en-US" sz="2800" b="1" dirty="0" smtClean="0"/>
          </a:p>
          <a:p>
            <a:r>
              <a:rPr lang="en-US" sz="2600" dirty="0" smtClean="0"/>
              <a:t>3G-&gt;Enabled faster data-transmission speeds, greater network capacity(2000).</a:t>
            </a:r>
          </a:p>
          <a:p>
            <a:r>
              <a:rPr lang="en-US" sz="2600" dirty="0" smtClean="0"/>
              <a:t>4G-&gt;A step up from 3G, which is currently the most widespread, high-speed wireless service(2009)</a:t>
            </a:r>
          </a:p>
          <a:p>
            <a:pPr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1026" name="Picture 2" descr="http://upload.wikimedia.org/wikipedia/commons/thumb/7/74/DynaTAC8000X.jpg/100px-DynaTAC8000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762000"/>
            <a:ext cx="952500" cy="2333626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7/74/GSM-Telefone-1991.jpg/220px-GSM-Telefone-19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1600200"/>
            <a:ext cx="2095500" cy="2181226"/>
          </a:xfrm>
          <a:prstGeom prst="rect">
            <a:avLst/>
          </a:prstGeom>
          <a:noFill/>
        </p:spPr>
      </p:pic>
      <p:pic>
        <p:nvPicPr>
          <p:cNvPr id="1030" name="Picture 6" descr="http://upload.wikimedia.org/wikipedia/commons/thumb/c/c7/Mobile_phone_PHS_Japan_1997-2003.jpg/135px-Mobile_phone_PHS_Japan_1997-2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533400"/>
            <a:ext cx="1285875" cy="895351"/>
          </a:xfrm>
          <a:prstGeom prst="rect">
            <a:avLst/>
          </a:prstGeom>
          <a:noFill/>
        </p:spPr>
      </p:pic>
      <p:pic>
        <p:nvPicPr>
          <p:cNvPr id="1032" name="Picture 8" descr="http://t0.gstatic.com/images?q=tbn:ANd9GcRTMkDyEg1TYhnZ8EAn0wXeVSVY-8QP_ryy2t5HksRnLeDZ6ARkY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3100" y="4495800"/>
            <a:ext cx="2362200" cy="1933576"/>
          </a:xfrm>
          <a:prstGeom prst="rect">
            <a:avLst/>
          </a:prstGeom>
          <a:noFill/>
        </p:spPr>
      </p:pic>
      <p:pic>
        <p:nvPicPr>
          <p:cNvPr id="1034" name="Picture 10" descr="http://t3.gstatic.com/images?q=tbn:ANd9GcRDw5WVgWxBq6fIDsfUwELsQym2CPjuG0tA6ymLyHEUO2elUzNDw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8700" y="4343400"/>
            <a:ext cx="2238375" cy="2047876"/>
          </a:xfrm>
          <a:prstGeom prst="rect">
            <a:avLst/>
          </a:prstGeom>
          <a:noFill/>
        </p:spPr>
      </p:pic>
      <p:pic>
        <p:nvPicPr>
          <p:cNvPr id="1036" name="Picture 12" descr="http://t1.gstatic.com/images?q=tbn:ANd9GcTmzKH42w7CPOaGCDGOYN6JlrcVdfRJZkPwxeVAHjovOg_UPSW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96100" y="1143000"/>
            <a:ext cx="2409825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3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3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3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3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5" y="457202"/>
            <a:ext cx="7391396" cy="914400"/>
          </a:xfrm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Introduction to 3G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6" y="1219201"/>
            <a:ext cx="8743951" cy="5638799"/>
          </a:xfrm>
        </p:spPr>
        <p:txBody>
          <a:bodyPr>
            <a:normAutofit lnSpcReduction="10000"/>
          </a:bodyPr>
          <a:lstStyle/>
          <a:p>
            <a:pPr marL="0" indent="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r>
              <a:rPr lang="en-US" dirty="0" smtClean="0"/>
              <a:t>3G refers to the </a:t>
            </a:r>
            <a:r>
              <a:rPr lang="en-US" b="1" i="1" dirty="0" smtClean="0">
                <a:solidFill>
                  <a:srgbClr val="FFFF00"/>
                </a:solidFill>
                <a:latin typeface="+mj-lt"/>
              </a:rPr>
              <a:t>third generation </a:t>
            </a:r>
            <a:r>
              <a:rPr lang="en-US" i="1" dirty="0" smtClean="0">
                <a:solidFill>
                  <a:srgbClr val="FFFF00"/>
                </a:solidFill>
              </a:rPr>
              <a:t>of mobile </a:t>
            </a:r>
            <a:r>
              <a:rPr lang="en-US" dirty="0" smtClean="0"/>
              <a:t>technology defined by the </a:t>
            </a:r>
            <a:r>
              <a:rPr lang="en-US" b="1" i="1" dirty="0" smtClean="0">
                <a:solidFill>
                  <a:srgbClr val="FFFF00"/>
                </a:solidFill>
              </a:rPr>
              <a:t>International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FF00"/>
                </a:solidFill>
              </a:rPr>
              <a:t>Telecommunication Union based on </a:t>
            </a:r>
            <a:r>
              <a:rPr lang="en-US" dirty="0" smtClean="0">
                <a:solidFill>
                  <a:srgbClr val="FFFF00"/>
                </a:solidFill>
              </a:rPr>
              <a:t>wide area network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(WAN)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FF00"/>
                </a:solidFill>
              </a:rPr>
              <a:t>Access point name</a:t>
            </a:r>
            <a:r>
              <a:rPr lang="en-US" dirty="0" smtClean="0"/>
              <a:t> </a:t>
            </a:r>
          </a:p>
          <a:p>
            <a:pPr marL="0" indent="0">
              <a:buFont typeface="Arial" pitchFamily="34" charset="0"/>
              <a:buChar char="•"/>
              <a:defRPr/>
            </a:pPr>
            <a:r>
              <a:rPr lang="en-US" dirty="0" smtClean="0"/>
              <a:t>computer protocol</a:t>
            </a:r>
          </a:p>
          <a:p>
            <a:pPr marL="0" indent="0">
              <a:buFont typeface="Arial" pitchFamily="34" charset="0"/>
              <a:buChar char="•"/>
              <a:defRPr/>
            </a:pPr>
            <a:r>
              <a:rPr lang="en-US" dirty="0" smtClean="0"/>
              <a:t>(APN) identifies an IP </a:t>
            </a:r>
            <a:r>
              <a:rPr lang="en-US" dirty="0" smtClean="0">
                <a:solidFill>
                  <a:srgbClr val="FFFF00"/>
                </a:solidFill>
              </a:rPr>
              <a:t>packet data network</a:t>
            </a:r>
            <a:r>
              <a:rPr lang="en-US" dirty="0" smtClean="0"/>
              <a:t> (PDN), that a mobile data user wants to communicate with.</a:t>
            </a:r>
          </a:p>
          <a:p>
            <a:pPr marL="0" indent="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14352" y="2286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7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Conti…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6" y="1295400"/>
            <a:ext cx="8743951" cy="5562600"/>
          </a:xfrm>
        </p:spPr>
        <p:txBody>
          <a:bodyPr>
            <a:noAutofit/>
          </a:bodyPr>
          <a:lstStyle/>
          <a:p>
            <a:r>
              <a:rPr lang="en-US" dirty="0" smtClean="0"/>
              <a:t>Suitable for connecting mobile devices to carrier base stations.</a:t>
            </a:r>
          </a:p>
          <a:p>
            <a:endParaRPr lang="en-US" dirty="0" smtClean="0"/>
          </a:p>
          <a:p>
            <a:pPr defTabSz="979106">
              <a:buFont typeface="Arial" pitchFamily="34" charset="0"/>
              <a:buChar char="•"/>
              <a:defRPr/>
            </a:pPr>
            <a:r>
              <a:rPr lang="en-US" dirty="0" smtClean="0"/>
              <a:t>The base station provides entry into the carrier's wireless network, and from there into the Internet or public switched telephone network.</a:t>
            </a:r>
          </a:p>
          <a:p>
            <a:pPr defTabSz="979106"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79106">
              <a:buFont typeface="Arial" pitchFamily="34" charset="0"/>
              <a:buChar char="•"/>
              <a:defRPr/>
            </a:pPr>
            <a:r>
              <a:rPr lang="en-US" dirty="0" smtClean="0"/>
              <a:t> Think of 3G as the wireless equivalent of ISDN or DSL.</a:t>
            </a:r>
          </a:p>
          <a:p>
            <a:pPr defTabSz="979106">
              <a:buNone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3GvsWiFi</a:t>
            </a:r>
            <a:endParaRPr lang="en-US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F3ADFABD-AA93-46F5-AAE9-6B5BE71D2D0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5C0FA4CB-1C2F-4794-84DD-5C4066107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A59D9-3332-4775-805E-B9BA06B711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1636</TotalTime>
  <Words>960</Words>
  <Application>Microsoft PowerPoint</Application>
  <PresentationFormat>35mm Slides</PresentationFormat>
  <Paragraphs>222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Foundry</vt:lpstr>
      <vt:lpstr>WELCOME</vt:lpstr>
      <vt:lpstr>CET IILM AHL </vt:lpstr>
      <vt:lpstr>3G vs Wi-Fi</vt:lpstr>
      <vt:lpstr>Agenda </vt:lpstr>
      <vt:lpstr>Slide 5</vt:lpstr>
      <vt:lpstr>Before and After 3G</vt:lpstr>
      <vt:lpstr>Slide 7</vt:lpstr>
      <vt:lpstr>Introduction to 3G</vt:lpstr>
      <vt:lpstr>Conti…</vt:lpstr>
      <vt:lpstr>Example </vt:lpstr>
      <vt:lpstr>Conti…</vt:lpstr>
      <vt:lpstr>Importance</vt:lpstr>
      <vt:lpstr>Significance of 3G in Mobile Phone Sector </vt:lpstr>
      <vt:lpstr>Introduction to Wi-Fi</vt:lpstr>
      <vt:lpstr>Slide 15</vt:lpstr>
      <vt:lpstr>Conti…</vt:lpstr>
      <vt:lpstr>Example</vt:lpstr>
      <vt:lpstr>   WiFi Phones and how it works </vt:lpstr>
      <vt:lpstr>Cont…</vt:lpstr>
      <vt:lpstr>3G vs Wi-Fi </vt:lpstr>
      <vt:lpstr>3G                                               Wi-Fi</vt:lpstr>
      <vt:lpstr>Speed</vt:lpstr>
      <vt:lpstr>Numerical</vt:lpstr>
      <vt:lpstr>Functioning </vt:lpstr>
      <vt:lpstr>Range and Signal:-</vt:lpstr>
      <vt:lpstr>Frequency</vt:lpstr>
      <vt:lpstr>Cost</vt:lpstr>
      <vt:lpstr>Security </vt:lpstr>
      <vt:lpstr>Advantage of 3G over Wi-Fi</vt:lpstr>
      <vt:lpstr>Advantage of Wi-Fi over 3G</vt:lpstr>
      <vt:lpstr>3g VS Wi-fi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Maurya</dc:creator>
  <cp:lastModifiedBy>Maurya</cp:lastModifiedBy>
  <cp:revision>274</cp:revision>
  <dcterms:created xsi:type="dcterms:W3CDTF">2011-02-14T11:20:57Z</dcterms:created>
  <dcterms:modified xsi:type="dcterms:W3CDTF">2011-04-05T14:51:12Z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TC300060309990</vt:lpwstr>
  </property>
</Properties>
</file>