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2" r:id="rId2"/>
    <p:sldId id="454" r:id="rId3"/>
    <p:sldId id="263" r:id="rId4"/>
    <p:sldId id="264" r:id="rId5"/>
    <p:sldId id="265" r:id="rId6"/>
    <p:sldId id="447" r:id="rId7"/>
    <p:sldId id="449" r:id="rId8"/>
    <p:sldId id="442" r:id="rId9"/>
    <p:sldId id="444" r:id="rId10"/>
    <p:sldId id="446" r:id="rId11"/>
    <p:sldId id="417" r:id="rId12"/>
    <p:sldId id="266" r:id="rId13"/>
    <p:sldId id="416" r:id="rId14"/>
    <p:sldId id="406" r:id="rId15"/>
    <p:sldId id="443" r:id="rId16"/>
    <p:sldId id="445" r:id="rId17"/>
    <p:sldId id="403" r:id="rId18"/>
    <p:sldId id="419" r:id="rId19"/>
    <p:sldId id="448" r:id="rId20"/>
    <p:sldId id="424" r:id="rId21"/>
    <p:sldId id="425" r:id="rId22"/>
    <p:sldId id="431" r:id="rId23"/>
    <p:sldId id="439" r:id="rId24"/>
    <p:sldId id="440" r:id="rId25"/>
    <p:sldId id="441" r:id="rId26"/>
    <p:sldId id="426" r:id="rId27"/>
    <p:sldId id="427" r:id="rId28"/>
    <p:sldId id="451" r:id="rId29"/>
    <p:sldId id="428" r:id="rId30"/>
    <p:sldId id="452" r:id="rId31"/>
    <p:sldId id="429" r:id="rId32"/>
    <p:sldId id="430" r:id="rId33"/>
    <p:sldId id="453" r:id="rId34"/>
    <p:sldId id="450" r:id="rId35"/>
    <p:sldId id="433" r:id="rId36"/>
    <p:sldId id="435" r:id="rId37"/>
    <p:sldId id="437" r:id="rId38"/>
    <p:sldId id="438" r:id="rId39"/>
    <p:sldId id="420" r:id="rId40"/>
    <p:sldId id="312" r:id="rId41"/>
    <p:sldId id="415" r:id="rId42"/>
    <p:sldId id="333" r:id="rId43"/>
  </p:sldIdLst>
  <p:sldSz cx="9144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>
    <p:extLst/>
  </p:cmAuthor>
  <p:cmAuthor id="2" name="Karan Kaul" initials="KK" lastIdx="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B5AB2"/>
    <a:srgbClr val="F33168"/>
    <a:srgbClr val="FFFFFF"/>
    <a:srgbClr val="00B0F0"/>
    <a:srgbClr val="007CD0"/>
    <a:srgbClr val="EB397D"/>
    <a:srgbClr val="6EDF41"/>
    <a:srgbClr val="0099FF"/>
    <a:srgbClr val="2F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6962" autoAdjust="0"/>
  </p:normalViewPr>
  <p:slideViewPr>
    <p:cSldViewPr>
      <p:cViewPr varScale="1">
        <p:scale>
          <a:sx n="91" d="100"/>
          <a:sy n="91" d="100"/>
        </p:scale>
        <p:origin x="-1608" y="-104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06/03/17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Intro, welcome and other PM</a:t>
            </a:r>
            <a:r>
              <a:rPr lang="en-US" baseline="0" dirty="0"/>
              <a:t>D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6EE1D-05D3-4EAC-BF4B-BB5770D7F6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0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</a:t>
            </a:r>
            <a:r>
              <a:rPr lang="en-US" dirty="0" err="1" smtClean="0"/>
              <a:t>xamarin</a:t>
            </a:r>
            <a:r>
              <a:rPr lang="en-US" dirty="0" smtClean="0"/>
              <a:t>-forms/controls/pages/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4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</a:t>
            </a:r>
            <a:r>
              <a:rPr lang="en-US" dirty="0" err="1" smtClean="0"/>
              <a:t>xamarin</a:t>
            </a:r>
            <a:r>
              <a:rPr lang="en-US" dirty="0" smtClean="0"/>
              <a:t>-forms/controls/layouts/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 Await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4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79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3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6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6EE1D-05D3-4EAC-BF4B-BB5770D7F6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5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related issues are there in ionic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22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3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6EE1D-05D3-4EAC-BF4B-BB5770D7F69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9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6EE1D-05D3-4EAC-BF4B-BB5770D7F69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63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8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72" y="0"/>
            <a:ext cx="391972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67" y="3807226"/>
            <a:ext cx="3215647" cy="97841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/>
          <a:lstStyle>
            <a:lvl1pPr algn="ctr">
              <a:defRPr sz="33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5667419" y="3952218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15000" y="5756630"/>
            <a:ext cx="3116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</a:t>
            </a:r>
            <a:r>
              <a:rPr lang="en-US" sz="800" dirty="0" smtClean="0">
                <a:solidFill>
                  <a:schemeClr val="bg1"/>
                </a:solidFill>
              </a:rPr>
              <a:t>2017 </a:t>
            </a:r>
            <a:r>
              <a:rPr lang="en-US" sz="800" dirty="0">
                <a:solidFill>
                  <a:schemeClr val="bg1"/>
                </a:solidFill>
              </a:rPr>
              <a:t>Talentica Software (I) Pvt Ltd. All rights reserved.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214" y="5706131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85633"/>
            <a:ext cx="1018034" cy="9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2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5334000" y="5769462"/>
            <a:ext cx="3352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 2016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</a:t>
            </a:r>
            <a:r>
              <a:rPr lang="en-US" sz="800" dirty="0" smtClean="0">
                <a:solidFill>
                  <a:schemeClr val="bg1"/>
                </a:solidFill>
              </a:rPr>
              <a:t>2017 </a:t>
            </a:r>
            <a:r>
              <a:rPr lang="en-US" sz="800" dirty="0">
                <a:solidFill>
                  <a:schemeClr val="bg1"/>
                </a:solidFill>
              </a:rPr>
              <a:t>Talentica Software (I) Pvt Ltd. All rights reserved.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</a:lstStyle>
          <a:p>
            <a:pPr lvl="1"/>
            <a:r>
              <a:rPr lang="en-US" dirty="0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C00000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" y="5785104"/>
            <a:ext cx="9144000" cy="158496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</a:t>
            </a:r>
            <a:r>
              <a:rPr lang="en-US" sz="800" dirty="0" smtClean="0">
                <a:solidFill>
                  <a:schemeClr val="bg1"/>
                </a:solidFill>
              </a:rPr>
              <a:t>2017 </a:t>
            </a:r>
            <a:r>
              <a:rPr lang="en-US" sz="800" dirty="0">
                <a:solidFill>
                  <a:schemeClr val="bg1"/>
                </a:solidFill>
              </a:rPr>
              <a:t>Talentica Software (I) Pvt Ltd. All rights reserved.</a:t>
            </a: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</a:t>
            </a:r>
            <a:r>
              <a:rPr lang="en-US" sz="800" dirty="0" smtClean="0">
                <a:solidFill>
                  <a:schemeClr val="bg1"/>
                </a:solidFill>
              </a:rPr>
              <a:t>2017 </a:t>
            </a:r>
            <a:r>
              <a:rPr lang="en-US" sz="800" dirty="0">
                <a:solidFill>
                  <a:schemeClr val="bg1"/>
                </a:solidFill>
              </a:rPr>
              <a:t>Talentica Software (I) Pvt Ltd. All rights reserved.</a:t>
            </a:r>
          </a:p>
        </p:txBody>
      </p:sp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</a:t>
            </a:r>
            <a:r>
              <a:rPr lang="en-US" sz="800" dirty="0" smtClean="0">
                <a:solidFill>
                  <a:schemeClr val="bg1"/>
                </a:solidFill>
              </a:rPr>
              <a:t>2017 </a:t>
            </a:r>
            <a:r>
              <a:rPr lang="en-US" sz="800" dirty="0">
                <a:solidFill>
                  <a:schemeClr val="bg1"/>
                </a:solidFill>
              </a:rPr>
              <a:t>Talentica Software (I) Pvt Ltd. All rights reserved.</a:t>
            </a: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</a:t>
            </a:r>
            <a:r>
              <a:rPr lang="en-US" sz="800" dirty="0" smtClean="0">
                <a:solidFill>
                  <a:schemeClr val="bg1"/>
                </a:solidFill>
              </a:rPr>
              <a:t>2017 </a:t>
            </a:r>
            <a:r>
              <a:rPr lang="en-US" sz="800" dirty="0">
                <a:solidFill>
                  <a:schemeClr val="bg1"/>
                </a:solidFill>
              </a:rPr>
              <a:t>Talentica Software (I) Pvt Ltd. All rights reserved.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1386841"/>
            <a:ext cx="8229600" cy="3922501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Only Bullets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547360"/>
            <a:ext cx="9141619" cy="3962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489740"/>
            <a:ext cx="9141619" cy="55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57758"/>
            <a:ext cx="7543800" cy="30906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861538"/>
            <a:ext cx="7543800" cy="990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5598481"/>
            <a:ext cx="1854203" cy="31644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5598481"/>
            <a:ext cx="3617103" cy="31644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5598481"/>
            <a:ext cx="984019" cy="316442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7642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9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0" r:id="rId2"/>
    <p:sldLayoutId id="2147483651" r:id="rId3"/>
    <p:sldLayoutId id="2147483652" r:id="rId4"/>
    <p:sldLayoutId id="2147483654" r:id="rId5"/>
    <p:sldLayoutId id="2147483672" r:id="rId6"/>
    <p:sldLayoutId id="2147483673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controls/layouts" TargetMode="External"/><Relationship Id="rId4" Type="http://schemas.openxmlformats.org/officeDocument/2006/relationships/hyperlink" Target="https://developer.xamarin.com/guides/xamarin-forms/controls/views" TargetMode="External"/><Relationship Id="rId5" Type="http://schemas.openxmlformats.org/officeDocument/2006/relationships/hyperlink" Target="https://developer.xamarin.com/guides/xamarin-forms/controls/cel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xamarin-forms/controls/pag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api/type/Xamarin.Forms.ListView/" TargetMode="External"/><Relationship Id="rId3" Type="http://schemas.openxmlformats.org/officeDocument/2006/relationships/hyperlink" Target="https://developer.xamarin.com/api/type/Xamarin.Forms.TableView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alentica.com/2017/01/27/1397/" TargetMode="External"/><Relationship Id="rId4" Type="http://schemas.openxmlformats.org/officeDocument/2006/relationships/hyperlink" Target="https://developer.xamarin.com/guides/xamarin-forms/" TargetMode="External"/><Relationship Id="rId5" Type="http://schemas.openxmlformats.org/officeDocument/2006/relationships/hyperlink" Target="https://www.xamarin.com/custom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talentica.com/2017/01/25/why-xamarin-is-awesom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5021620"/>
            <a:ext cx="2209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>
                <a:solidFill>
                  <a:srgbClr val="FFFFFF"/>
                </a:solidFill>
              </a:rPr>
              <a:t>Presented by:</a:t>
            </a:r>
          </a:p>
          <a:p>
            <a:r>
              <a:rPr lang="en-US" sz="1350" b="1" i="1" dirty="0">
                <a:solidFill>
                  <a:srgbClr val="FFFFFF"/>
                </a:solidFill>
              </a:rPr>
              <a:t>	Dinkar Kumar</a:t>
            </a:r>
          </a:p>
          <a:p>
            <a:r>
              <a:rPr lang="en-US" sz="1350" b="1" i="1" dirty="0">
                <a:solidFill>
                  <a:srgbClr val="FFFFFF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529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</a:t>
            </a:r>
            <a:r>
              <a:rPr lang="en-US" dirty="0" err="1" smtClean="0"/>
              <a:t>vs</a:t>
            </a:r>
            <a:r>
              <a:rPr lang="en-US" dirty="0" smtClean="0"/>
              <a:t> Web based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46270"/>
              </p:ext>
            </p:extLst>
          </p:nvPr>
        </p:nvGraphicFramePr>
        <p:xfrm>
          <a:off x="533400" y="1600199"/>
          <a:ext cx="8229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18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Xamarin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Based(Ionic)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faster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to Device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HTML,CSS,JS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  <a:r>
                        <a:rPr lang="en-US" baseline="0" dirty="0" smtClean="0"/>
                        <a:t> 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slower/slaggy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r>
                        <a:rPr lang="en-US" baseline="0" dirty="0" smtClean="0"/>
                        <a:t> for large projects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 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09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Why Xamarin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870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Xamarin?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32942"/>
          </a:xfrm>
        </p:spPr>
        <p:txBody>
          <a:bodyPr>
            <a:normAutofit/>
          </a:bodyPr>
          <a:lstStyle/>
          <a:p>
            <a:r>
              <a:rPr lang="en-US" dirty="0"/>
              <a:t>Native UI in all three platforms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Provide code </a:t>
            </a:r>
            <a:r>
              <a:rPr lang="en-US" dirty="0" smtClean="0"/>
              <a:t>sharing</a:t>
            </a:r>
          </a:p>
          <a:p>
            <a:endParaRPr lang="en-US" dirty="0" smtClean="0"/>
          </a:p>
          <a:p>
            <a:r>
              <a:rPr lang="en-US" dirty="0"/>
              <a:t>Full access to all Native APIs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Gradual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410095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Xamarin?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9142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</a:t>
            </a:r>
            <a:r>
              <a:rPr lang="en-US" dirty="0"/>
              <a:t>Time and cost will be less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Not limited to mobile app development</a:t>
            </a:r>
            <a:r>
              <a:rPr lang="en-US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Mac apps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Wears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tvOS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OpenGL Games</a:t>
            </a:r>
          </a:p>
        </p:txBody>
      </p:sp>
    </p:spTree>
    <p:extLst>
      <p:ext uri="{BB962C8B-B14F-4D97-AF65-F5344CB8AC3E}">
        <p14:creationId xmlns:p14="http://schemas.microsoft.com/office/powerpoint/2010/main" val="30757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Choose Xamarin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161693"/>
              </p:ext>
            </p:extLst>
          </p:nvPr>
        </p:nvGraphicFramePr>
        <p:xfrm>
          <a:off x="914400" y="1066800"/>
          <a:ext cx="7543800" cy="4617739"/>
        </p:xfrm>
        <a:graphic>
          <a:graphicData uri="http://schemas.openxmlformats.org/drawingml/2006/table">
            <a:tbl>
              <a:tblPr/>
              <a:tblGrid>
                <a:gridCol w="1720153"/>
                <a:gridCol w="2300444"/>
                <a:gridCol w="3523203"/>
              </a:tblGrid>
              <a:tr h="44787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200" b="1" dirty="0">
                          <a:effectLst/>
                          <a:latin typeface="inherit" charset="0"/>
                        </a:rPr>
                        <a:t>When to choose</a:t>
                      </a:r>
                      <a:endParaRPr lang="en-US" sz="1200" b="0" dirty="0">
                        <a:effectLst/>
                        <a:latin typeface="inherit" charset="0"/>
                      </a:endParaRP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200" b="1">
                          <a:effectLst/>
                          <a:latin typeface="inherit" charset="0"/>
                        </a:rPr>
                        <a:t>Native(Android/IOS)</a:t>
                      </a:r>
                      <a:endParaRPr lang="en-US" sz="1200" b="0">
                        <a:effectLst/>
                        <a:latin typeface="inherit" charset="0"/>
                      </a:endParaRP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200" b="1" dirty="0">
                          <a:effectLst/>
                          <a:latin typeface="inherit" charset="0"/>
                        </a:rPr>
                        <a:t>Xamarin(Form/Native)</a:t>
                      </a:r>
                      <a:endParaRPr lang="en-US" sz="1200" b="0" dirty="0">
                        <a:effectLst/>
                        <a:latin typeface="inherit" charset="0"/>
                      </a:endParaRP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78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inherit" charset="0"/>
                        </a:rPr>
                        <a:t>Targeting only one </a:t>
                      </a:r>
                      <a:r>
                        <a:rPr lang="en-US" sz="1200" b="0" dirty="0" smtClean="0">
                          <a:effectLst/>
                          <a:latin typeface="inherit" charset="0"/>
                        </a:rPr>
                        <a:t>platform</a:t>
                      </a:r>
                    </a:p>
                    <a:p>
                      <a:pPr algn="l" fontAlgn="t"/>
                      <a:endParaRPr lang="en-US" sz="1200" b="0" dirty="0">
                        <a:effectLst/>
                        <a:latin typeface="inherit" charset="0"/>
                      </a:endParaRP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inherit" charset="0"/>
                        </a:rPr>
                        <a:t>Native makes sense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inherit" charset="0"/>
                        </a:rPr>
                        <a:t>Xamarin if you are planning to release on other platform soon enough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 charset="0"/>
                        </a:rPr>
                        <a:t>Basic enterprise app</a:t>
                      </a:r>
                    </a:p>
                    <a:p>
                      <a:pPr algn="l" fontAlgn="base"/>
                      <a:r>
                        <a:rPr lang="en-US" sz="1200" b="0" dirty="0">
                          <a:effectLst/>
                          <a:latin typeface="inherit" charset="0"/>
                        </a:rPr>
                        <a:t>(more than one platform)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inherit" charset="0"/>
                        </a:rPr>
                        <a:t>No need to waste resource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inherit" charset="0"/>
                        </a:rPr>
                        <a:t>Xamarin Form will be good choice(nearly </a:t>
                      </a:r>
                      <a:r>
                        <a:rPr lang="en-US" sz="1200" b="0" dirty="0" smtClean="0">
                          <a:effectLst/>
                          <a:latin typeface="inherit" charset="0"/>
                        </a:rPr>
                        <a:t>90+% </a:t>
                      </a:r>
                      <a:r>
                        <a:rPr lang="en-US" sz="1200" b="0" dirty="0">
                          <a:effectLst/>
                          <a:latin typeface="inherit" charset="0"/>
                        </a:rPr>
                        <a:t>code sharing)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2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 charset="0"/>
                        </a:rPr>
                        <a:t>Basic enterprise app</a:t>
                      </a:r>
                    </a:p>
                    <a:p>
                      <a:pPr algn="l" fontAlgn="base"/>
                      <a:r>
                        <a:rPr lang="en-US" sz="1200" b="0" dirty="0">
                          <a:effectLst/>
                          <a:latin typeface="inherit" charset="0"/>
                        </a:rPr>
                        <a:t>(one platform)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inherit" charset="0"/>
                        </a:rPr>
                        <a:t>Native make sense if already have Native Developer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inherit" charset="0"/>
                        </a:rPr>
                        <a:t>Xamarin if C#/.NET developer is there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81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 charset="0"/>
                        </a:rPr>
                        <a:t>Daily Average App</a:t>
                      </a:r>
                    </a:p>
                    <a:p>
                      <a:pPr algn="l" fontAlgn="base"/>
                      <a:r>
                        <a:rPr lang="en-US" sz="1200" b="0" dirty="0">
                          <a:effectLst/>
                          <a:latin typeface="inherit" charset="0"/>
                        </a:rPr>
                        <a:t>(evenly distributed UI </a:t>
                      </a:r>
                      <a:r>
                        <a:rPr lang="en-US" sz="1200" b="0" dirty="0" smtClean="0">
                          <a:effectLst/>
                          <a:latin typeface="inherit" charset="0"/>
                        </a:rPr>
                        <a:t>and</a:t>
                      </a:r>
                      <a:r>
                        <a:rPr lang="en-US" sz="1200" b="0" baseline="0" dirty="0" smtClean="0">
                          <a:effectLst/>
                          <a:latin typeface="inherit" charset="0"/>
                        </a:rPr>
                        <a:t> logical</a:t>
                      </a:r>
                      <a:r>
                        <a:rPr lang="en-US" sz="1200" b="0" dirty="0" smtClean="0">
                          <a:effectLst/>
                          <a:latin typeface="inherit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inherit" charset="0"/>
                        </a:rPr>
                        <a:t>code)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inherit" charset="0"/>
                        </a:rPr>
                        <a:t>If only one platform is targeted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inherit" charset="0"/>
                        </a:rPr>
                        <a:t>Xamarin Native will make sense with around </a:t>
                      </a:r>
                      <a:r>
                        <a:rPr lang="en-US" sz="1200" b="0" dirty="0" smtClean="0">
                          <a:effectLst/>
                          <a:latin typeface="inherit" charset="0"/>
                        </a:rPr>
                        <a:t>50-60</a:t>
                      </a:r>
                      <a:r>
                        <a:rPr lang="en-US" sz="1200" b="0" dirty="0">
                          <a:effectLst/>
                          <a:latin typeface="inherit" charset="0"/>
                        </a:rPr>
                        <a:t>% code sharing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49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200" b="0">
                          <a:effectLst/>
                          <a:latin typeface="inherit" charset="0"/>
                        </a:rPr>
                        <a:t>Heavy UI based App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inherit" charset="0"/>
                        </a:rPr>
                        <a:t>Native will be always better for best performance and community support in case of heavy customized UI based App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inherit" charset="0"/>
                        </a:rPr>
                        <a:t>Xamarin Native will also do but there will be less code sharing. But good thing is only C#/.NET   will enough</a:t>
                      </a:r>
                    </a:p>
                  </a:txBody>
                  <a:tcPr marL="51056" marR="51056" marT="51056" marB="51056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46350" y="138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2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785342"/>
          </a:xfrm>
        </p:spPr>
        <p:txBody>
          <a:bodyPr/>
          <a:lstStyle/>
          <a:p>
            <a:r>
              <a:rPr lang="en-US" dirty="0" smtClean="0"/>
              <a:t>Platforms targeted</a:t>
            </a:r>
          </a:p>
          <a:p>
            <a:r>
              <a:rPr lang="en-US" dirty="0" smtClean="0"/>
              <a:t>End user </a:t>
            </a:r>
          </a:p>
          <a:p>
            <a:r>
              <a:rPr lang="en-US" dirty="0" smtClean="0"/>
              <a:t>UI complexity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Developer expertise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2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lient A want to create NFC based App</a:t>
            </a:r>
          </a:p>
          <a:p>
            <a:endParaRPr lang="en-US" dirty="0" smtClean="0"/>
          </a:p>
          <a:p>
            <a:r>
              <a:rPr lang="en-US" dirty="0" smtClean="0"/>
              <a:t>Client B wants to create Leave management system for their enterprise</a:t>
            </a:r>
          </a:p>
          <a:p>
            <a:endParaRPr lang="en-US" dirty="0" smtClean="0"/>
          </a:p>
          <a:p>
            <a:r>
              <a:rPr lang="en-US" dirty="0" smtClean="0"/>
              <a:t>Client C wants to create Survey App to get feedback from their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IN" dirty="0" smtClean="0"/>
              <a:t>Xamarin.Forms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32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Xamarin.Forms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3294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sz="3200" dirty="0" smtClean="0"/>
              <a:t>Xamarin.Forms allows </a:t>
            </a:r>
            <a:r>
              <a:rPr lang="en-US" sz="3200" dirty="0"/>
              <a:t>developers to easily create user interfaces that can be shared across Android, IOS, </a:t>
            </a:r>
            <a:r>
              <a:rPr lang="en-US" sz="3200" dirty="0" smtClean="0"/>
              <a:t>Windows.</a:t>
            </a:r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46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 descr="Xamarinform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" t="-1623" r="42" b="1384"/>
          <a:stretch/>
        </p:blipFill>
        <p:spPr>
          <a:xfrm>
            <a:off x="414146" y="1339209"/>
            <a:ext cx="8269117" cy="4266138"/>
          </a:xfrm>
        </p:spPr>
      </p:pic>
    </p:spTree>
    <p:extLst>
      <p:ext uri="{BB962C8B-B14F-4D97-AF65-F5344CB8AC3E}">
        <p14:creationId xmlns:p14="http://schemas.microsoft.com/office/powerpoint/2010/main" val="231879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Profession: Student/Android/IOS Developer etc.</a:t>
            </a:r>
          </a:p>
          <a:p>
            <a:r>
              <a:rPr lang="en-US" dirty="0" smtClean="0"/>
              <a:t>Xamarin </a:t>
            </a:r>
            <a:r>
              <a:rPr lang="en-US" sz="2400" dirty="0" smtClean="0"/>
              <a:t>experience</a:t>
            </a:r>
            <a:endParaRPr lang="en-US" dirty="0"/>
          </a:p>
          <a:p>
            <a:r>
              <a:rPr lang="en-US" dirty="0" smtClean="0"/>
              <a:t>Expectations (</a:t>
            </a:r>
            <a:r>
              <a:rPr lang="en-US" sz="2000" dirty="0" smtClean="0"/>
              <a:t>if any </a:t>
            </a:r>
            <a:r>
              <a:rPr lang="en-US" sz="2000" dirty="0" smtClean="0">
                <a:sym typeface="Wingdings"/>
              </a:rPr>
              <a:t> </a:t>
            </a:r>
            <a:r>
              <a:rPr lang="en-US" dirty="0" smtClean="0">
                <a:sym typeface="Wingdings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Platforms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Android </a:t>
            </a:r>
            <a:r>
              <a:rPr lang="en-US" dirty="0" smtClean="0"/>
              <a:t>API 15+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</a:t>
            </a:r>
            <a:r>
              <a:rPr lang="en-US" dirty="0" smtClean="0"/>
              <a:t>OS 6.1+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Windows </a:t>
            </a:r>
            <a:r>
              <a:rPr lang="en-US" dirty="0" smtClean="0"/>
              <a:t>Phone 8.1+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Windows 8.1 Tablet/</a:t>
            </a:r>
            <a:r>
              <a:rPr lang="en-US" dirty="0" smtClean="0"/>
              <a:t>Desktop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Windows 10 Universal </a:t>
            </a:r>
            <a:r>
              <a:rPr lang="en-US" dirty="0" smtClean="0"/>
              <a:t>Apps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Basic C</a:t>
            </a:r>
            <a:r>
              <a:rPr lang="en-US" dirty="0"/>
              <a:t>#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/>
              <a:t> XAML </a:t>
            </a:r>
            <a:r>
              <a:rPr lang="en-US" dirty="0" smtClean="0"/>
              <a:t>(only if you want to design UI in XAML)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 Have basic idea about how views look on devices and which kind of view is required in which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329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XAML—the eXtensible Application Markup Language—allows developers to define user interfaces in Xamarin.Forms applications using markup rather than code. </a:t>
            </a:r>
          </a:p>
        </p:txBody>
      </p:sp>
    </p:spTree>
    <p:extLst>
      <p:ext uri="{BB962C8B-B14F-4D97-AF65-F5344CB8AC3E}">
        <p14:creationId xmlns:p14="http://schemas.microsoft.com/office/powerpoint/2010/main" val="24057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Xamarin Studio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0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Portable Class Libraries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7475"/>
            <a:ext cx="7135927" cy="3921125"/>
          </a:xfrm>
        </p:spPr>
      </p:pic>
    </p:spTree>
    <p:extLst>
      <p:ext uri="{BB962C8B-B14F-4D97-AF65-F5344CB8AC3E}">
        <p14:creationId xmlns:p14="http://schemas.microsoft.com/office/powerpoint/2010/main" val="20679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</a:t>
            </a:r>
            <a:r>
              <a:rPr lang="en-US" dirty="0" smtClean="0"/>
              <a:t>Library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4" y="1387475"/>
            <a:ext cx="7358891" cy="3921125"/>
          </a:xfrm>
        </p:spPr>
      </p:pic>
    </p:spTree>
    <p:extLst>
      <p:ext uri="{BB962C8B-B14F-4D97-AF65-F5344CB8AC3E}">
        <p14:creationId xmlns:p14="http://schemas.microsoft.com/office/powerpoint/2010/main" val="19810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Xamarin.Forms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There are four main control groups used to create the user interface of a Xamarin.Forms application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u="sng" dirty="0">
                <a:hlinkClick r:id="rId2"/>
              </a:rPr>
              <a:t>Pages</a:t>
            </a:r>
            <a:endParaRPr lang="en-US" dirty="0"/>
          </a:p>
          <a:p>
            <a:pPr fontAlgn="base"/>
            <a:r>
              <a:rPr lang="en-US" b="1" dirty="0">
                <a:hlinkClick r:id="rId3"/>
              </a:rPr>
              <a:t>Layouts</a:t>
            </a:r>
            <a:endParaRPr lang="en-US" dirty="0"/>
          </a:p>
          <a:p>
            <a:pPr fontAlgn="base"/>
            <a:r>
              <a:rPr lang="en-US" b="1" dirty="0">
                <a:hlinkClick r:id="rId4"/>
              </a:rPr>
              <a:t>Views</a:t>
            </a:r>
            <a:endParaRPr lang="en-US" dirty="0"/>
          </a:p>
          <a:p>
            <a:pPr fontAlgn="base"/>
            <a:r>
              <a:rPr lang="en-US" b="1" dirty="0">
                <a:hlinkClick r:id="rId5"/>
              </a:rPr>
              <a:t>Cells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6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Xamarin.Forms</a:t>
            </a:r>
            <a:r>
              <a:rPr lang="en-US" dirty="0"/>
              <a:t> Pages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Xamarin.Forms</a:t>
            </a:r>
            <a:r>
              <a:rPr lang="en-US" dirty="0"/>
              <a:t> Pages represent cross-platform mobile app screens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4" y="2590800"/>
            <a:ext cx="8235215" cy="27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62200"/>
            <a:ext cx="7315200" cy="9906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Xamarin.Forms</a:t>
            </a:r>
            <a:r>
              <a:rPr lang="en-US" dirty="0"/>
              <a:t> Layouts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Xamarin.Forms</a:t>
            </a:r>
            <a:r>
              <a:rPr lang="en-US" dirty="0"/>
              <a:t> Layouts are used to compose user interface controls into logical structures.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2200"/>
            <a:ext cx="5638800" cy="33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8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is Xamarin?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Why Xamarin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Xamarin.Forms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Xamarin Studio.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Xamarin.Native </a:t>
            </a:r>
            <a:r>
              <a:rPr lang="en-US" dirty="0"/>
              <a:t>vs Xamarin.Forms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Pros and Cons of Xamarin.Forms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Demos </a:t>
            </a:r>
            <a:r>
              <a:rPr lang="en-US" dirty="0"/>
              <a:t>(wherever needed)</a:t>
            </a:r>
          </a:p>
        </p:txBody>
      </p:sp>
    </p:spTree>
    <p:extLst>
      <p:ext uri="{BB962C8B-B14F-4D97-AF65-F5344CB8AC3E}">
        <p14:creationId xmlns:p14="http://schemas.microsoft.com/office/powerpoint/2010/main" val="3842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62200"/>
            <a:ext cx="7315200" cy="9906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2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Xamarin.Forms</a:t>
            </a:r>
            <a:r>
              <a:rPr lang="en-US" dirty="0"/>
              <a:t> Views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Xamarin.Forms</a:t>
            </a:r>
            <a:r>
              <a:rPr lang="en-US" dirty="0"/>
              <a:t> views are the building blocks of cross-platform mobile user interfaces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Some examples of Views:</a:t>
            </a:r>
          </a:p>
          <a:p>
            <a:r>
              <a:rPr lang="en-US" dirty="0" smtClean="0"/>
              <a:t>Button</a:t>
            </a:r>
          </a:p>
          <a:p>
            <a:r>
              <a:rPr lang="en-US" dirty="0" smtClean="0"/>
              <a:t>Entry</a:t>
            </a:r>
          </a:p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6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Xamarin.Forms</a:t>
            </a:r>
            <a:r>
              <a:rPr lang="en-US" dirty="0"/>
              <a:t> Cells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Xamarin.Forms</a:t>
            </a:r>
            <a:r>
              <a:rPr lang="en-US" dirty="0"/>
              <a:t> cells can be added to </a:t>
            </a:r>
            <a:r>
              <a:rPr lang="en-US" dirty="0" err="1"/>
              <a:t>ListViews</a:t>
            </a:r>
            <a:r>
              <a:rPr lang="en-US" dirty="0"/>
              <a:t> and </a:t>
            </a:r>
            <a:r>
              <a:rPr lang="en-US" dirty="0" err="1"/>
              <a:t>TableViews</a:t>
            </a:r>
            <a:r>
              <a:rPr lang="en-US" dirty="0" smtClean="0"/>
              <a:t>.</a:t>
            </a:r>
          </a:p>
          <a:p>
            <a:r>
              <a:rPr lang="en-US" dirty="0"/>
              <a:t>A Cell is a specialized element used for items in a </a:t>
            </a:r>
            <a:r>
              <a:rPr lang="en-US" dirty="0" smtClean="0"/>
              <a:t>table or list</a:t>
            </a:r>
          </a:p>
          <a:p>
            <a:r>
              <a:rPr lang="en-US" dirty="0"/>
              <a:t>Cells are elements designed to be added to </a:t>
            </a:r>
            <a:r>
              <a:rPr lang="en-US" dirty="0">
                <a:hlinkClick r:id="rId2"/>
              </a:rPr>
              <a:t>ListView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TableView</a:t>
            </a:r>
            <a:r>
              <a:rPr lang="en-US" dirty="0"/>
              <a:t> controls.</a:t>
            </a:r>
            <a:endParaRPr lang="en-US" dirty="0" smtClean="0"/>
          </a:p>
          <a:p>
            <a:r>
              <a:rPr lang="en-US" dirty="0"/>
              <a:t>it just describes a template for creating a visual element</a:t>
            </a:r>
          </a:p>
        </p:txBody>
      </p:sp>
    </p:spTree>
    <p:extLst>
      <p:ext uri="{BB962C8B-B14F-4D97-AF65-F5344CB8AC3E}">
        <p14:creationId xmlns:p14="http://schemas.microsoft.com/office/powerpoint/2010/main" val="134110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62200"/>
            <a:ext cx="7315200" cy="9906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2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Xamarin.Forms</a:t>
            </a:r>
            <a:r>
              <a:rPr lang="en-US" b="1" dirty="0" smtClean="0"/>
              <a:t> </a:t>
            </a:r>
            <a:r>
              <a:rPr lang="en-US" b="1" dirty="0"/>
              <a:t>is best </a:t>
            </a:r>
            <a:r>
              <a:rPr lang="en-US" b="1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Data entry apps</a:t>
            </a:r>
          </a:p>
          <a:p>
            <a:pPr fontAlgn="base"/>
            <a:r>
              <a:rPr lang="en-US" dirty="0"/>
              <a:t> Prototypes and proofs-of-concept</a:t>
            </a:r>
          </a:p>
          <a:p>
            <a:pPr fontAlgn="base"/>
            <a:r>
              <a:rPr lang="en-US" dirty="0"/>
              <a:t> Apps that require little platform-specific functionality</a:t>
            </a:r>
          </a:p>
          <a:p>
            <a:pPr fontAlgn="base"/>
            <a:r>
              <a:rPr lang="en-US" dirty="0"/>
              <a:t> Apps where code sharing is more important than custom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48200" y="2286000"/>
            <a:ext cx="4343400" cy="1143000"/>
          </a:xfrm>
        </p:spPr>
        <p:txBody>
          <a:bodyPr>
            <a:normAutofit fontScale="47500" lnSpcReduction="20000"/>
          </a:bodyPr>
          <a:lstStyle/>
          <a:p>
            <a:r>
              <a:rPr lang="en-US" sz="3700" dirty="0" err="1" smtClean="0"/>
              <a:t>Xamarin.Native</a:t>
            </a:r>
            <a:r>
              <a:rPr lang="en-US" sz="3700" dirty="0" smtClean="0"/>
              <a:t> </a:t>
            </a:r>
          </a:p>
          <a:p>
            <a:r>
              <a:rPr lang="en-US" sz="3700" dirty="0"/>
              <a:t> </a:t>
            </a:r>
            <a:r>
              <a:rPr lang="en-US" sz="3700" dirty="0" smtClean="0"/>
              <a:t>                 	vs</a:t>
            </a:r>
          </a:p>
          <a:p>
            <a:r>
              <a:rPr lang="en-US" sz="3700" dirty="0"/>
              <a:t>	</a:t>
            </a:r>
            <a:r>
              <a:rPr lang="en-US" sz="3700" dirty="0" smtClean="0"/>
              <a:t>	          </a:t>
            </a:r>
            <a:r>
              <a:rPr lang="en-US" sz="3700" dirty="0" err="1" smtClean="0"/>
              <a:t>Xamarin.Forms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Xamarin.Native</a:t>
            </a:r>
            <a:r>
              <a:rPr lang="en-US" dirty="0"/>
              <a:t> vs </a:t>
            </a:r>
            <a:r>
              <a:rPr lang="en-US" dirty="0" err="1"/>
              <a:t>Xamarin.Forms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66210"/>
              </p:ext>
            </p:extLst>
          </p:nvPr>
        </p:nvGraphicFramePr>
        <p:xfrm>
          <a:off x="457200" y="1387475"/>
          <a:ext cx="8229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Xamarin.Forms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Xamarin.Native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Layer</a:t>
                      </a:r>
                      <a:r>
                        <a:rPr lang="en-US" baseline="0" dirty="0" smtClean="0"/>
                        <a:t> is also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Layer</a:t>
                      </a:r>
                      <a:r>
                        <a:rPr lang="en-US" baseline="0" dirty="0" smtClean="0"/>
                        <a:t> is not shared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Suitable</a:t>
                      </a:r>
                      <a:r>
                        <a:rPr lang="en-US" baseline="0" dirty="0" smtClean="0"/>
                        <a:t> for MVP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Forms preferred for MVP despite you can create using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Xamarin.Native</a:t>
                      </a:r>
                      <a:r>
                        <a:rPr lang="en-US" baseline="0" dirty="0" smtClean="0"/>
                        <a:t> also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Suitable for heavy UI based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choice for heavy</a:t>
                      </a:r>
                      <a:r>
                        <a:rPr lang="en-US" baseline="0" dirty="0" smtClean="0"/>
                        <a:t> UI based 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sharing is main 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 perfect native UI widget is main 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Plain learning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Comparatively steep learning</a:t>
                      </a:r>
                      <a:r>
                        <a:rPr lang="en-US" baseline="0" dirty="0" smtClean="0"/>
                        <a:t> curve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Comparatively slow development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high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181600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</a:t>
            </a:r>
            <a:r>
              <a:rPr lang="en-US" sz="1400" dirty="0" err="1" smtClean="0"/>
              <a:t>Xamarin.Forms</a:t>
            </a:r>
            <a:r>
              <a:rPr lang="en-US" sz="1400" dirty="0" smtClean="0"/>
              <a:t>  also create completely native app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7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Xamarin.Forms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1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353730"/>
              </p:ext>
            </p:extLst>
          </p:nvPr>
        </p:nvGraphicFramePr>
        <p:xfrm>
          <a:off x="457200" y="1387475"/>
          <a:ext cx="8229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native UI for all three platforms with single code base.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Not preferred for UI heavy Apps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MVP (Minimum Viable Product) app to major platform quickly.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will not be same in All platform but will be as per guidelines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Highest possible code sharing around 90+ %.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preferred to achieve pixel perfect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Active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All Widget or Native functionality is 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Active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Microsoft owned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67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IN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548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is Xamarin?</a:t>
            </a:r>
          </a:p>
        </p:txBody>
      </p:sp>
    </p:spTree>
    <p:extLst>
      <p:ext uri="{BB962C8B-B14F-4D97-AF65-F5344CB8AC3E}">
        <p14:creationId xmlns:p14="http://schemas.microsoft.com/office/powerpoint/2010/main" val="397211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382000" cy="3328142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/dinkar19121991/</a:t>
            </a:r>
            <a:r>
              <a:rPr lang="en-US" dirty="0" err="1"/>
              <a:t>XamarinMeetup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https://blog.talentica.com/2017/01/25/why-xamarin-is-awesome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mr-IN" sz="1800" dirty="0" smtClean="0">
                <a:hlinkClick r:id="rId3"/>
              </a:rPr>
              <a:t>https</a:t>
            </a:r>
            <a:r>
              <a:rPr lang="mr-IN" sz="1800" dirty="0">
                <a:hlinkClick r:id="rId3"/>
              </a:rPr>
              <a:t>://</a:t>
            </a:r>
            <a:r>
              <a:rPr lang="mr-IN" sz="1800" dirty="0" smtClean="0">
                <a:hlinkClick r:id="rId3"/>
              </a:rPr>
              <a:t>blog.talentica.com/2017/01/27/1397/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https://developer.xamarin.com/guides/xamarin-forms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https://www.xamarin.com/</a:t>
            </a:r>
            <a:r>
              <a:rPr lang="en-US" sz="1800" dirty="0" smtClean="0">
                <a:hlinkClick r:id="rId5"/>
              </a:rPr>
              <a:t>customers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509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Xamarin?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543800" cy="3096755"/>
          </a:xfrm>
        </p:spPr>
        <p:txBody>
          <a:bodyPr>
            <a:normAutofit/>
          </a:bodyPr>
          <a:lstStyle/>
          <a:p>
            <a:r>
              <a:rPr lang="en-US" dirty="0" smtClean="0"/>
              <a:t>Xamarin </a:t>
            </a:r>
            <a:r>
              <a:rPr lang="en-US" dirty="0"/>
              <a:t>brings open source .NET to mobile development, enabling every developer to build truly native apps for any device in C# and F</a:t>
            </a:r>
            <a:r>
              <a:rPr lang="en-US" dirty="0" smtClean="0"/>
              <a:t># </a:t>
            </a:r>
            <a:r>
              <a:rPr lang="en-US" dirty="0"/>
              <a:t>as it provides wrapper over platform specific SDKs.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7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</a:t>
            </a:r>
            <a:endParaRPr lang="en-US" dirty="0"/>
          </a:p>
        </p:txBody>
      </p:sp>
      <p:pic>
        <p:nvPicPr>
          <p:cNvPr id="4" name="Content Placeholder 3" descr="Xamar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08" b="-19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47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ecosystem</a:t>
            </a:r>
            <a:endParaRPr lang="en-US" dirty="0"/>
          </a:p>
        </p:txBody>
      </p:sp>
      <p:pic>
        <p:nvPicPr>
          <p:cNvPr id="4" name="Content Placeholder 3" descr="Xamarin Cycle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74" b="-6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855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241418"/>
              </p:ext>
            </p:extLst>
          </p:nvPr>
        </p:nvGraphicFramePr>
        <p:xfrm>
          <a:off x="304800" y="1524001"/>
          <a:ext cx="838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423579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Open/Licensed</a:t>
                      </a:r>
                      <a:endParaRPr lang="en-US" dirty="0"/>
                    </a:p>
                  </a:txBody>
                  <a:tcPr/>
                </a:tc>
              </a:tr>
              <a:tr h="671144"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Xamarin SDK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751281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Xamarin Studio/Visual studio 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Community Edition free</a:t>
                      </a:r>
                      <a:endParaRPr lang="en-US" dirty="0"/>
                    </a:p>
                  </a:txBody>
                  <a:tcPr/>
                </a:tc>
              </a:tr>
              <a:tr h="467941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Xamarin Test 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Licensed</a:t>
                      </a:r>
                      <a:endParaRPr lang="en-US" dirty="0"/>
                    </a:p>
                  </a:txBody>
                  <a:tcPr/>
                </a:tc>
              </a:tr>
              <a:tr h="602391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Distribute/Reporting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Xamarin Insight/HockeyApp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for limited Apps only</a:t>
                      </a:r>
                      <a:endParaRPr lang="en-US" dirty="0"/>
                    </a:p>
                  </a:txBody>
                  <a:tcPr/>
                </a:tc>
              </a:tr>
              <a:tr h="741264">
                <a:tc>
                  <a:txBody>
                    <a:bodyPr/>
                    <a:lstStyle/>
                    <a:p>
                      <a:r>
                        <a:rPr lang="en-US" dirty="0" smtClean="0"/>
                        <a:t>Learn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Xamarin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Few Self learning Tutorials are free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6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Customers</a:t>
            </a:r>
            <a:endParaRPr lang="en-US" dirty="0"/>
          </a:p>
        </p:txBody>
      </p:sp>
      <p:pic>
        <p:nvPicPr>
          <p:cNvPr id="5" name="Content Placeholder 4" descr="Screen Shot 2017-03-02 at 3.52.1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4" r="-4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942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17525</TotalTime>
  <Words>951</Words>
  <Application>Microsoft Macintosh PowerPoint</Application>
  <PresentationFormat>Custom</PresentationFormat>
  <Paragraphs>251</Paragraphs>
  <Slides>42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Introduction of Xamarin</vt:lpstr>
      <vt:lpstr>Introductions</vt:lpstr>
      <vt:lpstr>Agenda </vt:lpstr>
      <vt:lpstr>PowerPoint Presentation</vt:lpstr>
      <vt:lpstr>What is Xamarin?</vt:lpstr>
      <vt:lpstr>Xamarin</vt:lpstr>
      <vt:lpstr>Xamarin ecosystem</vt:lpstr>
      <vt:lpstr>Xamarin Products</vt:lpstr>
      <vt:lpstr>Xamarin Customers</vt:lpstr>
      <vt:lpstr>Xamarin vs Web based</vt:lpstr>
      <vt:lpstr>PowerPoint Presentation</vt:lpstr>
      <vt:lpstr>Why Xamarin?</vt:lpstr>
      <vt:lpstr>Why Xamarin?</vt:lpstr>
      <vt:lpstr>When to Choose Xamarin</vt:lpstr>
      <vt:lpstr>Parameters</vt:lpstr>
      <vt:lpstr>Case Study</vt:lpstr>
      <vt:lpstr>PowerPoint Presentation</vt:lpstr>
      <vt:lpstr>Xamarin.Forms </vt:lpstr>
      <vt:lpstr>Xamarin.Forms </vt:lpstr>
      <vt:lpstr>Platforms covered</vt:lpstr>
      <vt:lpstr>Prerequisites</vt:lpstr>
      <vt:lpstr>XAML</vt:lpstr>
      <vt:lpstr>PowerPoint Presentation</vt:lpstr>
      <vt:lpstr>Portable Class Libraries </vt:lpstr>
      <vt:lpstr>Shared Library </vt:lpstr>
      <vt:lpstr>Xamarin.Forms</vt:lpstr>
      <vt:lpstr>Xamarin.Forms Pages </vt:lpstr>
      <vt:lpstr>Demo</vt:lpstr>
      <vt:lpstr>Xamarin.Forms Layouts </vt:lpstr>
      <vt:lpstr>Demo</vt:lpstr>
      <vt:lpstr>Xamarin.Forms Views </vt:lpstr>
      <vt:lpstr>Xamarin.Forms Cells </vt:lpstr>
      <vt:lpstr>Demo</vt:lpstr>
      <vt:lpstr>Xamarin.Forms is best for</vt:lpstr>
      <vt:lpstr>PowerPoint Presentation</vt:lpstr>
      <vt:lpstr>Xamarin.Native vs Xamarin.Forms</vt:lpstr>
      <vt:lpstr>PowerPoint Presentation</vt:lpstr>
      <vt:lpstr>Pros and Cons Xamarin.Forms</vt:lpstr>
      <vt:lpstr>PowerPoint Presentation</vt:lpstr>
      <vt:lpstr>PowerPoint Presentation</vt:lpstr>
      <vt:lpstr>Demo Repository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dinkar19121991@gmail.com</dc:creator>
  <cp:keywords>Android Testing</cp:keywords>
  <cp:lastModifiedBy>talentica</cp:lastModifiedBy>
  <cp:revision>447</cp:revision>
  <dcterms:created xsi:type="dcterms:W3CDTF">2015-09-24T01:30:39Z</dcterms:created>
  <dcterms:modified xsi:type="dcterms:W3CDTF">2017-03-06T06:21:33Z</dcterms:modified>
</cp:coreProperties>
</file>