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58" r:id="rId7"/>
    <p:sldId id="264" r:id="rId8"/>
    <p:sldId id="265" r:id="rId9"/>
    <p:sldId id="259" r:id="rId10"/>
    <p:sldId id="266" r:id="rId11"/>
    <p:sldId id="267" r:id="rId12"/>
    <p:sldId id="260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3" autoAdjust="0"/>
    <p:restoredTop sz="94660"/>
  </p:normalViewPr>
  <p:slideViewPr>
    <p:cSldViewPr>
      <p:cViewPr varScale="1">
        <p:scale>
          <a:sx n="108" d="100"/>
          <a:sy n="108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BF9-58C9-4647-87D2-BE332E80193D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675-0CFD-416D-87D3-2CC27E744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23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BF9-58C9-4647-87D2-BE332E80193D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675-0CFD-416D-87D3-2CC27E744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08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BF9-58C9-4647-87D2-BE332E80193D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675-0CFD-416D-87D3-2CC27E744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95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BF9-58C9-4647-87D2-BE332E80193D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675-0CFD-416D-87D3-2CC27E744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55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BF9-58C9-4647-87D2-BE332E80193D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675-0CFD-416D-87D3-2CC27E744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68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BF9-58C9-4647-87D2-BE332E80193D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675-0CFD-416D-87D3-2CC27E744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61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BF9-58C9-4647-87D2-BE332E80193D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675-0CFD-416D-87D3-2CC27E744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03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BF9-58C9-4647-87D2-BE332E80193D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675-0CFD-416D-87D3-2CC27E744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50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BF9-58C9-4647-87D2-BE332E80193D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675-0CFD-416D-87D3-2CC27E744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85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BF9-58C9-4647-87D2-BE332E80193D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675-0CFD-416D-87D3-2CC27E744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57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BF9-58C9-4647-87D2-BE332E80193D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675-0CFD-416D-87D3-2CC27E744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88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EFBF9-58C9-4647-87D2-BE332E80193D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6E675-0CFD-416D-87D3-2CC27E744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47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cs224w/projects_2015/Network_Analysis_of_the_Stock_Market.pdf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Network </a:t>
            </a:r>
            <a:r>
              <a:rPr lang="de-DE" dirty="0" err="1"/>
              <a:t>analyses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Stock Market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916760"/>
            <a:ext cx="6400800" cy="1752600"/>
          </a:xfrm>
        </p:spPr>
        <p:txBody>
          <a:bodyPr/>
          <a:lstStyle/>
          <a:p>
            <a:r>
              <a:rPr lang="de-DE" dirty="0"/>
              <a:t>Projektdokumentation von</a:t>
            </a:r>
          </a:p>
          <a:p>
            <a:r>
              <a:rPr lang="de-DE" dirty="0"/>
              <a:t>Viktor Dinkel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707066" y="3612273"/>
            <a:ext cx="3729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Wenyue</a:t>
            </a:r>
            <a:r>
              <a:rPr lang="de-DE" dirty="0"/>
              <a:t> Sun, Chuan Tian, </a:t>
            </a:r>
            <a:r>
              <a:rPr lang="de-DE" dirty="0" err="1"/>
              <a:t>Guang</a:t>
            </a:r>
            <a:r>
              <a:rPr lang="de-DE" dirty="0"/>
              <a:t> Yang</a:t>
            </a:r>
          </a:p>
          <a:p>
            <a:pPr algn="ctr"/>
            <a:r>
              <a:rPr lang="de-DE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47770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64" y="620688"/>
            <a:ext cx="8670385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89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Modularität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Leistung einer Aktie:</a:t>
            </a:r>
          </a:p>
          <a:p>
            <a:endParaRPr lang="de-D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84784"/>
            <a:ext cx="2105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85582"/>
            <a:ext cx="8568952" cy="431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0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4. Zentralitätsfunktion und Portfolio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de-DE" dirty="0"/>
              <a:t>Zentralitätsfunktion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412" y="2287910"/>
            <a:ext cx="30575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453256" y="3552800"/>
            <a:ext cx="8229600" cy="1532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Empirische Gewichtsbestimmung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dirty="0"/>
              <a:t>	</a:t>
            </a:r>
            <a:r>
              <a:rPr lang="de-DE" i="1" dirty="0" err="1"/>
              <a:t>C</a:t>
            </a:r>
            <a:r>
              <a:rPr lang="de-DE" sz="1800" i="1" dirty="0" err="1"/>
              <a:t>d</a:t>
            </a:r>
            <a:r>
              <a:rPr lang="de-DE" dirty="0"/>
              <a:t> = 0.2	</a:t>
            </a:r>
            <a:r>
              <a:rPr lang="de-DE" i="1" dirty="0" err="1"/>
              <a:t>C</a:t>
            </a:r>
            <a:r>
              <a:rPr lang="de-DE" sz="1800" i="1" dirty="0" err="1"/>
              <a:t>b</a:t>
            </a:r>
            <a:r>
              <a:rPr lang="de-DE" dirty="0"/>
              <a:t> = 0.3	</a:t>
            </a:r>
            <a:r>
              <a:rPr lang="de-DE" i="1" dirty="0"/>
              <a:t>C</a:t>
            </a:r>
            <a:r>
              <a:rPr lang="de-DE" sz="1800" i="1" dirty="0"/>
              <a:t>c</a:t>
            </a:r>
            <a:r>
              <a:rPr lang="de-DE" dirty="0"/>
              <a:t> = 0.5</a:t>
            </a:r>
          </a:p>
        </p:txBody>
      </p:sp>
    </p:spTree>
    <p:extLst>
      <p:ext uri="{BB962C8B-B14F-4D97-AF65-F5344CB8AC3E}">
        <p14:creationId xmlns:p14="http://schemas.microsoft.com/office/powerpoint/2010/main" val="389477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4. Zentralitätsfunktion und Portfolio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54" y="1412777"/>
            <a:ext cx="7516062" cy="488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95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4. Zentralitätsfunktion und Portfolio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5981"/>
            <a:ext cx="8280920" cy="488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49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Fazit &amp; Aussicht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Netzwerk und Module sind Marktrepräsentant</a:t>
            </a:r>
          </a:p>
          <a:p>
            <a:r>
              <a:rPr lang="de-DE" dirty="0"/>
              <a:t>Portfolio nicht optimal, im Paper auch kaum dokumentiert</a:t>
            </a:r>
          </a:p>
          <a:p>
            <a:r>
              <a:rPr lang="de-DE" dirty="0"/>
              <a:t>Mögliche Erweiterungen:</a:t>
            </a:r>
          </a:p>
          <a:p>
            <a:pPr lvl="1"/>
            <a:r>
              <a:rPr lang="de-DE" dirty="0"/>
              <a:t>Korrelationsmatrix mit Zeitverzögerung</a:t>
            </a:r>
          </a:p>
          <a:p>
            <a:pPr lvl="1"/>
            <a:r>
              <a:rPr lang="de-DE" dirty="0"/>
              <a:t>Vorhersagetools auf Module anwenden</a:t>
            </a:r>
          </a:p>
        </p:txBody>
      </p:sp>
    </p:spTree>
    <p:extLst>
      <p:ext uri="{BB962C8B-B14F-4D97-AF65-F5344CB8AC3E}">
        <p14:creationId xmlns:p14="http://schemas.microsoft.com/office/powerpoint/2010/main" val="100717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Fazit &amp; Aussicht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739106"/>
            <a:ext cx="65341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788024" y="6021287"/>
            <a:ext cx="34273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/>
              <a:t>Quelle: http://samcheekong.blogspot.de/</a:t>
            </a:r>
          </a:p>
        </p:txBody>
      </p:sp>
    </p:spTree>
    <p:extLst>
      <p:ext uri="{BB962C8B-B14F-4D97-AF65-F5344CB8AC3E}">
        <p14:creationId xmlns:p14="http://schemas.microsoft.com/office/powerpoint/2010/main" val="1791019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Fazit &amp; Aussicht</a:t>
            </a:r>
          </a:p>
        </p:txBody>
      </p:sp>
      <p:pic>
        <p:nvPicPr>
          <p:cNvPr id="15362" name="Picture 2" descr="http://charts.stocktwits.com/production/original_22600974.png?13990538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9"/>
            <a:ext cx="6336704" cy="47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597206" y="6127303"/>
            <a:ext cx="20580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/>
              <a:t>Quelle: stockcharts.com</a:t>
            </a:r>
          </a:p>
        </p:txBody>
      </p:sp>
    </p:spTree>
    <p:extLst>
      <p:ext uri="{BB962C8B-B14F-4D97-AF65-F5344CB8AC3E}">
        <p14:creationId xmlns:p14="http://schemas.microsoft.com/office/powerpoint/2010/main" val="3898255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852936"/>
            <a:ext cx="3465129" cy="333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Fazit &amp; Aussicht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Signifikante </a:t>
            </a:r>
            <a:r>
              <a:rPr lang="de-DE" dirty="0">
                <a:solidFill>
                  <a:srgbClr val="00B050"/>
                </a:solidFill>
              </a:rPr>
              <a:t>Auf</a:t>
            </a:r>
            <a:r>
              <a:rPr lang="de-DE" dirty="0"/>
              <a:t>- bzw. </a:t>
            </a:r>
            <a:r>
              <a:rPr lang="de-DE" dirty="0">
                <a:solidFill>
                  <a:srgbClr val="FF0000"/>
                </a:solidFill>
              </a:rPr>
              <a:t>Ab</a:t>
            </a:r>
            <a:r>
              <a:rPr lang="de-DE" dirty="0"/>
              <a:t>stiegsprognose innerhalb von Modulen</a:t>
            </a:r>
          </a:p>
        </p:txBody>
      </p:sp>
    </p:spTree>
    <p:extLst>
      <p:ext uri="{BB962C8B-B14F-4D97-AF65-F5344CB8AC3E}">
        <p14:creationId xmlns:p14="http://schemas.microsoft.com/office/powerpoint/2010/main" val="167284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Netzwerkanalyse des Aktienmarktes</a:t>
            </a:r>
          </a:p>
        </p:txBody>
      </p:sp>
      <p:pic>
        <p:nvPicPr>
          <p:cNvPr id="17412" name="Picture 4" descr="http://library.bayesia.com/download/attachments/10092821/image2014-3-4%2017%3A48%3A51.png?version=1&amp;modificationDate=1393952010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7632848" cy="284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98078" y="5733256"/>
            <a:ext cx="8208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Network 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Stock Market: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>
                <a:hlinkClick r:id="rId3"/>
              </a:rPr>
              <a:t>http://web.stanford.edu/class/cs224w/projects_2015/Network_Analysis_of_the_Stock_Market.pdf</a:t>
            </a:r>
            <a:endParaRPr lang="de-DE" sz="1500" dirty="0"/>
          </a:p>
        </p:txBody>
      </p:sp>
      <p:sp>
        <p:nvSpPr>
          <p:cNvPr id="5" name="Textfeld 4"/>
          <p:cNvSpPr txBox="1"/>
          <p:nvPr/>
        </p:nvSpPr>
        <p:spPr>
          <a:xfrm>
            <a:off x="6320637" y="4686833"/>
            <a:ext cx="2823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Quelle: library.bayesia.com</a:t>
            </a:r>
          </a:p>
          <a:p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341402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Ziele dieser Netzwerkanalyse:</a:t>
            </a:r>
          </a:p>
          <a:p>
            <a:pPr lvl="1"/>
            <a:r>
              <a:rPr lang="de-DE" dirty="0"/>
              <a:t>Risiko minimieren durch Diversifikation</a:t>
            </a:r>
          </a:p>
          <a:p>
            <a:pPr lvl="1"/>
            <a:r>
              <a:rPr lang="de-DE" dirty="0"/>
              <a:t>Gewinn maximieren durch Repräsentanz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6"/>
            <a:ext cx="2020324" cy="286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3096"/>
            <a:ext cx="17145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199" y="3399642"/>
            <a:ext cx="3295074" cy="3125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263806" y="61560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1418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Datenbeschaffung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47" y="3707840"/>
            <a:ext cx="3979206" cy="107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009" y="3479651"/>
            <a:ext cx="11430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43608" y="2946922"/>
            <a:ext cx="1821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YQL-Anfrage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045353" y="2959626"/>
            <a:ext cx="361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Antwort mit 252-Datensätzen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043608" y="1643953"/>
            <a:ext cx="66967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/>
              <a:t>Quelle: 	YAHOO! </a:t>
            </a:r>
            <a:r>
              <a:rPr lang="de-DE" sz="2600" dirty="0" err="1"/>
              <a:t>Finance</a:t>
            </a:r>
            <a:r>
              <a:rPr lang="de-DE" sz="2600" dirty="0"/>
              <a:t> Historical Prices</a:t>
            </a:r>
          </a:p>
          <a:p>
            <a:r>
              <a:rPr lang="de-DE" sz="2600" dirty="0"/>
              <a:t>API:		YAHOO! Query Language (YQL)</a:t>
            </a:r>
          </a:p>
        </p:txBody>
      </p:sp>
    </p:spTree>
    <p:extLst>
      <p:ext uri="{BB962C8B-B14F-4D97-AF65-F5344CB8AC3E}">
        <p14:creationId xmlns:p14="http://schemas.microsoft.com/office/powerpoint/2010/main" val="418140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Datenbeschaffung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3"/>
            <a:ext cx="7344816" cy="446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588224" y="6240614"/>
            <a:ext cx="20580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/>
              <a:t>Quelle: stockcharts.com</a:t>
            </a:r>
          </a:p>
        </p:txBody>
      </p:sp>
    </p:spTree>
    <p:extLst>
      <p:ext uri="{BB962C8B-B14F-4D97-AF65-F5344CB8AC3E}">
        <p14:creationId xmlns:p14="http://schemas.microsoft.com/office/powerpoint/2010/main" val="92072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Datenbeschaffung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Transformation der absoluten Kurse in logarithmische Kursänderung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80928"/>
            <a:ext cx="5260540" cy="350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12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Korrelationsnetzwerk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/>
          <a:lstStyle/>
          <a:p>
            <a:r>
              <a:rPr lang="de-DE" dirty="0"/>
              <a:t>Korrelationsmatrix: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69" y="2276872"/>
            <a:ext cx="58864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25144"/>
            <a:ext cx="513567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Inhaltsplatzhalter 3"/>
          <p:cNvSpPr txBox="1">
            <a:spLocks/>
          </p:cNvSpPr>
          <p:nvPr/>
        </p:nvSpPr>
        <p:spPr>
          <a:xfrm>
            <a:off x="463122" y="4077072"/>
            <a:ext cx="8229600" cy="204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Adjazenzmatrix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851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Korrelationsnetzwerk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7" y="1556792"/>
            <a:ext cx="7128792" cy="469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42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Korrelationsnetzwerk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65578"/>
          </a:xfrm>
        </p:spPr>
        <p:txBody>
          <a:bodyPr/>
          <a:lstStyle/>
          <a:p>
            <a:r>
              <a:rPr lang="de-DE" dirty="0"/>
              <a:t>Kantenverteilung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45" y="4005064"/>
            <a:ext cx="6582217" cy="2509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40768"/>
            <a:ext cx="3868158" cy="2325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46856" y="3379646"/>
            <a:ext cx="8229600" cy="206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Gradverteilung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066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Modularität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Gephi</a:t>
            </a:r>
            <a:r>
              <a:rPr lang="de-DE" dirty="0"/>
              <a:t> Force Atlas Layout &amp; Modularität 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8514459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40473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Bildschirmpräsentation (4:3)</PresentationFormat>
  <Paragraphs>56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Arial</vt:lpstr>
      <vt:lpstr>Calibri</vt:lpstr>
      <vt:lpstr>Larissa</vt:lpstr>
      <vt:lpstr>Network analyses of the Stock Market</vt:lpstr>
      <vt:lpstr>Projektübersicht</vt:lpstr>
      <vt:lpstr>1. Datenbeschaffung</vt:lpstr>
      <vt:lpstr>1. Datenbeschaffung</vt:lpstr>
      <vt:lpstr>1. Datenbeschaffung</vt:lpstr>
      <vt:lpstr>2. Korrelationsnetzwerk</vt:lpstr>
      <vt:lpstr>2. Korrelationsnetzwerk</vt:lpstr>
      <vt:lpstr>2. Korrelationsnetzwerk</vt:lpstr>
      <vt:lpstr>3. Modularität</vt:lpstr>
      <vt:lpstr>PowerPoint-Präsentation</vt:lpstr>
      <vt:lpstr>3. Modularität</vt:lpstr>
      <vt:lpstr>4. Zentralitätsfunktion und Portfolio</vt:lpstr>
      <vt:lpstr>4. Zentralitätsfunktion und Portfolio</vt:lpstr>
      <vt:lpstr>4. Zentralitätsfunktion und Portfolio</vt:lpstr>
      <vt:lpstr>5. Fazit &amp; Aussicht</vt:lpstr>
      <vt:lpstr>5. Fazit &amp; Aussicht</vt:lpstr>
      <vt:lpstr>5. Fazit &amp; Aussicht</vt:lpstr>
      <vt:lpstr>5. Fazit &amp; Aussicht</vt:lpstr>
      <vt:lpstr>Netzwerkanalyse des Aktienmarktes</vt:lpstr>
    </vt:vector>
  </TitlesOfParts>
  <Company>Fraunhofer-Institut IPK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analyses of the Stock Market</dc:title>
  <dc:creator>Dinkel, Viktor</dc:creator>
  <cp:lastModifiedBy>Vik</cp:lastModifiedBy>
  <cp:revision>25</cp:revision>
  <dcterms:created xsi:type="dcterms:W3CDTF">2016-10-04T11:37:44Z</dcterms:created>
  <dcterms:modified xsi:type="dcterms:W3CDTF">2016-10-15T12:26:46Z</dcterms:modified>
</cp:coreProperties>
</file>