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6" r:id="rId4"/>
    <p:sldId id="258" r:id="rId5"/>
    <p:sldId id="259" r:id="rId6"/>
    <p:sldId id="272" r:id="rId7"/>
    <p:sldId id="273" r:id="rId8"/>
    <p:sldId id="260" r:id="rId9"/>
    <p:sldId id="267" r:id="rId10"/>
    <p:sldId id="261" r:id="rId11"/>
    <p:sldId id="262" r:id="rId12"/>
    <p:sldId id="270" r:id="rId13"/>
    <p:sldId id="268" r:id="rId14"/>
    <p:sldId id="269" r:id="rId15"/>
    <p:sldId id="271" r:id="rId16"/>
    <p:sldId id="263" r:id="rId17"/>
    <p:sldId id="264" r:id="rId18"/>
    <p:sldId id="265" r:id="rId19"/>
  </p:sldIdLst>
  <p:sldSz cx="12192000" cy="6858000"/>
  <p:notesSz cx="9388475" cy="7102475"/>
  <p:embeddedFontLst>
    <p:embeddedFont>
      <p:font typeface="Calibri" panose="020F0502020204030204" pitchFamily="34" charset="0"/>
      <p:regular r:id="rId21"/>
      <p:bold r:id="rId22"/>
      <p:italic r:id="rId23"/>
      <p:boldItalic r:id="rId24"/>
    </p:embeddedFont>
    <p:embeddedFont>
      <p:font typeface="Impact" panose="020B0806030902050204" pitchFamily="34" charset="0"/>
      <p:regular r:id="rId25"/>
    </p:embeddedFont>
    <p:embeddedFont>
      <p:font typeface="Tahoma" panose="020B060403050404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381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OObvaPOFF88aE+xTgSWKms55b6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672" y="32"/>
      </p:cViewPr>
      <p:guideLst>
        <p:guide orient="horz" pos="2304"/>
        <p:guide pos="3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font" Target="fonts/font1.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28" Type="http://customschemas.google.com/relationships/presentationmetadata" Target="meta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27" Type="http://schemas.openxmlformats.org/officeDocument/2006/relationships/font" Target="fonts/font7.fntdata"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PH"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58058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a:t>
            </a:fld>
            <a:endParaRPr/>
          </a:p>
        </p:txBody>
      </p:sp>
    </p:spTree>
    <p:extLst>
      <p:ext uri="{BB962C8B-B14F-4D97-AF65-F5344CB8AC3E}">
        <p14:creationId xmlns:p14="http://schemas.microsoft.com/office/powerpoint/2010/main" val="162300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7" name="Google Shape;127;p6: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10</a:t>
            </a:fld>
            <a:endParaRPr/>
          </a:p>
        </p:txBody>
      </p:sp>
    </p:spTree>
    <p:extLst>
      <p:ext uri="{BB962C8B-B14F-4D97-AF65-F5344CB8AC3E}">
        <p14:creationId xmlns:p14="http://schemas.microsoft.com/office/powerpoint/2010/main" val="2441631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11</a:t>
            </a:fld>
            <a:endParaRPr/>
          </a:p>
        </p:txBody>
      </p:sp>
    </p:spTree>
    <p:extLst>
      <p:ext uri="{BB962C8B-B14F-4D97-AF65-F5344CB8AC3E}">
        <p14:creationId xmlns:p14="http://schemas.microsoft.com/office/powerpoint/2010/main" val="680556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12</a:t>
            </a:fld>
            <a:endParaRPr/>
          </a:p>
        </p:txBody>
      </p:sp>
    </p:spTree>
    <p:extLst>
      <p:ext uri="{BB962C8B-B14F-4D97-AF65-F5344CB8AC3E}">
        <p14:creationId xmlns:p14="http://schemas.microsoft.com/office/powerpoint/2010/main" val="3937369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13</a:t>
            </a:fld>
            <a:endParaRPr/>
          </a:p>
        </p:txBody>
      </p:sp>
    </p:spTree>
    <p:extLst>
      <p:ext uri="{BB962C8B-B14F-4D97-AF65-F5344CB8AC3E}">
        <p14:creationId xmlns:p14="http://schemas.microsoft.com/office/powerpoint/2010/main" val="2474093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14</a:t>
            </a:fld>
            <a:endParaRPr/>
          </a:p>
        </p:txBody>
      </p:sp>
    </p:spTree>
    <p:extLst>
      <p:ext uri="{BB962C8B-B14F-4D97-AF65-F5344CB8AC3E}">
        <p14:creationId xmlns:p14="http://schemas.microsoft.com/office/powerpoint/2010/main" val="214692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15</a:t>
            </a:fld>
            <a:endParaRPr/>
          </a:p>
        </p:txBody>
      </p:sp>
    </p:spTree>
    <p:extLst>
      <p:ext uri="{BB962C8B-B14F-4D97-AF65-F5344CB8AC3E}">
        <p14:creationId xmlns:p14="http://schemas.microsoft.com/office/powerpoint/2010/main" val="2598347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43" name="Google Shape;143;p8: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16</a:t>
            </a:fld>
            <a:endParaRPr/>
          </a:p>
        </p:txBody>
      </p:sp>
    </p:spTree>
    <p:extLst>
      <p:ext uri="{BB962C8B-B14F-4D97-AF65-F5344CB8AC3E}">
        <p14:creationId xmlns:p14="http://schemas.microsoft.com/office/powerpoint/2010/main" val="79775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1" name="Google Shape;151;p9: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17</a:t>
            </a:fld>
            <a:endParaRPr/>
          </a:p>
        </p:txBody>
      </p:sp>
    </p:spTree>
    <p:extLst>
      <p:ext uri="{BB962C8B-B14F-4D97-AF65-F5344CB8AC3E}">
        <p14:creationId xmlns:p14="http://schemas.microsoft.com/office/powerpoint/2010/main" val="1314748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38848" y="3418067"/>
            <a:ext cx="7510780" cy="2796599"/>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2</a:t>
            </a:fld>
            <a:endParaRPr/>
          </a:p>
        </p:txBody>
      </p:sp>
    </p:spTree>
    <p:extLst>
      <p:ext uri="{BB962C8B-B14F-4D97-AF65-F5344CB8AC3E}">
        <p14:creationId xmlns:p14="http://schemas.microsoft.com/office/powerpoint/2010/main" val="177665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3</a:t>
            </a:fld>
            <a:endParaRPr/>
          </a:p>
        </p:txBody>
      </p:sp>
    </p:spTree>
    <p:extLst>
      <p:ext uri="{BB962C8B-B14F-4D97-AF65-F5344CB8AC3E}">
        <p14:creationId xmlns:p14="http://schemas.microsoft.com/office/powerpoint/2010/main" val="403423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4</a:t>
            </a:fld>
            <a:endParaRPr/>
          </a:p>
        </p:txBody>
      </p:sp>
    </p:spTree>
    <p:extLst>
      <p:ext uri="{BB962C8B-B14F-4D97-AF65-F5344CB8AC3E}">
        <p14:creationId xmlns:p14="http://schemas.microsoft.com/office/powerpoint/2010/main" val="2780097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2" name="Google Shape;112;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5</a:t>
            </a:fld>
            <a:endParaRPr/>
          </a:p>
        </p:txBody>
      </p:sp>
    </p:spTree>
    <p:extLst>
      <p:ext uri="{BB962C8B-B14F-4D97-AF65-F5344CB8AC3E}">
        <p14:creationId xmlns:p14="http://schemas.microsoft.com/office/powerpoint/2010/main" val="330657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2" name="Google Shape;112;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6</a:t>
            </a:fld>
            <a:endParaRPr/>
          </a:p>
        </p:txBody>
      </p:sp>
    </p:spTree>
    <p:extLst>
      <p:ext uri="{BB962C8B-B14F-4D97-AF65-F5344CB8AC3E}">
        <p14:creationId xmlns:p14="http://schemas.microsoft.com/office/powerpoint/2010/main" val="39160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2" name="Google Shape;112;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7</a:t>
            </a:fld>
            <a:endParaRPr/>
          </a:p>
        </p:txBody>
      </p:sp>
    </p:spTree>
    <p:extLst>
      <p:ext uri="{BB962C8B-B14F-4D97-AF65-F5344CB8AC3E}">
        <p14:creationId xmlns:p14="http://schemas.microsoft.com/office/powerpoint/2010/main" val="217590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0" name="Google Shape;120;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8</a:t>
            </a:fld>
            <a:endParaRPr/>
          </a:p>
        </p:txBody>
      </p:sp>
    </p:spTree>
    <p:extLst>
      <p:ext uri="{BB962C8B-B14F-4D97-AF65-F5344CB8AC3E}">
        <p14:creationId xmlns:p14="http://schemas.microsoft.com/office/powerpoint/2010/main" val="2441216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0" name="Google Shape;120;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9</a:t>
            </a:fld>
            <a:endParaRPr/>
          </a:p>
        </p:txBody>
      </p:sp>
    </p:spTree>
    <p:extLst>
      <p:ext uri="{BB962C8B-B14F-4D97-AF65-F5344CB8AC3E}">
        <p14:creationId xmlns:p14="http://schemas.microsoft.com/office/powerpoint/2010/main" val="194425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3"/>
          <p:cNvSpPr txBox="1">
            <a:spLocks noGrp="1"/>
          </p:cNvSpPr>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853"/>
              </a:spcBef>
              <a:spcAft>
                <a:spcPts val="0"/>
              </a:spcAft>
              <a:buClr>
                <a:srgbClr val="888888"/>
              </a:buClr>
              <a:buSzPts val="4267"/>
              <a:buNone/>
              <a:defRPr>
                <a:solidFill>
                  <a:srgbClr val="888888"/>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
        <p:nvSpPr>
          <p:cNvPr id="22" name="Google Shape;22;p1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5333"/>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533"/>
              </a:spcBef>
              <a:spcAft>
                <a:spcPts val="0"/>
              </a:spcAft>
              <a:buClr>
                <a:srgbClr val="888888"/>
              </a:buClr>
              <a:buSzPts val="2667"/>
              <a:buNone/>
              <a:defRPr sz="2667">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7"/>
              </a:spcBef>
              <a:spcAft>
                <a:spcPts val="0"/>
              </a:spcAft>
              <a:buClr>
                <a:srgbClr val="888888"/>
              </a:buClr>
              <a:buSzPts val="2133"/>
              <a:buNone/>
              <a:defRPr sz="2133">
                <a:solidFill>
                  <a:srgbClr val="888888"/>
                </a:solidFill>
              </a:defRPr>
            </a:lvl3pPr>
            <a:lvl4pPr marL="1828800" lvl="3" indent="-228600" algn="l">
              <a:spcBef>
                <a:spcPts val="373"/>
              </a:spcBef>
              <a:spcAft>
                <a:spcPts val="0"/>
              </a:spcAft>
              <a:buClr>
                <a:srgbClr val="888888"/>
              </a:buClr>
              <a:buSzPts val="1867"/>
              <a:buNone/>
              <a:defRPr sz="1867">
                <a:solidFill>
                  <a:srgbClr val="888888"/>
                </a:solidFill>
              </a:defRPr>
            </a:lvl4pPr>
            <a:lvl5pPr marL="2286000" lvl="4" indent="-228600" algn="l">
              <a:spcBef>
                <a:spcPts val="373"/>
              </a:spcBef>
              <a:spcAft>
                <a:spcPts val="0"/>
              </a:spcAft>
              <a:buClr>
                <a:srgbClr val="888888"/>
              </a:buClr>
              <a:buSzPts val="1867"/>
              <a:buNone/>
              <a:defRPr sz="1867">
                <a:solidFill>
                  <a:srgbClr val="888888"/>
                </a:solidFill>
              </a:defRPr>
            </a:lvl5pPr>
            <a:lvl6pPr marL="2743200" lvl="5" indent="-228600" algn="l">
              <a:spcBef>
                <a:spcPts val="373"/>
              </a:spcBef>
              <a:spcAft>
                <a:spcPts val="0"/>
              </a:spcAft>
              <a:buClr>
                <a:srgbClr val="888888"/>
              </a:buClr>
              <a:buSzPts val="1867"/>
              <a:buNone/>
              <a:defRPr sz="1867">
                <a:solidFill>
                  <a:srgbClr val="888888"/>
                </a:solidFill>
              </a:defRPr>
            </a:lvl6pPr>
            <a:lvl7pPr marL="3200400" lvl="6" indent="-228600" algn="l">
              <a:spcBef>
                <a:spcPts val="373"/>
              </a:spcBef>
              <a:spcAft>
                <a:spcPts val="0"/>
              </a:spcAft>
              <a:buClr>
                <a:srgbClr val="888888"/>
              </a:buClr>
              <a:buSzPts val="1867"/>
              <a:buNone/>
              <a:defRPr sz="1867">
                <a:solidFill>
                  <a:srgbClr val="888888"/>
                </a:solidFill>
              </a:defRPr>
            </a:lvl7pPr>
            <a:lvl8pPr marL="3657600" lvl="7" indent="-228600" algn="l">
              <a:spcBef>
                <a:spcPts val="373"/>
              </a:spcBef>
              <a:spcAft>
                <a:spcPts val="0"/>
              </a:spcAft>
              <a:buClr>
                <a:srgbClr val="888888"/>
              </a:buClr>
              <a:buSzPts val="1867"/>
              <a:buNone/>
              <a:defRPr sz="1867">
                <a:solidFill>
                  <a:srgbClr val="888888"/>
                </a:solidFill>
              </a:defRPr>
            </a:lvl8pPr>
            <a:lvl9pPr marL="4114800" lvl="8" indent="-228600" algn="l">
              <a:spcBef>
                <a:spcPts val="373"/>
              </a:spcBef>
              <a:spcAft>
                <a:spcPts val="0"/>
              </a:spcAft>
              <a:buClr>
                <a:srgbClr val="888888"/>
              </a:buClr>
              <a:buSzPts val="1867"/>
              <a:buNone/>
              <a:defRPr sz="1867">
                <a:solidFill>
                  <a:srgbClr val="888888"/>
                </a:solidFill>
              </a:defRPr>
            </a:lvl9pPr>
          </a:lstStyle>
          <a:p>
            <a:endParaRPr/>
          </a:p>
        </p:txBody>
      </p:sp>
      <p:sp>
        <p:nvSpPr>
          <p:cNvPr id="34" name="Google Shape;34;p1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0" name="Google Shape;40;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1" name="Google Shape;41;p1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586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47" name="Google Shape;47;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7954" algn="l">
              <a:spcBef>
                <a:spcPts val="533"/>
              </a:spcBef>
              <a:spcAft>
                <a:spcPts val="0"/>
              </a:spcAft>
              <a:buClr>
                <a:schemeClr val="dk1"/>
              </a:buClr>
              <a:buSzPts val="2667"/>
              <a:buChar char="–"/>
              <a:defRPr sz="2667"/>
            </a:lvl2pPr>
            <a:lvl3pPr marL="1371600" lvl="2" indent="-381000" algn="l">
              <a:spcBef>
                <a:spcPts val="480"/>
              </a:spcBef>
              <a:spcAft>
                <a:spcPts val="0"/>
              </a:spcAft>
              <a:buClr>
                <a:schemeClr val="dk1"/>
              </a:buClr>
              <a:buSzPts val="2400"/>
              <a:buChar char="•"/>
              <a:defRPr sz="2400"/>
            </a:lvl3pPr>
            <a:lvl4pPr marL="1828800" lvl="3" indent="-364045" algn="l">
              <a:spcBef>
                <a:spcPts val="427"/>
              </a:spcBef>
              <a:spcAft>
                <a:spcPts val="0"/>
              </a:spcAft>
              <a:buClr>
                <a:schemeClr val="dk1"/>
              </a:buClr>
              <a:buSzPts val="2133"/>
              <a:buChar char="–"/>
              <a:defRPr sz="2133"/>
            </a:lvl4pPr>
            <a:lvl5pPr marL="2286000" lvl="4" indent="-364045" algn="l">
              <a:spcBef>
                <a:spcPts val="427"/>
              </a:spcBef>
              <a:spcAft>
                <a:spcPts val="0"/>
              </a:spcAft>
              <a:buClr>
                <a:schemeClr val="dk1"/>
              </a:buClr>
              <a:buSzPts val="2133"/>
              <a:buChar char="»"/>
              <a:defRPr sz="2133"/>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48" name="Google Shape;48;p17"/>
          <p:cNvSpPr txBox="1">
            <a:spLocks noGrp="1"/>
          </p:cNvSpPr>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49" name="Google Shape;49;p17"/>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7954" algn="l">
              <a:spcBef>
                <a:spcPts val="533"/>
              </a:spcBef>
              <a:spcAft>
                <a:spcPts val="0"/>
              </a:spcAft>
              <a:buClr>
                <a:schemeClr val="dk1"/>
              </a:buClr>
              <a:buSzPts val="2667"/>
              <a:buChar char="–"/>
              <a:defRPr sz="2667"/>
            </a:lvl2pPr>
            <a:lvl3pPr marL="1371600" lvl="2" indent="-381000" algn="l">
              <a:spcBef>
                <a:spcPts val="480"/>
              </a:spcBef>
              <a:spcAft>
                <a:spcPts val="0"/>
              </a:spcAft>
              <a:buClr>
                <a:schemeClr val="dk1"/>
              </a:buClr>
              <a:buSzPts val="2400"/>
              <a:buChar char="•"/>
              <a:defRPr sz="2400"/>
            </a:lvl3pPr>
            <a:lvl4pPr marL="1828800" lvl="3" indent="-364045" algn="l">
              <a:spcBef>
                <a:spcPts val="427"/>
              </a:spcBef>
              <a:spcAft>
                <a:spcPts val="0"/>
              </a:spcAft>
              <a:buClr>
                <a:schemeClr val="dk1"/>
              </a:buClr>
              <a:buSzPts val="2133"/>
              <a:buChar char="–"/>
              <a:defRPr sz="2133"/>
            </a:lvl4pPr>
            <a:lvl5pPr marL="2286000" lvl="4" indent="-364045" algn="l">
              <a:spcBef>
                <a:spcPts val="427"/>
              </a:spcBef>
              <a:spcAft>
                <a:spcPts val="0"/>
              </a:spcAft>
              <a:buClr>
                <a:schemeClr val="dk1"/>
              </a:buClr>
              <a:buSzPts val="2133"/>
              <a:buChar char="»"/>
              <a:defRPr sz="2133"/>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50" name="Google Shape;50;p1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554" algn="l">
              <a:spcBef>
                <a:spcPts val="853"/>
              </a:spcBef>
              <a:spcAft>
                <a:spcPts val="0"/>
              </a:spcAft>
              <a:buClr>
                <a:schemeClr val="dk1"/>
              </a:buClr>
              <a:buSzPts val="4267"/>
              <a:buChar char="•"/>
              <a:defRPr sz="4267"/>
            </a:lvl1pPr>
            <a:lvl2pPr marL="914400" lvl="1" indent="-465645" algn="l">
              <a:spcBef>
                <a:spcPts val="747"/>
              </a:spcBef>
              <a:spcAft>
                <a:spcPts val="0"/>
              </a:spcAft>
              <a:buClr>
                <a:schemeClr val="dk1"/>
              </a:buClr>
              <a:buSzPts val="3733"/>
              <a:buChar char="–"/>
              <a:defRPr sz="3733"/>
            </a:lvl2pPr>
            <a:lvl3pPr marL="1371600" lvl="2" indent="-431800" algn="l">
              <a:spcBef>
                <a:spcPts val="640"/>
              </a:spcBef>
              <a:spcAft>
                <a:spcPts val="0"/>
              </a:spcAft>
              <a:buClr>
                <a:schemeClr val="dk1"/>
              </a:buClr>
              <a:buSzPts val="3200"/>
              <a:buChar char="•"/>
              <a:defRPr sz="3200"/>
            </a:lvl3pPr>
            <a:lvl4pPr marL="1828800" lvl="3" indent="-397954" algn="l">
              <a:spcBef>
                <a:spcPts val="533"/>
              </a:spcBef>
              <a:spcAft>
                <a:spcPts val="0"/>
              </a:spcAft>
              <a:buClr>
                <a:schemeClr val="dk1"/>
              </a:buClr>
              <a:buSzPts val="2667"/>
              <a:buChar char="–"/>
              <a:defRPr sz="2667"/>
            </a:lvl4pPr>
            <a:lvl5pPr marL="2286000" lvl="4" indent="-397954" algn="l">
              <a:spcBef>
                <a:spcPts val="533"/>
              </a:spcBef>
              <a:spcAft>
                <a:spcPts val="0"/>
              </a:spcAft>
              <a:buClr>
                <a:schemeClr val="dk1"/>
              </a:buClr>
              <a:buSzPts val="2667"/>
              <a:buChar char="»"/>
              <a:defRPr sz="2667"/>
            </a:lvl5pPr>
            <a:lvl6pPr marL="2743200" lvl="5" indent="-397954" algn="l">
              <a:spcBef>
                <a:spcPts val="533"/>
              </a:spcBef>
              <a:spcAft>
                <a:spcPts val="0"/>
              </a:spcAft>
              <a:buClr>
                <a:schemeClr val="dk1"/>
              </a:buClr>
              <a:buSzPts val="2667"/>
              <a:buChar char="•"/>
              <a:defRPr sz="2667"/>
            </a:lvl6pPr>
            <a:lvl7pPr marL="3200400" lvl="6" indent="-397954" algn="l">
              <a:spcBef>
                <a:spcPts val="533"/>
              </a:spcBef>
              <a:spcAft>
                <a:spcPts val="0"/>
              </a:spcAft>
              <a:buClr>
                <a:schemeClr val="dk1"/>
              </a:buClr>
              <a:buSzPts val="2667"/>
              <a:buChar char="•"/>
              <a:defRPr sz="2667"/>
            </a:lvl7pPr>
            <a:lvl8pPr marL="3657600" lvl="7" indent="-397954" algn="l">
              <a:spcBef>
                <a:spcPts val="533"/>
              </a:spcBef>
              <a:spcAft>
                <a:spcPts val="0"/>
              </a:spcAft>
              <a:buClr>
                <a:schemeClr val="dk1"/>
              </a:buClr>
              <a:buSzPts val="2667"/>
              <a:buChar char="•"/>
              <a:defRPr sz="2667"/>
            </a:lvl8pPr>
            <a:lvl9pPr marL="4114800" lvl="8" indent="-397954" algn="l">
              <a:spcBef>
                <a:spcPts val="533"/>
              </a:spcBef>
              <a:spcAft>
                <a:spcPts val="0"/>
              </a:spcAft>
              <a:buClr>
                <a:schemeClr val="dk1"/>
              </a:buClr>
              <a:buSzPts val="2667"/>
              <a:buChar char="•"/>
              <a:defRPr sz="2667"/>
            </a:lvl9pPr>
          </a:lstStyle>
          <a:p>
            <a:endParaRPr/>
          </a:p>
        </p:txBody>
      </p:sp>
      <p:sp>
        <p:nvSpPr>
          <p:cNvPr id="61" name="Google Shape;61;p19"/>
          <p:cNvSpPr txBox="1">
            <a:spLocks noGrp="1"/>
          </p:cNvSpPr>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2" name="Google Shape;62;p1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2389717" y="612775"/>
            <a:ext cx="7315200" cy="4114800"/>
          </a:xfrm>
          <a:prstGeom prst="rect">
            <a:avLst/>
          </a:prstGeom>
          <a:noFill/>
          <a:ln>
            <a:noFill/>
          </a:ln>
        </p:spPr>
      </p:sp>
      <p:sp>
        <p:nvSpPr>
          <p:cNvPr id="68" name="Google Shape;68;p20"/>
          <p:cNvSpPr txBox="1">
            <a:spLocks noGrp="1"/>
          </p:cNvSpPr>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9" name="Google Shape;69;p2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5867"/>
              <a:buFont typeface="Calibri"/>
              <a:buNone/>
              <a:defRPr sz="58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554" algn="l" rtl="0">
              <a:spcBef>
                <a:spcPts val="853"/>
              </a:spcBef>
              <a:spcAft>
                <a:spcPts val="0"/>
              </a:spcAft>
              <a:buClr>
                <a:schemeClr val="dk1"/>
              </a:buClr>
              <a:buSzPts val="4267"/>
              <a:buFont typeface="Arial"/>
              <a:buChar char="•"/>
              <a:defRPr sz="4267" b="0" i="0" u="none" strike="noStrike" cap="none">
                <a:solidFill>
                  <a:schemeClr val="dk1"/>
                </a:solidFill>
                <a:latin typeface="Calibri"/>
                <a:ea typeface="Calibri"/>
                <a:cs typeface="Calibri"/>
                <a:sym typeface="Calibri"/>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Calibri"/>
                <a:ea typeface="Calibri"/>
                <a:cs typeface="Calibri"/>
                <a:sym typeface="Calibri"/>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jp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10.xml" /><Relationship Id="rId1" Type="http://schemas.openxmlformats.org/officeDocument/2006/relationships/slideLayout" Target="../slideLayouts/slideLayout1.xml" /><Relationship Id="rId4" Type="http://schemas.openxmlformats.org/officeDocument/2006/relationships/image" Target="../media/image7.png" /></Relationships>
</file>

<file path=ppt/slides/_rels/slide11.xml.rels><?xml version="1.0" encoding="UTF-8" standalone="yes"?>
<Relationships xmlns="http://schemas.openxmlformats.org/package/2006/relationships"><Relationship Id="rId3" Type="http://schemas.openxmlformats.org/officeDocument/2006/relationships/image" Target="../media/image4.jpg" /><Relationship Id="rId7"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12.xml.rels><?xml version="1.0" encoding="UTF-8" standalone="yes"?>
<Relationships xmlns="http://schemas.openxmlformats.org/package/2006/relationships"><Relationship Id="rId3" Type="http://schemas.openxmlformats.org/officeDocument/2006/relationships/image" Target="../media/image4.jpg" /><Relationship Id="rId7" Type="http://schemas.openxmlformats.org/officeDocument/2006/relationships/image" Target="../media/image15.png" /><Relationship Id="rId2" Type="http://schemas.openxmlformats.org/officeDocument/2006/relationships/notesSlide" Target="../notesSlides/notesSlide12.xml" /><Relationship Id="rId1" Type="http://schemas.openxmlformats.org/officeDocument/2006/relationships/slideLayout" Target="../slideLayouts/slideLayout1.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_rels/slide13.xml.rels><?xml version="1.0" encoding="UTF-8" standalone="yes"?>
<Relationships xmlns="http://schemas.openxmlformats.org/package/2006/relationships"><Relationship Id="rId3" Type="http://schemas.openxmlformats.org/officeDocument/2006/relationships/image" Target="../media/image4.jpg" /><Relationship Id="rId7" Type="http://schemas.openxmlformats.org/officeDocument/2006/relationships/image" Target="../media/image19.png" /><Relationship Id="rId2" Type="http://schemas.openxmlformats.org/officeDocument/2006/relationships/notesSlide" Target="../notesSlides/notesSlide13.xml" /><Relationship Id="rId1" Type="http://schemas.openxmlformats.org/officeDocument/2006/relationships/slideLayout" Target="../slideLayouts/slideLayout1.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14.xml.rels><?xml version="1.0" encoding="UTF-8" standalone="yes"?>
<Relationships xmlns="http://schemas.openxmlformats.org/package/2006/relationships"><Relationship Id="rId3" Type="http://schemas.openxmlformats.org/officeDocument/2006/relationships/image" Target="../media/image4.jpg" /><Relationship Id="rId7" Type="http://schemas.openxmlformats.org/officeDocument/2006/relationships/image" Target="../media/image22.png" /><Relationship Id="rId2" Type="http://schemas.openxmlformats.org/officeDocument/2006/relationships/notesSlide" Target="../notesSlides/notesSlide14.xml" /><Relationship Id="rId1" Type="http://schemas.openxmlformats.org/officeDocument/2006/relationships/slideLayout" Target="../slideLayouts/slideLayout1.xml" /><Relationship Id="rId6" Type="http://schemas.openxmlformats.org/officeDocument/2006/relationships/image" Target="../media/image21.png" /><Relationship Id="rId5" Type="http://schemas.openxmlformats.org/officeDocument/2006/relationships/image" Target="../media/image8.png" /><Relationship Id="rId4" Type="http://schemas.openxmlformats.org/officeDocument/2006/relationships/image" Target="../media/image20.png" /></Relationships>
</file>

<file path=ppt/slides/_rels/slide15.xml.rels><?xml version="1.0" encoding="UTF-8" standalone="yes"?>
<Relationships xmlns="http://schemas.openxmlformats.org/package/2006/relationships"><Relationship Id="rId3" Type="http://schemas.openxmlformats.org/officeDocument/2006/relationships/image" Target="../media/image4.jpg" /><Relationship Id="rId7" Type="http://schemas.openxmlformats.org/officeDocument/2006/relationships/image" Target="../media/image26.png" /><Relationship Id="rId2" Type="http://schemas.openxmlformats.org/officeDocument/2006/relationships/notesSlide" Target="../notesSlides/notesSlide15.xml" /><Relationship Id="rId1" Type="http://schemas.openxmlformats.org/officeDocument/2006/relationships/slideLayout" Target="../slideLayouts/slideLayout1.xml" /><Relationship Id="rId6" Type="http://schemas.openxmlformats.org/officeDocument/2006/relationships/image" Target="../media/image25.png" /><Relationship Id="rId5" Type="http://schemas.openxmlformats.org/officeDocument/2006/relationships/image" Target="../media/image24.png" /><Relationship Id="rId4" Type="http://schemas.openxmlformats.org/officeDocument/2006/relationships/image" Target="../media/image23.png" /></Relationships>
</file>

<file path=ppt/slides/_rels/slide16.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8.xml" /><Relationship Id="rId1" Type="http://schemas.openxmlformats.org/officeDocument/2006/relationships/slideLayout" Target="../slideLayouts/slideLayout1.xml" /><Relationship Id="rId4" Type="http://schemas.openxmlformats.org/officeDocument/2006/relationships/image" Target="../media/image5.jpeg" /></Relationships>
</file>

<file path=ppt/slides/_rels/slide9.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6.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0" y="-220342"/>
            <a:ext cx="12192000" cy="6775373"/>
            <a:chOff x="0" y="-220342"/>
            <a:chExt cx="12192000" cy="6775373"/>
          </a:xfrm>
        </p:grpSpPr>
        <p:pic>
          <p:nvPicPr>
            <p:cNvPr id="90" name="Google Shape;90;p1"/>
            <p:cNvPicPr preferRelativeResize="0"/>
            <p:nvPr/>
          </p:nvPicPr>
          <p:blipFill rotWithShape="1">
            <a:blip r:embed="rId3">
              <a:alphaModFix/>
            </a:blip>
            <a:srcRect/>
            <a:stretch/>
          </p:blipFill>
          <p:spPr>
            <a:xfrm>
              <a:off x="0" y="-220342"/>
              <a:ext cx="12192000" cy="6775373"/>
            </a:xfrm>
            <a:prstGeom prst="rect">
              <a:avLst/>
            </a:prstGeom>
            <a:noFill/>
            <a:ln>
              <a:noFill/>
            </a:ln>
          </p:spPr>
        </p:pic>
        <p:pic>
          <p:nvPicPr>
            <p:cNvPr id="91" name="Google Shape;91;p1"/>
            <p:cNvPicPr preferRelativeResize="0"/>
            <p:nvPr/>
          </p:nvPicPr>
          <p:blipFill rotWithShape="1">
            <a:blip r:embed="rId4">
              <a:alphaModFix/>
            </a:blip>
            <a:srcRect/>
            <a:stretch/>
          </p:blipFill>
          <p:spPr>
            <a:xfrm>
              <a:off x="1279419" y="309297"/>
              <a:ext cx="6764287" cy="1442385"/>
            </a:xfrm>
            <a:prstGeom prst="rect">
              <a:avLst/>
            </a:prstGeom>
            <a:noFill/>
            <a:ln>
              <a:noFill/>
            </a:ln>
          </p:spPr>
        </p:pic>
      </p:grpSp>
      <p:pic>
        <p:nvPicPr>
          <p:cNvPr id="92" name="Google Shape;92;p1" descr="A logo with blue dots and yellow text&#10;&#10;Description automatically generated"/>
          <p:cNvPicPr preferRelativeResize="0"/>
          <p:nvPr/>
        </p:nvPicPr>
        <p:blipFill rotWithShape="1">
          <a:blip r:embed="rId5">
            <a:alphaModFix/>
          </a:blip>
          <a:srcRect l="16518" t="5192" r="13658" b="9411"/>
          <a:stretch/>
        </p:blipFill>
        <p:spPr>
          <a:xfrm>
            <a:off x="10370878" y="3950328"/>
            <a:ext cx="1821122" cy="2124168"/>
          </a:xfrm>
          <a:prstGeom prst="rect">
            <a:avLst/>
          </a:prstGeom>
          <a:noFill/>
          <a:ln>
            <a:noFill/>
          </a:ln>
        </p:spPr>
      </p:pic>
      <p:sp>
        <p:nvSpPr>
          <p:cNvPr id="93" name="Google Shape;93;p1"/>
          <p:cNvSpPr txBox="1"/>
          <p:nvPr/>
        </p:nvSpPr>
        <p:spPr>
          <a:xfrm>
            <a:off x="82917" y="3528553"/>
            <a:ext cx="8209696" cy="1661953"/>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2400" dirty="0" err="1">
                <a:solidFill>
                  <a:srgbClr val="1C1952"/>
                </a:solidFill>
                <a:latin typeface="Tahoma"/>
                <a:ea typeface="Tahoma"/>
                <a:cs typeface="Tahoma"/>
                <a:sym typeface="Tahoma"/>
              </a:rPr>
              <a:t>Bagongon</a:t>
            </a:r>
            <a:r>
              <a:rPr lang="en-PH" sz="2400" dirty="0">
                <a:solidFill>
                  <a:srgbClr val="1C1952"/>
                </a:solidFill>
                <a:latin typeface="Tahoma"/>
                <a:ea typeface="Tahoma"/>
                <a:cs typeface="Tahoma"/>
                <a:sym typeface="Tahoma"/>
              </a:rPr>
              <a:t>, Angelica G.</a:t>
            </a:r>
          </a:p>
          <a:p>
            <a:pPr marL="0" marR="0" lvl="0" indent="0" algn="l" rtl="0">
              <a:lnSpc>
                <a:spcPct val="85000"/>
              </a:lnSpc>
              <a:spcBef>
                <a:spcPts val="0"/>
              </a:spcBef>
              <a:spcAft>
                <a:spcPts val="0"/>
              </a:spcAft>
              <a:buNone/>
            </a:pPr>
            <a:r>
              <a:rPr lang="en-PH" sz="2400" b="0" i="0" u="none" strike="noStrike" cap="none" dirty="0" err="1">
                <a:solidFill>
                  <a:srgbClr val="1C1952"/>
                </a:solidFill>
                <a:latin typeface="Tahoma"/>
                <a:ea typeface="Tahoma"/>
                <a:cs typeface="Tahoma"/>
                <a:sym typeface="Tahoma"/>
              </a:rPr>
              <a:t>Baguinang</a:t>
            </a:r>
            <a:r>
              <a:rPr lang="en-PH" sz="2400" b="0" i="0" u="none" strike="noStrike" cap="none" dirty="0">
                <a:solidFill>
                  <a:srgbClr val="1C1952"/>
                </a:solidFill>
                <a:latin typeface="Tahoma"/>
                <a:ea typeface="Tahoma"/>
                <a:cs typeface="Tahoma"/>
                <a:sym typeface="Tahoma"/>
              </a:rPr>
              <a:t>, </a:t>
            </a:r>
            <a:r>
              <a:rPr lang="en-PH" sz="2400" b="0" i="0" u="none" strike="noStrike" cap="none" dirty="0" err="1">
                <a:solidFill>
                  <a:srgbClr val="1C1952"/>
                </a:solidFill>
                <a:latin typeface="Tahoma"/>
                <a:ea typeface="Tahoma"/>
                <a:cs typeface="Tahoma"/>
                <a:sym typeface="Tahoma"/>
              </a:rPr>
              <a:t>Lenie</a:t>
            </a:r>
            <a:r>
              <a:rPr lang="en-PH" sz="2400" b="0" i="0" u="none" strike="noStrike" cap="none" dirty="0">
                <a:solidFill>
                  <a:srgbClr val="1C1952"/>
                </a:solidFill>
                <a:latin typeface="Tahoma"/>
                <a:ea typeface="Tahoma"/>
                <a:cs typeface="Tahoma"/>
                <a:sym typeface="Tahoma"/>
              </a:rPr>
              <a:t> L.</a:t>
            </a:r>
          </a:p>
          <a:p>
            <a:pPr marL="0" marR="0" lvl="0" indent="0" algn="l" rtl="0">
              <a:lnSpc>
                <a:spcPct val="85000"/>
              </a:lnSpc>
              <a:spcBef>
                <a:spcPts val="0"/>
              </a:spcBef>
              <a:spcAft>
                <a:spcPts val="0"/>
              </a:spcAft>
              <a:buNone/>
            </a:pPr>
            <a:r>
              <a:rPr lang="en-PH" sz="2400" dirty="0" err="1">
                <a:solidFill>
                  <a:srgbClr val="1C1952"/>
                </a:solidFill>
                <a:latin typeface="Tahoma"/>
                <a:ea typeface="Tahoma"/>
                <a:cs typeface="Tahoma"/>
                <a:sym typeface="Tahoma"/>
              </a:rPr>
              <a:t>Comajig</a:t>
            </a:r>
            <a:r>
              <a:rPr lang="en-PH" sz="2400" dirty="0">
                <a:solidFill>
                  <a:srgbClr val="1C1952"/>
                </a:solidFill>
                <a:latin typeface="Tahoma"/>
                <a:ea typeface="Tahoma"/>
                <a:cs typeface="Tahoma"/>
                <a:sym typeface="Tahoma"/>
              </a:rPr>
              <a:t>, Deanne Marie F.</a:t>
            </a:r>
          </a:p>
          <a:p>
            <a:pPr marL="0" marR="0" lvl="0" indent="0" algn="l" rtl="0">
              <a:lnSpc>
                <a:spcPct val="85000"/>
              </a:lnSpc>
              <a:spcBef>
                <a:spcPts val="0"/>
              </a:spcBef>
              <a:spcAft>
                <a:spcPts val="0"/>
              </a:spcAft>
              <a:buNone/>
            </a:pPr>
            <a:r>
              <a:rPr lang="en-PH" sz="2400" b="0" i="0" u="none" strike="noStrike" cap="none" dirty="0" err="1">
                <a:solidFill>
                  <a:srgbClr val="1C1952"/>
                </a:solidFill>
                <a:latin typeface="Tahoma"/>
                <a:ea typeface="Tahoma"/>
                <a:cs typeface="Tahoma"/>
                <a:sym typeface="Tahoma"/>
              </a:rPr>
              <a:t>Omictin</a:t>
            </a:r>
            <a:r>
              <a:rPr lang="en-PH" sz="2400" b="0" i="0" u="none" strike="noStrike" cap="none" dirty="0">
                <a:solidFill>
                  <a:srgbClr val="1C1952"/>
                </a:solidFill>
                <a:latin typeface="Tahoma"/>
                <a:ea typeface="Tahoma"/>
                <a:cs typeface="Tahoma"/>
                <a:sym typeface="Tahoma"/>
              </a:rPr>
              <a:t>, </a:t>
            </a:r>
            <a:r>
              <a:rPr lang="en-PH" sz="2400" b="0" i="0" u="none" strike="noStrike" cap="none" dirty="0" err="1">
                <a:solidFill>
                  <a:srgbClr val="1C1952"/>
                </a:solidFill>
                <a:latin typeface="Tahoma"/>
                <a:ea typeface="Tahoma"/>
                <a:cs typeface="Tahoma"/>
                <a:sym typeface="Tahoma"/>
              </a:rPr>
              <a:t>Rashel</a:t>
            </a:r>
            <a:r>
              <a:rPr lang="en-PH" sz="2400" b="0" i="0" u="none" strike="noStrike" cap="none" dirty="0">
                <a:solidFill>
                  <a:srgbClr val="1C1952"/>
                </a:solidFill>
                <a:latin typeface="Tahoma"/>
                <a:ea typeface="Tahoma"/>
                <a:cs typeface="Tahoma"/>
                <a:sym typeface="Tahoma"/>
              </a:rPr>
              <a:t> B.</a:t>
            </a:r>
          </a:p>
          <a:p>
            <a:pPr marL="0" marR="0" lvl="0" indent="0" algn="l" rtl="0">
              <a:lnSpc>
                <a:spcPct val="85000"/>
              </a:lnSpc>
              <a:spcBef>
                <a:spcPts val="0"/>
              </a:spcBef>
              <a:spcAft>
                <a:spcPts val="0"/>
              </a:spcAft>
              <a:buNone/>
            </a:pPr>
            <a:r>
              <a:rPr lang="en-PH" sz="2400" dirty="0" err="1">
                <a:solidFill>
                  <a:srgbClr val="1C1952"/>
                </a:solidFill>
                <a:latin typeface="Tahoma"/>
                <a:ea typeface="Tahoma"/>
                <a:cs typeface="Tahoma"/>
                <a:sym typeface="Tahoma"/>
              </a:rPr>
              <a:t>Ragpala</a:t>
            </a:r>
            <a:r>
              <a:rPr lang="en-PH" sz="2400" dirty="0">
                <a:solidFill>
                  <a:srgbClr val="1C1952"/>
                </a:solidFill>
                <a:latin typeface="Tahoma"/>
                <a:ea typeface="Tahoma"/>
                <a:cs typeface="Tahoma"/>
                <a:sym typeface="Tahoma"/>
              </a:rPr>
              <a:t>, </a:t>
            </a:r>
            <a:r>
              <a:rPr lang="en-PH" sz="2400" dirty="0" err="1">
                <a:solidFill>
                  <a:srgbClr val="1C1952"/>
                </a:solidFill>
                <a:latin typeface="Tahoma"/>
                <a:ea typeface="Tahoma"/>
                <a:cs typeface="Tahoma"/>
                <a:sym typeface="Tahoma"/>
              </a:rPr>
              <a:t>Jessa</a:t>
            </a:r>
            <a:r>
              <a:rPr lang="en-PH" sz="2400" dirty="0">
                <a:solidFill>
                  <a:srgbClr val="1C1952"/>
                </a:solidFill>
                <a:latin typeface="Tahoma"/>
                <a:ea typeface="Tahoma"/>
                <a:cs typeface="Tahoma"/>
                <a:sym typeface="Tahoma"/>
              </a:rPr>
              <a:t> Mia B.</a:t>
            </a:r>
            <a:endParaRPr sz="2400" b="0" i="0" u="none" strike="noStrike" cap="none" dirty="0">
              <a:solidFill>
                <a:srgbClr val="1C1952"/>
              </a:solidFill>
              <a:latin typeface="Tahoma"/>
              <a:ea typeface="Tahoma"/>
              <a:cs typeface="Tahoma"/>
              <a:sym typeface="Tahoma"/>
            </a:endParaRPr>
          </a:p>
        </p:txBody>
      </p:sp>
      <p:sp>
        <p:nvSpPr>
          <p:cNvPr id="94" name="Google Shape;94;p1"/>
          <p:cNvSpPr txBox="1"/>
          <p:nvPr/>
        </p:nvSpPr>
        <p:spPr>
          <a:xfrm>
            <a:off x="82917" y="2387506"/>
            <a:ext cx="8777400" cy="406225"/>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None/>
            </a:pPr>
            <a:r>
              <a:rPr lang="en-PH" sz="2400" dirty="0">
                <a:solidFill>
                  <a:srgbClr val="1C1952"/>
                </a:solidFill>
                <a:latin typeface="Impact" panose="020B0806030902050204" pitchFamily="34" charset="0"/>
                <a:ea typeface="Tahoma"/>
                <a:cs typeface="Tahoma"/>
                <a:sym typeface="Tahoma"/>
              </a:rPr>
              <a:t>CAMPUS SNACKS AND FRUITFUL FINDS</a:t>
            </a:r>
            <a:endParaRPr dirty="0">
              <a:latin typeface="Impact" panose="020B080603090205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0" name="Google Shape;130;p6"/>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GANTT CHART</a:t>
            </a:r>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2245" y="1039717"/>
            <a:ext cx="7183447" cy="52151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750" y="1918631"/>
            <a:ext cx="2210578" cy="320039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8299" y="1928538"/>
            <a:ext cx="2287968" cy="3222156"/>
          </a:xfrm>
          <a:prstGeom prst="rect">
            <a:avLst/>
          </a:prstGeom>
        </p:spPr>
      </p:pic>
      <p:sp>
        <p:nvSpPr>
          <p:cNvPr id="12" name="TextBox 11"/>
          <p:cNvSpPr txBox="1"/>
          <p:nvPr/>
        </p:nvSpPr>
        <p:spPr>
          <a:xfrm>
            <a:off x="4797357" y="1154205"/>
            <a:ext cx="2597285" cy="584775"/>
          </a:xfrm>
          <a:prstGeom prst="rect">
            <a:avLst/>
          </a:prstGeom>
          <a:noFill/>
        </p:spPr>
        <p:txBody>
          <a:bodyPr wrap="square" rtlCol="0">
            <a:spAutoFit/>
          </a:bodyPr>
          <a:lstStyle/>
          <a:p>
            <a:pPr algn="just"/>
            <a:r>
              <a:rPr lang="en-PH" sz="3200" dirty="0">
                <a:latin typeface="Tahoma" panose="020B0604030504040204" pitchFamily="34" charset="0"/>
                <a:ea typeface="Tahoma" panose="020B0604030504040204" pitchFamily="34" charset="0"/>
                <a:cs typeface="Tahoma" panose="020B0604030504040204" pitchFamily="34" charset="0"/>
              </a:rPr>
              <a:t>USERS UI</a:t>
            </a:r>
          </a:p>
        </p:txBody>
      </p:sp>
      <p:pic>
        <p:nvPicPr>
          <p:cNvPr id="8" name="Picture 7">
            <a:extLst>
              <a:ext uri="{FF2B5EF4-FFF2-40B4-BE49-F238E27FC236}">
                <a16:creationId xmlns:a16="http://schemas.microsoft.com/office/drawing/2014/main" id="{B1158B04-92EC-F1D6-297C-4E24D165B6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37266" y="1950305"/>
            <a:ext cx="2210578" cy="3200389"/>
          </a:xfrm>
          <a:prstGeom prst="rect">
            <a:avLst/>
          </a:prstGeom>
        </p:spPr>
      </p:pic>
      <p:pic>
        <p:nvPicPr>
          <p:cNvPr id="15" name="Picture 14">
            <a:extLst>
              <a:ext uri="{FF2B5EF4-FFF2-40B4-BE49-F238E27FC236}">
                <a16:creationId xmlns:a16="http://schemas.microsoft.com/office/drawing/2014/main" id="{C3A5C400-3BAE-A094-6CEC-4D5B126E9E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62782" y="1918632"/>
            <a:ext cx="2210578" cy="32003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7" name="Picture 6"/>
          <p:cNvPicPr>
            <a:picLocks noChangeAspect="1"/>
          </p:cNvPicPr>
          <p:nvPr/>
        </p:nvPicPr>
        <p:blipFill>
          <a:blip r:embed="rId4"/>
          <a:stretch>
            <a:fillRect/>
          </a:stretch>
        </p:blipFill>
        <p:spPr>
          <a:xfrm>
            <a:off x="5981129" y="1936456"/>
            <a:ext cx="2437293" cy="3494647"/>
          </a:xfrm>
          <a:prstGeom prst="rect">
            <a:avLst/>
          </a:prstGeom>
        </p:spPr>
      </p:pic>
      <p:pic>
        <p:nvPicPr>
          <p:cNvPr id="8" name="Picture 7"/>
          <p:cNvPicPr>
            <a:picLocks noChangeAspect="1"/>
          </p:cNvPicPr>
          <p:nvPr/>
        </p:nvPicPr>
        <p:blipFill>
          <a:blip r:embed="rId5"/>
          <a:stretch>
            <a:fillRect/>
          </a:stretch>
        </p:blipFill>
        <p:spPr>
          <a:xfrm>
            <a:off x="8617158" y="1964030"/>
            <a:ext cx="2444313" cy="3494647"/>
          </a:xfrm>
          <a:prstGeom prst="rect">
            <a:avLst/>
          </a:prstGeom>
        </p:spPr>
      </p:pic>
      <p:pic>
        <p:nvPicPr>
          <p:cNvPr id="10" name="Picture 9"/>
          <p:cNvPicPr>
            <a:picLocks noChangeAspect="1"/>
          </p:cNvPicPr>
          <p:nvPr/>
        </p:nvPicPr>
        <p:blipFill>
          <a:blip r:embed="rId6"/>
          <a:stretch>
            <a:fillRect/>
          </a:stretch>
        </p:blipFill>
        <p:spPr>
          <a:xfrm>
            <a:off x="3402867" y="1936456"/>
            <a:ext cx="2379526" cy="3439497"/>
          </a:xfrm>
          <a:prstGeom prst="rect">
            <a:avLst/>
          </a:prstGeom>
        </p:spPr>
      </p:pic>
      <p:pic>
        <p:nvPicPr>
          <p:cNvPr id="3" name="Picture 2">
            <a:extLst>
              <a:ext uri="{FF2B5EF4-FFF2-40B4-BE49-F238E27FC236}">
                <a16:creationId xmlns:a16="http://schemas.microsoft.com/office/drawing/2014/main" id="{D9BDB7FF-5B96-AA65-3236-1DC93CE6B5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4759" y="1936455"/>
            <a:ext cx="2529372" cy="3494647"/>
          </a:xfrm>
          <a:prstGeom prst="rect">
            <a:avLst/>
          </a:prstGeom>
        </p:spPr>
      </p:pic>
      <p:sp>
        <p:nvSpPr>
          <p:cNvPr id="5" name="TextBox 4">
            <a:extLst>
              <a:ext uri="{FF2B5EF4-FFF2-40B4-BE49-F238E27FC236}">
                <a16:creationId xmlns:a16="http://schemas.microsoft.com/office/drawing/2014/main" id="{C2155C2F-0F87-FB75-D834-EED6385F08A7}"/>
              </a:ext>
            </a:extLst>
          </p:cNvPr>
          <p:cNvSpPr txBox="1"/>
          <p:nvPr/>
        </p:nvSpPr>
        <p:spPr>
          <a:xfrm>
            <a:off x="4797357" y="1154205"/>
            <a:ext cx="2597285" cy="584775"/>
          </a:xfrm>
          <a:prstGeom prst="rect">
            <a:avLst/>
          </a:prstGeom>
          <a:noFill/>
        </p:spPr>
        <p:txBody>
          <a:bodyPr wrap="square" rtlCol="0">
            <a:spAutoFit/>
          </a:bodyPr>
          <a:lstStyle/>
          <a:p>
            <a:pPr algn="just"/>
            <a:r>
              <a:rPr lang="en-PH" sz="3200" dirty="0">
                <a:latin typeface="Tahoma" panose="020B0604030504040204" pitchFamily="34" charset="0"/>
                <a:ea typeface="Tahoma" panose="020B0604030504040204" pitchFamily="34" charset="0"/>
                <a:cs typeface="Tahoma" panose="020B0604030504040204" pitchFamily="34" charset="0"/>
              </a:rPr>
              <a:t>USERS UI</a:t>
            </a:r>
          </a:p>
        </p:txBody>
      </p:sp>
    </p:spTree>
    <p:extLst>
      <p:ext uri="{BB962C8B-B14F-4D97-AF65-F5344CB8AC3E}">
        <p14:creationId xmlns:p14="http://schemas.microsoft.com/office/powerpoint/2010/main" val="76048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6087" y="1722147"/>
            <a:ext cx="2369804" cy="3258166"/>
          </a:xfrm>
          <a:prstGeom prst="rect">
            <a:avLst/>
          </a:prstGeom>
        </p:spPr>
      </p:pic>
      <p:pic>
        <p:nvPicPr>
          <p:cNvPr id="12" name="Picture 11"/>
          <p:cNvPicPr>
            <a:picLocks noChangeAspect="1"/>
          </p:cNvPicPr>
          <p:nvPr/>
        </p:nvPicPr>
        <p:blipFill>
          <a:blip r:embed="rId5"/>
          <a:stretch>
            <a:fillRect/>
          </a:stretch>
        </p:blipFill>
        <p:spPr>
          <a:xfrm>
            <a:off x="6457402" y="1799917"/>
            <a:ext cx="2378712" cy="3258166"/>
          </a:xfrm>
          <a:prstGeom prst="rect">
            <a:avLst/>
          </a:prstGeom>
        </p:spPr>
      </p:pic>
      <p:pic>
        <p:nvPicPr>
          <p:cNvPr id="13" name="Picture 12"/>
          <p:cNvPicPr>
            <a:picLocks noChangeAspect="1"/>
          </p:cNvPicPr>
          <p:nvPr/>
        </p:nvPicPr>
        <p:blipFill>
          <a:blip r:embed="rId6"/>
          <a:stretch>
            <a:fillRect/>
          </a:stretch>
        </p:blipFill>
        <p:spPr>
          <a:xfrm>
            <a:off x="3780552" y="1799917"/>
            <a:ext cx="2315448" cy="3258166"/>
          </a:xfrm>
          <a:prstGeom prst="rect">
            <a:avLst/>
          </a:prstGeom>
        </p:spPr>
      </p:pic>
      <p:pic>
        <p:nvPicPr>
          <p:cNvPr id="3" name="Picture 2">
            <a:extLst>
              <a:ext uri="{FF2B5EF4-FFF2-40B4-BE49-F238E27FC236}">
                <a16:creationId xmlns:a16="http://schemas.microsoft.com/office/drawing/2014/main" id="{9B3C67A2-6B1F-B494-17C6-21A1EE97422D}"/>
              </a:ext>
            </a:extLst>
          </p:cNvPr>
          <p:cNvPicPr>
            <a:picLocks noChangeAspect="1"/>
          </p:cNvPicPr>
          <p:nvPr/>
        </p:nvPicPr>
        <p:blipFill>
          <a:blip r:embed="rId7"/>
          <a:stretch>
            <a:fillRect/>
          </a:stretch>
        </p:blipFill>
        <p:spPr>
          <a:xfrm>
            <a:off x="845926" y="1799917"/>
            <a:ext cx="2594653" cy="3258166"/>
          </a:xfrm>
          <a:prstGeom prst="rect">
            <a:avLst/>
          </a:prstGeom>
        </p:spPr>
      </p:pic>
      <p:sp>
        <p:nvSpPr>
          <p:cNvPr id="5" name="TextBox 4">
            <a:extLst>
              <a:ext uri="{FF2B5EF4-FFF2-40B4-BE49-F238E27FC236}">
                <a16:creationId xmlns:a16="http://schemas.microsoft.com/office/drawing/2014/main" id="{C3749CD6-2A01-18EB-2054-02C2BC587E96}"/>
              </a:ext>
            </a:extLst>
          </p:cNvPr>
          <p:cNvSpPr txBox="1"/>
          <p:nvPr/>
        </p:nvSpPr>
        <p:spPr>
          <a:xfrm>
            <a:off x="4797357" y="1154205"/>
            <a:ext cx="2597285" cy="584775"/>
          </a:xfrm>
          <a:prstGeom prst="rect">
            <a:avLst/>
          </a:prstGeom>
          <a:noFill/>
        </p:spPr>
        <p:txBody>
          <a:bodyPr wrap="square" rtlCol="0">
            <a:spAutoFit/>
          </a:bodyPr>
          <a:lstStyle/>
          <a:p>
            <a:pPr algn="just"/>
            <a:r>
              <a:rPr lang="en-PH" sz="3200" dirty="0">
                <a:latin typeface="Tahoma" panose="020B0604030504040204" pitchFamily="34" charset="0"/>
                <a:ea typeface="Tahoma" panose="020B0604030504040204" pitchFamily="34" charset="0"/>
                <a:cs typeface="Tahoma" panose="020B0604030504040204" pitchFamily="34" charset="0"/>
              </a:rPr>
              <a:t>USERS UI</a:t>
            </a:r>
          </a:p>
        </p:txBody>
      </p:sp>
    </p:spTree>
    <p:extLst>
      <p:ext uri="{BB962C8B-B14F-4D97-AF65-F5344CB8AC3E}">
        <p14:creationId xmlns:p14="http://schemas.microsoft.com/office/powerpoint/2010/main" val="330464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0603" y="2054053"/>
            <a:ext cx="2410090" cy="35252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905" y="2092915"/>
            <a:ext cx="2381250" cy="3447482"/>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5334" y="2092915"/>
            <a:ext cx="2380395" cy="3446244"/>
          </a:xfrm>
          <a:prstGeom prst="rect">
            <a:avLst/>
          </a:prstGeom>
        </p:spPr>
      </p:pic>
      <p:sp>
        <p:nvSpPr>
          <p:cNvPr id="8" name="TextBox 7"/>
          <p:cNvSpPr txBox="1"/>
          <p:nvPr/>
        </p:nvSpPr>
        <p:spPr>
          <a:xfrm>
            <a:off x="2274277" y="1219200"/>
            <a:ext cx="6904892" cy="584775"/>
          </a:xfrm>
          <a:prstGeom prst="rect">
            <a:avLst/>
          </a:prstGeom>
          <a:noFill/>
        </p:spPr>
        <p:txBody>
          <a:bodyPr wrap="square" rtlCol="0">
            <a:spAutoFit/>
          </a:bodyPr>
          <a:lstStyle/>
          <a:p>
            <a:pPr algn="ctr"/>
            <a:r>
              <a:rPr lang="en-PH" sz="3200" dirty="0">
                <a:latin typeface="Tahoma" panose="020B0604030504040204" pitchFamily="34" charset="0"/>
                <a:ea typeface="Tahoma" panose="020B0604030504040204" pitchFamily="34" charset="0"/>
                <a:cs typeface="Tahoma" panose="020B0604030504040204" pitchFamily="34" charset="0"/>
              </a:rPr>
              <a:t>ADMIN UI</a:t>
            </a:r>
          </a:p>
        </p:txBody>
      </p:sp>
      <p:pic>
        <p:nvPicPr>
          <p:cNvPr id="9" name="Picture 8"/>
          <p:cNvPicPr>
            <a:picLocks noChangeAspect="1"/>
          </p:cNvPicPr>
          <p:nvPr/>
        </p:nvPicPr>
        <p:blipFill>
          <a:blip r:embed="rId7"/>
          <a:stretch>
            <a:fillRect/>
          </a:stretch>
        </p:blipFill>
        <p:spPr>
          <a:xfrm>
            <a:off x="8585567" y="2054053"/>
            <a:ext cx="2410091" cy="3525207"/>
          </a:xfrm>
          <a:prstGeom prst="rect">
            <a:avLst/>
          </a:prstGeom>
        </p:spPr>
      </p:pic>
    </p:spTree>
    <p:extLst>
      <p:ext uri="{BB962C8B-B14F-4D97-AF65-F5344CB8AC3E}">
        <p14:creationId xmlns:p14="http://schemas.microsoft.com/office/powerpoint/2010/main" val="2563646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545" y="2092915"/>
            <a:ext cx="2435242" cy="3447483"/>
          </a:xfrm>
          <a:prstGeom prst="rect">
            <a:avLst/>
          </a:prstGeom>
        </p:spPr>
      </p:pic>
      <p:sp>
        <p:nvSpPr>
          <p:cNvPr id="8" name="TextBox 7"/>
          <p:cNvSpPr txBox="1"/>
          <p:nvPr/>
        </p:nvSpPr>
        <p:spPr>
          <a:xfrm>
            <a:off x="2274277" y="1219200"/>
            <a:ext cx="6904892" cy="584775"/>
          </a:xfrm>
          <a:prstGeom prst="rect">
            <a:avLst/>
          </a:prstGeom>
          <a:noFill/>
        </p:spPr>
        <p:txBody>
          <a:bodyPr wrap="square" rtlCol="0">
            <a:spAutoFit/>
          </a:bodyPr>
          <a:lstStyle/>
          <a:p>
            <a:pPr algn="ctr"/>
            <a:r>
              <a:rPr lang="en-PH" sz="3200" dirty="0">
                <a:latin typeface="Tahoma" panose="020B0604030504040204" pitchFamily="34" charset="0"/>
                <a:ea typeface="Tahoma" panose="020B0604030504040204" pitchFamily="34" charset="0"/>
                <a:cs typeface="Tahoma" panose="020B0604030504040204" pitchFamily="34" charset="0"/>
              </a:rPr>
              <a:t>ADMIN UI</a:t>
            </a:r>
          </a:p>
        </p:txBody>
      </p:sp>
      <p:pic>
        <p:nvPicPr>
          <p:cNvPr id="7" name="Picture 6"/>
          <p:cNvPicPr>
            <a:picLocks noChangeAspect="1"/>
          </p:cNvPicPr>
          <p:nvPr/>
        </p:nvPicPr>
        <p:blipFill>
          <a:blip r:embed="rId5"/>
          <a:stretch>
            <a:fillRect/>
          </a:stretch>
        </p:blipFill>
        <p:spPr>
          <a:xfrm>
            <a:off x="3558919" y="2228991"/>
            <a:ext cx="2301949" cy="3525207"/>
          </a:xfrm>
          <a:prstGeom prst="rect">
            <a:avLst/>
          </a:prstGeom>
        </p:spPr>
      </p:pic>
      <p:pic>
        <p:nvPicPr>
          <p:cNvPr id="11" name="Picture 10"/>
          <p:cNvPicPr/>
          <p:nvPr/>
        </p:nvPicPr>
        <p:blipFill>
          <a:blip r:embed="rId6">
            <a:extLst>
              <a:ext uri="{28A0092B-C50C-407E-A947-70E740481C1C}">
                <a14:useLocalDpi xmlns:a14="http://schemas.microsoft.com/office/drawing/2010/main" val="0"/>
              </a:ext>
            </a:extLst>
          </a:blip>
          <a:stretch>
            <a:fillRect/>
          </a:stretch>
        </p:blipFill>
        <p:spPr>
          <a:xfrm>
            <a:off x="6149586" y="2190129"/>
            <a:ext cx="2362243" cy="3447483"/>
          </a:xfrm>
          <a:prstGeom prst="rect">
            <a:avLst/>
          </a:prstGeom>
        </p:spPr>
      </p:pic>
      <p:pic>
        <p:nvPicPr>
          <p:cNvPr id="9" name="Picture 8"/>
          <p:cNvPicPr>
            <a:picLocks noChangeAspect="1"/>
          </p:cNvPicPr>
          <p:nvPr/>
        </p:nvPicPr>
        <p:blipFill>
          <a:blip r:embed="rId7"/>
          <a:stretch>
            <a:fillRect/>
          </a:stretch>
        </p:blipFill>
        <p:spPr>
          <a:xfrm>
            <a:off x="8800547" y="2190129"/>
            <a:ext cx="2429908" cy="3408621"/>
          </a:xfrm>
          <a:prstGeom prst="rect">
            <a:avLst/>
          </a:prstGeom>
        </p:spPr>
      </p:pic>
    </p:spTree>
    <p:extLst>
      <p:ext uri="{BB962C8B-B14F-4D97-AF65-F5344CB8AC3E}">
        <p14:creationId xmlns:p14="http://schemas.microsoft.com/office/powerpoint/2010/main" val="3566069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6" name="Google Shape;146;p8"/>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CONCLUSION</a:t>
            </a:r>
            <a:endParaRPr/>
          </a:p>
        </p:txBody>
      </p:sp>
      <p:sp>
        <p:nvSpPr>
          <p:cNvPr id="147" name="Google Shape;147;p8"/>
          <p:cNvSpPr txBox="1"/>
          <p:nvPr/>
        </p:nvSpPr>
        <p:spPr>
          <a:xfrm>
            <a:off x="632298" y="953311"/>
            <a:ext cx="10366902" cy="6232435"/>
          </a:xfrm>
          <a:prstGeom prst="rect">
            <a:avLst/>
          </a:prstGeom>
          <a:noFill/>
          <a:ln>
            <a:noFill/>
          </a:ln>
        </p:spPr>
        <p:txBody>
          <a:bodyPr spcFirstLastPara="1" wrap="square" lIns="91425" tIns="45700" rIns="91425" bIns="45700" anchor="t" anchorCtr="0">
            <a:spAutoFit/>
          </a:bodyPr>
          <a:lstStyle/>
          <a:p>
            <a:pPr algn="just">
              <a:lnSpc>
                <a:spcPct val="150000"/>
              </a:lnSpc>
              <a:buClr>
                <a:srgbClr val="1C1952"/>
              </a:buClr>
              <a:buSzPts val="2400"/>
            </a:pPr>
            <a:r>
              <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sym typeface="Tahoma"/>
              </a:rPr>
              <a:t>	</a:t>
            </a:r>
            <a:r>
              <a:rPr lang="en-PH" sz="1800" dirty="0">
                <a:latin typeface="Tahoma" panose="020B0604030504040204" pitchFamily="34" charset="0"/>
                <a:ea typeface="Tahoma" panose="020B0604030504040204" pitchFamily="34" charset="0"/>
                <a:cs typeface="Tahoma" panose="020B0604030504040204" pitchFamily="34" charset="0"/>
              </a:rPr>
              <a:t>To conclude, “Campus Snacks and Fruitful Finds" is an online platform designed to provide the university community with easy access to a wide range of snacks and fresh fruits. The app aims to modernize campus dining by offering convenient, efficient, and healthy options that fit seamlessly into the busy lives of students, faculty, and staff. It also improves the campus dining experience by introducing ordering, COD payment option, and a feedback system through messaging. This will enhance convenience, reduce wait times, and offer valuable insights into user preferences. The key features are, menu browsing and ordering, order management, account management, feedback and reviews, analytics and reporting, platform management. </a:t>
            </a:r>
          </a:p>
          <a:p>
            <a:pPr algn="just">
              <a:lnSpc>
                <a:spcPct val="150000"/>
              </a:lnSpc>
              <a:buClr>
                <a:srgbClr val="1C1952"/>
              </a:buClr>
              <a:buSzPts val="2400"/>
            </a:pPr>
            <a:r>
              <a:rPr lang="en-PH" sz="1800" dirty="0">
                <a:latin typeface="Tahoma" panose="020B0604030504040204" pitchFamily="34" charset="0"/>
                <a:ea typeface="Tahoma" panose="020B0604030504040204" pitchFamily="34" charset="0"/>
                <a:cs typeface="Tahoma" panose="020B0604030504040204" pitchFamily="34" charset="0"/>
              </a:rPr>
              <a:t>	</a:t>
            </a:r>
          </a:p>
          <a:p>
            <a:pPr algn="just">
              <a:lnSpc>
                <a:spcPct val="150000"/>
              </a:lnSpc>
              <a:buClr>
                <a:srgbClr val="1C1952"/>
              </a:buClr>
              <a:buSzPts val="2400"/>
            </a:pPr>
            <a:r>
              <a:rPr lang="en-PH" sz="1800" dirty="0">
                <a:latin typeface="Tahoma" panose="020B0604030504040204" pitchFamily="34" charset="0"/>
                <a:ea typeface="Tahoma" panose="020B0604030504040204" pitchFamily="34" charset="0"/>
                <a:cs typeface="Tahoma" panose="020B0604030504040204" pitchFamily="34" charset="0"/>
              </a:rPr>
              <a:t>	This application will improve campus dining operations, enhance user satisfaction, and promote healthier eating choices, while providing administrators with insights to improve services. In the end, this platform will create a better, more convenient, and healthier dining experience for everyone on campus.</a:t>
            </a:r>
          </a:p>
          <a:p>
            <a:pPr algn="just">
              <a:lnSpc>
                <a:spcPct val="150000"/>
              </a:lnSpc>
              <a:buClr>
                <a:srgbClr val="1C1952"/>
              </a:buClr>
              <a:buSzPts val="2400"/>
            </a:pPr>
            <a:endParaRPr lang="en-PH" sz="1800" dirty="0">
              <a:latin typeface="Tahoma" panose="020B0604030504040204" pitchFamily="34" charset="0"/>
              <a:ea typeface="Tahoma" panose="020B0604030504040204" pitchFamily="34" charset="0"/>
              <a:cs typeface="Tahoma" panose="020B0604030504040204" pitchFamily="34" charset="0"/>
            </a:endParaRPr>
          </a:p>
          <a:p>
            <a:pPr marL="285750" marR="0" lvl="0" indent="-285750" algn="l" rtl="0">
              <a:lnSpc>
                <a:spcPct val="150000"/>
              </a:lnSpc>
              <a:spcBef>
                <a:spcPts val="0"/>
              </a:spcBef>
              <a:spcAft>
                <a:spcPts val="0"/>
              </a:spcAft>
              <a:buClr>
                <a:srgbClr val="1C1952"/>
              </a:buClr>
              <a:buSzPts val="2400"/>
              <a:buFont typeface="Arial"/>
              <a:buChar char="•"/>
            </a:pPr>
            <a:endParaRPr sz="1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4" name="Google Shape;154;p9"/>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RECOMMENDATION</a:t>
            </a:r>
            <a:endParaRPr sz="3200" b="0" i="0" u="none" strike="noStrike" cap="none">
              <a:solidFill>
                <a:schemeClr val="lt1"/>
              </a:solidFill>
              <a:latin typeface="Impact"/>
              <a:ea typeface="Impact"/>
              <a:cs typeface="Impact"/>
              <a:sym typeface="Impact"/>
            </a:endParaRPr>
          </a:p>
        </p:txBody>
      </p:sp>
      <p:sp>
        <p:nvSpPr>
          <p:cNvPr id="155" name="Google Shape;155;p9"/>
          <p:cNvSpPr txBox="1"/>
          <p:nvPr/>
        </p:nvSpPr>
        <p:spPr>
          <a:xfrm>
            <a:off x="557625" y="1039717"/>
            <a:ext cx="10189343" cy="5724604"/>
          </a:xfrm>
          <a:prstGeom prst="rect">
            <a:avLst/>
          </a:prstGeom>
          <a:noFill/>
          <a:ln>
            <a:noFill/>
          </a:ln>
        </p:spPr>
        <p:txBody>
          <a:bodyPr spcFirstLastPara="1" wrap="square" lIns="91425" tIns="45700" rIns="91425" bIns="45700" anchor="t" anchorCtr="0">
            <a:spAutoFit/>
          </a:bodyPr>
          <a:lstStyle/>
          <a:p>
            <a:pPr algn="just">
              <a:lnSpc>
                <a:spcPct val="150000"/>
              </a:lnSpc>
            </a:pPr>
            <a:r>
              <a:rPr lang="en-PH" sz="1800" dirty="0">
                <a:latin typeface="Tahoma" panose="020B0604030504040204" pitchFamily="34" charset="0"/>
                <a:ea typeface="Tahoma" panose="020B0604030504040204" pitchFamily="34" charset="0"/>
                <a:cs typeface="Tahoma" panose="020B0604030504040204" pitchFamily="34" charset="0"/>
              </a:rPr>
              <a:t>	</a:t>
            </a:r>
            <a:r>
              <a:rPr lang="en-PH" sz="1600" dirty="0">
                <a:latin typeface="Tahoma" panose="020B0604030504040204" pitchFamily="34" charset="0"/>
                <a:ea typeface="Tahoma" panose="020B0604030504040204" pitchFamily="34" charset="0"/>
                <a:cs typeface="Tahoma" panose="020B0604030504040204" pitchFamily="34" charset="0"/>
              </a:rPr>
              <a:t>To enhance the user experience and expand the system's capabilities, several improvements are crucial: </a:t>
            </a:r>
          </a:p>
          <a:p>
            <a:pPr algn="just">
              <a:lnSpc>
                <a:spcPct val="150000"/>
              </a:lnSpc>
            </a:pPr>
            <a:r>
              <a:rPr lang="en-PH" sz="1600" b="1" dirty="0">
                <a:latin typeface="Tahoma" panose="020B0604030504040204" pitchFamily="34" charset="0"/>
                <a:ea typeface="Tahoma" panose="020B0604030504040204" pitchFamily="34" charset="0"/>
                <a:cs typeface="Tahoma" panose="020B0604030504040204" pitchFamily="34" charset="0"/>
              </a:rPr>
              <a:t>Implement Automation</a:t>
            </a:r>
            <a:r>
              <a:rPr lang="en-PH" sz="1600" dirty="0">
                <a:latin typeface="Tahoma" panose="020B0604030504040204" pitchFamily="34" charset="0"/>
                <a:ea typeface="Tahoma" panose="020B0604030504040204" pitchFamily="34" charset="0"/>
                <a:cs typeface="Tahoma" panose="020B0604030504040204" pitchFamily="34" charset="0"/>
              </a:rPr>
              <a:t>: Introduce features like "select all," checkboxes, and automated order processing to streamline operations and reduce manual effort. </a:t>
            </a:r>
          </a:p>
          <a:p>
            <a:pPr algn="just">
              <a:lnSpc>
                <a:spcPct val="150000"/>
              </a:lnSpc>
            </a:pPr>
            <a:r>
              <a:rPr lang="en-PH" sz="1600" b="1" dirty="0">
                <a:latin typeface="Tahoma" panose="020B0604030504040204" pitchFamily="34" charset="0"/>
                <a:ea typeface="Tahoma" panose="020B0604030504040204" pitchFamily="34" charset="0"/>
                <a:cs typeface="Tahoma" panose="020B0604030504040204" pitchFamily="34" charset="0"/>
              </a:rPr>
              <a:t>Enhance Product Information: </a:t>
            </a:r>
            <a:r>
              <a:rPr lang="en-PH" sz="1600" dirty="0">
                <a:latin typeface="Tahoma" panose="020B0604030504040204" pitchFamily="34" charset="0"/>
                <a:ea typeface="Tahoma" panose="020B0604030504040204" pitchFamily="34" charset="0"/>
                <a:cs typeface="Tahoma" panose="020B0604030504040204" pitchFamily="34" charset="0"/>
              </a:rPr>
              <a:t>Provide detailed descriptions, images, and specifications for each product to enable informed purchasing decisions. </a:t>
            </a:r>
          </a:p>
          <a:p>
            <a:pPr algn="just">
              <a:lnSpc>
                <a:spcPct val="150000"/>
              </a:lnSpc>
            </a:pPr>
            <a:r>
              <a:rPr lang="en-PH" sz="1600" b="1" dirty="0">
                <a:latin typeface="Tahoma" panose="020B0604030504040204" pitchFamily="34" charset="0"/>
                <a:ea typeface="Tahoma" panose="020B0604030504040204" pitchFamily="34" charset="0"/>
                <a:cs typeface="Tahoma" panose="020B0604030504040204" pitchFamily="34" charset="0"/>
              </a:rPr>
              <a:t>Add Notification System: </a:t>
            </a:r>
            <a:r>
              <a:rPr lang="en-PH" sz="1600" dirty="0">
                <a:latin typeface="Tahoma" panose="020B0604030504040204" pitchFamily="34" charset="0"/>
                <a:ea typeface="Tahoma" panose="020B0604030504040204" pitchFamily="34" charset="0"/>
                <a:cs typeface="Tahoma" panose="020B0604030504040204" pitchFamily="34" charset="0"/>
              </a:rPr>
              <a:t>Integrate a notification system to inform users about order confirmations, updates, and other important information. </a:t>
            </a:r>
          </a:p>
          <a:p>
            <a:pPr algn="just">
              <a:lnSpc>
                <a:spcPct val="150000"/>
              </a:lnSpc>
            </a:pPr>
            <a:r>
              <a:rPr lang="en-PH" sz="1600" b="1" dirty="0">
                <a:latin typeface="Tahoma" panose="020B0604030504040204" pitchFamily="34" charset="0"/>
                <a:ea typeface="Tahoma" panose="020B0604030504040204" pitchFamily="34" charset="0"/>
                <a:cs typeface="Tahoma" panose="020B0604030504040204" pitchFamily="34" charset="0"/>
              </a:rPr>
              <a:t>Explore Online Payment Options</a:t>
            </a:r>
            <a:r>
              <a:rPr lang="en-PH" sz="1600" dirty="0">
                <a:latin typeface="Tahoma" panose="020B0604030504040204" pitchFamily="34" charset="0"/>
                <a:ea typeface="Tahoma" panose="020B0604030504040204" pitchFamily="34" charset="0"/>
                <a:cs typeface="Tahoma" panose="020B0604030504040204" pitchFamily="34" charset="0"/>
              </a:rPr>
              <a:t>: Consider integrating online payment gateways to offer users a wider range of payment options. </a:t>
            </a:r>
            <a:endParaRPr lang="en-US" sz="16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Search Bar: </a:t>
            </a:r>
            <a:r>
              <a:rPr lang="en-US" sz="1600" dirty="0">
                <a:latin typeface="Tahoma" panose="020B0604030504040204" pitchFamily="34" charset="0"/>
                <a:ea typeface="Tahoma" panose="020B0604030504040204" pitchFamily="34" charset="0"/>
                <a:cs typeface="Tahoma" panose="020B0604030504040204" pitchFamily="34" charset="0"/>
              </a:rPr>
              <a:t>This enable users to filter products. This can help users find products faster and more accurately.</a:t>
            </a:r>
            <a:endParaRPr lang="en-PH" sz="16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PH" sz="1600" dirty="0">
                <a:latin typeface="Tahoma" panose="020B0604030504040204" pitchFamily="34" charset="0"/>
                <a:ea typeface="Tahoma" panose="020B0604030504040204" pitchFamily="34" charset="0"/>
                <a:cs typeface="Tahoma" panose="020B0604030504040204" pitchFamily="34" charset="0"/>
              </a:rPr>
              <a:t>	By addressing these limitations and implementing necessary improvements, "Campus Snacks and Fruitful Finds" can become a more user-friendly and efficient platform, expanding its reach and catering to a wider audience.</a:t>
            </a:r>
          </a:p>
          <a:p>
            <a:pPr marR="0" lvl="0" algn="just" rtl="0">
              <a:lnSpc>
                <a:spcPct val="150000"/>
              </a:lnSpc>
              <a:spcBef>
                <a:spcPts val="0"/>
              </a:spcBef>
              <a:spcAft>
                <a:spcPts val="0"/>
              </a:spcAft>
              <a:buClr>
                <a:srgbClr val="1C1952"/>
              </a:buClr>
              <a:buSzPts val="2400"/>
            </a:pPr>
            <a:endParaRPr sz="1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0" descr="A logo with blue dots and yellow text&#10;&#10;Description automatically generated"/>
          <p:cNvPicPr preferRelativeResize="0"/>
          <p:nvPr/>
        </p:nvPicPr>
        <p:blipFill rotWithShape="1">
          <a:blip r:embed="rId3">
            <a:alphaModFix/>
          </a:blip>
          <a:srcRect l="16518" t="5192" r="13658" b="20844"/>
          <a:stretch/>
        </p:blipFill>
        <p:spPr>
          <a:xfrm>
            <a:off x="4358698" y="1458588"/>
            <a:ext cx="3207962" cy="35706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1" name="Google Shape;101;p2"/>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INTRODUCTION</a:t>
            </a:r>
            <a:endParaRPr sz="3200" b="0" i="0" u="none" strike="noStrike" cap="none">
              <a:solidFill>
                <a:schemeClr val="lt1"/>
              </a:solidFill>
              <a:latin typeface="Impact"/>
              <a:ea typeface="Impact"/>
              <a:cs typeface="Impact"/>
              <a:sym typeface="Impact"/>
            </a:endParaRPr>
          </a:p>
        </p:txBody>
      </p:sp>
      <p:sp>
        <p:nvSpPr>
          <p:cNvPr id="2" name="TextBox 1"/>
          <p:cNvSpPr txBox="1"/>
          <p:nvPr/>
        </p:nvSpPr>
        <p:spPr>
          <a:xfrm>
            <a:off x="1086255" y="1336119"/>
            <a:ext cx="10019489" cy="4185761"/>
          </a:xfrm>
          <a:prstGeom prst="rect">
            <a:avLst/>
          </a:prstGeom>
          <a:noFill/>
        </p:spPr>
        <p:txBody>
          <a:bodyPr wrap="square" rtlCol="0">
            <a:spAutoFit/>
          </a:bodyPr>
          <a:lstStyle/>
          <a:p>
            <a:pPr algn="just">
              <a:lnSpc>
                <a:spcPct val="150000"/>
              </a:lnSpc>
            </a:pPr>
            <a:r>
              <a:rPr lang="en-PH" sz="2400" dirty="0">
                <a:latin typeface="Tahoma" panose="020B0604030504040204" pitchFamily="34" charset="0"/>
                <a:ea typeface="Tahoma" panose="020B0604030504040204" pitchFamily="34" charset="0"/>
                <a:cs typeface="Tahoma" panose="020B0604030504040204" pitchFamily="34" charset="0"/>
              </a:rPr>
              <a:t>	The university campus is a whirlwind of activity, demanding energy and focus from students navigating their academic and social lives. To meet this need, we present “Campus Snacks and Fruitful Finds,” an innovative online platform designed to make a diverse range of snacks and fresh fruits accessible and convenient for our busy campus community. By connecting students, faculty, and staff with a wide variety of tasty treats and healthy fruits.</a:t>
            </a:r>
          </a:p>
          <a:p>
            <a:endParaRPr lang="en-PH"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1" name="Google Shape;101;p2"/>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INTRODUCTION</a:t>
            </a:r>
            <a:endParaRPr sz="3200" b="0" i="0" u="none" strike="noStrike" cap="none">
              <a:solidFill>
                <a:schemeClr val="lt1"/>
              </a:solidFill>
              <a:latin typeface="Impact"/>
              <a:ea typeface="Impact"/>
              <a:cs typeface="Impact"/>
              <a:sym typeface="Impact"/>
            </a:endParaRPr>
          </a:p>
        </p:txBody>
      </p:sp>
      <p:sp>
        <p:nvSpPr>
          <p:cNvPr id="2" name="TextBox 1"/>
          <p:cNvSpPr txBox="1"/>
          <p:nvPr/>
        </p:nvSpPr>
        <p:spPr>
          <a:xfrm>
            <a:off x="1086255" y="1151453"/>
            <a:ext cx="10019489" cy="5293757"/>
          </a:xfrm>
          <a:prstGeom prst="rect">
            <a:avLst/>
          </a:prstGeom>
          <a:noFill/>
        </p:spPr>
        <p:txBody>
          <a:bodyPr wrap="square" rtlCol="0">
            <a:spAutoFit/>
          </a:bodyPr>
          <a:lstStyle/>
          <a:p>
            <a:pPr algn="just">
              <a:lnSpc>
                <a:spcPct val="150000"/>
              </a:lnSpc>
            </a:pPr>
            <a:r>
              <a:rPr lang="en-PH" sz="2400" dirty="0">
                <a:latin typeface="Tahoma" panose="020B0604030504040204" pitchFamily="34" charset="0"/>
                <a:ea typeface="Tahoma" panose="020B0604030504040204" pitchFamily="34" charset="0"/>
                <a:cs typeface="Tahoma" panose="020B0604030504040204" pitchFamily="34" charset="0"/>
              </a:rPr>
              <a:t>	Campus Snacks and Fruitful Finds offers a quick and easy way to satisfy cravings. Our platform features an extensive selection of options, from </a:t>
            </a:r>
            <a:r>
              <a:rPr lang="en-US" sz="2400" dirty="0">
                <a:latin typeface="Tahoma" panose="020B0604030504040204" pitchFamily="34" charset="0"/>
                <a:ea typeface="Tahoma" panose="020B0604030504040204" pitchFamily="34" charset="0"/>
                <a:cs typeface="Tahoma" panose="020B0604030504040204" pitchFamily="34" charset="0"/>
              </a:rPr>
              <a:t>snacks, pastry, drinks,</a:t>
            </a:r>
            <a:r>
              <a:rPr lang="en-PH" sz="2400" dirty="0">
                <a:latin typeface="Tahoma" panose="020B0604030504040204" pitchFamily="34" charset="0"/>
                <a:ea typeface="Tahoma" panose="020B0604030504040204" pitchFamily="34" charset="0"/>
                <a:cs typeface="Tahoma" panose="020B0604030504040204" pitchFamily="34" charset="0"/>
              </a:rPr>
              <a:t> and </a:t>
            </a:r>
            <a:r>
              <a:rPr lang="en-US" sz="2400" dirty="0">
                <a:latin typeface="Tahoma" panose="020B0604030504040204" pitchFamily="34" charset="0"/>
                <a:ea typeface="Tahoma" panose="020B0604030504040204" pitchFamily="34" charset="0"/>
                <a:cs typeface="Tahoma" panose="020B0604030504040204" pitchFamily="34" charset="0"/>
              </a:rPr>
              <a:t>fruits, </a:t>
            </a:r>
            <a:r>
              <a:rPr lang="en-PH" sz="2400" dirty="0">
                <a:latin typeface="Tahoma" panose="020B0604030504040204" pitchFamily="34" charset="0"/>
                <a:ea typeface="Tahoma" panose="020B0604030504040204" pitchFamily="34" charset="0"/>
                <a:cs typeface="Tahoma" panose="020B0604030504040204" pitchFamily="34" charset="0"/>
              </a:rPr>
              <a:t>ensuring there’s something for everyone. Whether you’re between study sessions, studying late at the library, or enjoying a break with friends, our service is designed to fit seamlessly into your lifestyle. With</a:t>
            </a:r>
            <a:r>
              <a:rPr lang="en-US" sz="2400" dirty="0">
                <a:latin typeface="Tahoma" panose="020B0604030504040204" pitchFamily="34" charset="0"/>
                <a:ea typeface="Tahoma" panose="020B0604030504040204" pitchFamily="34" charset="0"/>
                <a:cs typeface="Tahoma" panose="020B0604030504040204" pitchFamily="34" charset="0"/>
              </a:rPr>
              <a:t> a friendly</a:t>
            </a:r>
            <a:r>
              <a:rPr lang="en-PH" sz="2400" dirty="0">
                <a:latin typeface="Tahoma" panose="020B0604030504040204" pitchFamily="34" charset="0"/>
                <a:ea typeface="Tahoma" panose="020B0604030504040204" pitchFamily="34" charset="0"/>
                <a:cs typeface="Tahoma" panose="020B0604030504040204" pitchFamily="34" charset="0"/>
              </a:rPr>
              <a:t> e-commerce system, we provide an efficient, user-friendly experience for ordering and receiving delicious options</a:t>
            </a:r>
            <a:r>
              <a:rPr lang="en-US" sz="2400" dirty="0">
                <a:latin typeface="Tahoma" panose="020B0604030504040204" pitchFamily="34" charset="0"/>
                <a:ea typeface="Tahoma" panose="020B0604030504040204" pitchFamily="34" charset="0"/>
                <a:cs typeface="Tahoma" panose="020B0604030504040204" pitchFamily="34" charset="0"/>
              </a:rPr>
              <a:t>.</a:t>
            </a:r>
            <a:r>
              <a:rPr lang="en-PH" sz="2400" dirty="0">
                <a:latin typeface="Tahoma" panose="020B0604030504040204" pitchFamily="34" charset="0"/>
                <a:ea typeface="Tahoma" panose="020B0604030504040204" pitchFamily="34" charset="0"/>
                <a:cs typeface="Tahoma" panose="020B0604030504040204" pitchFamily="34" charset="0"/>
              </a:rPr>
              <a:t> Plus, our commitment to quality means you can enjoy fresh, flavorful choices delivered directly to you.</a:t>
            </a:r>
          </a:p>
          <a:p>
            <a:endParaRPr lang="en-PH" dirty="0"/>
          </a:p>
        </p:txBody>
      </p:sp>
    </p:spTree>
    <p:extLst>
      <p:ext uri="{BB962C8B-B14F-4D97-AF65-F5344CB8AC3E}">
        <p14:creationId xmlns:p14="http://schemas.microsoft.com/office/powerpoint/2010/main" val="201432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8" name="Google Shape;108;p3"/>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Objectives</a:t>
            </a:r>
            <a:endParaRPr sz="3200" b="0" i="0" u="none" strike="noStrike" cap="none">
              <a:solidFill>
                <a:schemeClr val="lt1"/>
              </a:solidFill>
              <a:latin typeface="Impact"/>
              <a:ea typeface="Impact"/>
              <a:cs typeface="Impact"/>
              <a:sym typeface="Impact"/>
            </a:endParaRPr>
          </a:p>
        </p:txBody>
      </p:sp>
      <p:sp>
        <p:nvSpPr>
          <p:cNvPr id="2" name="TextBox 1"/>
          <p:cNvSpPr txBox="1"/>
          <p:nvPr/>
        </p:nvSpPr>
        <p:spPr>
          <a:xfrm>
            <a:off x="1309991" y="1284051"/>
            <a:ext cx="9572017" cy="334097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PH" sz="2400" dirty="0">
                <a:latin typeface="Tahoma" panose="020B0604030504040204" pitchFamily="34" charset="0"/>
                <a:ea typeface="Tahoma" panose="020B0604030504040204" pitchFamily="34" charset="0"/>
                <a:cs typeface="Tahoma" panose="020B0604030504040204" pitchFamily="34" charset="0"/>
              </a:rPr>
              <a:t>To help students and faculties to order snacks and fruits easier.</a:t>
            </a:r>
          </a:p>
          <a:p>
            <a:pPr marL="285750" indent="-285750" algn="just">
              <a:lnSpc>
                <a:spcPct val="150000"/>
              </a:lnSpc>
              <a:buFont typeface="Arial" panose="020B0604020202020204" pitchFamily="34" charset="0"/>
              <a:buChar char="•"/>
            </a:pPr>
            <a:r>
              <a:rPr lang="en-PH" sz="2400" dirty="0">
                <a:latin typeface="Tahoma" panose="020B0604030504040204" pitchFamily="34" charset="0"/>
                <a:ea typeface="Tahoma" panose="020B0604030504040204" pitchFamily="34" charset="0"/>
                <a:cs typeface="Tahoma" panose="020B0604030504040204" pitchFamily="34" charset="0"/>
              </a:rPr>
              <a:t>To provide variety of chips, fruits, pastries, and drinks on campus.</a:t>
            </a:r>
          </a:p>
          <a:p>
            <a:pPr marL="285750" indent="-285750" algn="just">
              <a:lnSpc>
                <a:spcPct val="150000"/>
              </a:lnSpc>
              <a:buFont typeface="Arial" panose="020B0604020202020204" pitchFamily="34" charset="0"/>
              <a:buChar char="•"/>
            </a:pPr>
            <a:r>
              <a:rPr lang="en-PH" sz="2400" dirty="0">
                <a:latin typeface="Tahoma" panose="020B0604030504040204" pitchFamily="34" charset="0"/>
                <a:ea typeface="Tahoma" panose="020B0604030504040204" pitchFamily="34" charset="0"/>
                <a:cs typeface="Tahoma" panose="020B0604030504040204" pitchFamily="34" charset="0"/>
              </a:rPr>
              <a:t>To help students and staffs for convenient payment.</a:t>
            </a:r>
          </a:p>
          <a:p>
            <a:pPr marL="285750" indent="-285750" algn="just">
              <a:lnSpc>
                <a:spcPct val="150000"/>
              </a:lnSpc>
              <a:buFont typeface="Arial" panose="020B0604020202020204" pitchFamily="34" charset="0"/>
              <a:buChar char="•"/>
            </a:pPr>
            <a:r>
              <a:rPr lang="en-PH" sz="2400" dirty="0">
                <a:latin typeface="Tahoma" panose="020B0604030504040204" pitchFamily="34" charset="0"/>
                <a:ea typeface="Tahoma" panose="020B0604030504040204" pitchFamily="34" charset="0"/>
                <a:cs typeface="Tahoma" panose="020B0604030504040204" pitchFamily="34" charset="0"/>
              </a:rPr>
              <a:t>To provide a quick and hassle free purchasement of snacks and fruits.</a:t>
            </a:r>
          </a:p>
          <a:p>
            <a:pPr marL="285750" indent="-285750" algn="just">
              <a:lnSpc>
                <a:spcPct val="150000"/>
              </a:lnSpc>
              <a:buFont typeface="Arial" panose="020B0604020202020204" pitchFamily="34" charset="0"/>
              <a:buChar char="•"/>
            </a:pPr>
            <a:r>
              <a:rPr lang="en-PH" sz="2400" dirty="0">
                <a:latin typeface="Tahoma" panose="020B0604030504040204" pitchFamily="34" charset="0"/>
                <a:ea typeface="Tahoma" panose="020B0604030504040204" pitchFamily="34" charset="0"/>
                <a:cs typeface="Tahoma" panose="020B0604030504040204" pitchFamily="34" charset="0"/>
              </a:rPr>
              <a:t>To improve and enhance campus life.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6" name="Google Shape;116;p4"/>
          <p:cNvSpPr txBox="1"/>
          <p:nvPr/>
        </p:nvSpPr>
        <p:spPr>
          <a:xfrm>
            <a:off x="1192758" y="1478947"/>
            <a:ext cx="9806400" cy="3416279"/>
          </a:xfrm>
          <a:prstGeom prst="rect">
            <a:avLst/>
          </a:prstGeom>
          <a:noFill/>
          <a:ln>
            <a:noFill/>
          </a:ln>
        </p:spPr>
        <p:txBody>
          <a:bodyPr spcFirstLastPara="1" wrap="square" lIns="91425" tIns="45700" rIns="91425" bIns="45700" anchor="t" anchorCtr="0">
            <a:spAutoFit/>
          </a:bodyPr>
          <a:lstStyle/>
          <a:p>
            <a:pPr lvl="0" algn="just">
              <a:lnSpc>
                <a:spcPct val="150000"/>
              </a:lnSpc>
              <a:buClr>
                <a:srgbClr val="1C1952"/>
              </a:buClr>
              <a:buSzPts val="2400"/>
            </a:pPr>
            <a:r>
              <a:rPr lang="en-PH" sz="2400" dirty="0">
                <a:latin typeface="Tahoma" panose="020B0604030504040204" pitchFamily="34" charset="0"/>
                <a:ea typeface="Tahoma" panose="020B0604030504040204" pitchFamily="34" charset="0"/>
                <a:cs typeface="Tahoma" panose="020B0604030504040204" pitchFamily="34" charset="0"/>
              </a:rPr>
              <a:t>	The Campus Snacks and Fruitful Finds system is an ordering platform that aims to enhance the student experience by providing convenient access to snacks and fruits at various locations across campus. While it provides a simple way to place orders, its current functionality is severely limited by its lack of essential features, hindering its user experience and potential for growth.</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6" name="Google Shape;116;p4"/>
          <p:cNvSpPr txBox="1"/>
          <p:nvPr/>
        </p:nvSpPr>
        <p:spPr>
          <a:xfrm>
            <a:off x="1192758" y="1478947"/>
            <a:ext cx="9806400" cy="3785611"/>
          </a:xfrm>
          <a:prstGeom prst="rect">
            <a:avLst/>
          </a:prstGeom>
          <a:noFill/>
          <a:ln>
            <a:noFill/>
          </a:ln>
        </p:spPr>
        <p:txBody>
          <a:bodyPr spcFirstLastPara="1" wrap="square" lIns="91425" tIns="45700" rIns="91425" bIns="45700" anchor="t" anchorCtr="0">
            <a:spAutoFit/>
          </a:bodyPr>
          <a:lstStyle/>
          <a:p>
            <a:pPr algn="just">
              <a:lnSpc>
                <a:spcPct val="150000"/>
              </a:lnSpc>
            </a:pPr>
            <a:r>
              <a:rPr lang="en-PH" sz="2000" b="1" dirty="0">
                <a:latin typeface="Tahoma" panose="020B0604030504040204" pitchFamily="34" charset="0"/>
                <a:ea typeface="Tahoma" panose="020B0604030504040204" pitchFamily="34" charset="0"/>
                <a:cs typeface="Tahoma" panose="020B0604030504040204" pitchFamily="34" charset="0"/>
              </a:rPr>
              <a:t>Scope:</a:t>
            </a:r>
            <a:endParaRPr lang="en-PH" sz="20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PH" sz="2000" b="1" dirty="0">
                <a:latin typeface="Tahoma" panose="020B0604030504040204" pitchFamily="34" charset="0"/>
                <a:ea typeface="Tahoma" panose="020B0604030504040204" pitchFamily="34" charset="0"/>
                <a:cs typeface="Tahoma" panose="020B0604030504040204" pitchFamily="34" charset="0"/>
              </a:rPr>
              <a:t>Basic Ordering</a:t>
            </a:r>
            <a:r>
              <a:rPr lang="en-PH" sz="2000" dirty="0">
                <a:latin typeface="Tahoma" panose="020B0604030504040204" pitchFamily="34" charset="0"/>
                <a:ea typeface="Tahoma" panose="020B0604030504040204" pitchFamily="34" charset="0"/>
                <a:cs typeface="Tahoma" panose="020B0604030504040204" pitchFamily="34" charset="0"/>
              </a:rPr>
              <a:t>: The system allows users to browse a limited selection of products and place orders for delivery. This is the primary function of the system, but it lacks the features necessary for a robust and user-friendly experience. </a:t>
            </a:r>
          </a:p>
          <a:p>
            <a:pPr algn="just">
              <a:lnSpc>
                <a:spcPct val="150000"/>
              </a:lnSpc>
            </a:pPr>
            <a:r>
              <a:rPr lang="en-PH" sz="2000" b="1" dirty="0">
                <a:latin typeface="Tahoma" panose="020B0604030504040204" pitchFamily="34" charset="0"/>
                <a:ea typeface="Tahoma" panose="020B0604030504040204" pitchFamily="34" charset="0"/>
                <a:cs typeface="Tahoma" panose="020B0604030504040204" pitchFamily="34" charset="0"/>
              </a:rPr>
              <a:t>Cash on Delivery</a:t>
            </a:r>
            <a:r>
              <a:rPr lang="en-PH" sz="2000" dirty="0">
                <a:latin typeface="Tahoma" panose="020B0604030504040204" pitchFamily="34" charset="0"/>
                <a:ea typeface="Tahoma" panose="020B0604030504040204" pitchFamily="34" charset="0"/>
                <a:cs typeface="Tahoma" panose="020B0604030504040204" pitchFamily="34" charset="0"/>
              </a:rPr>
              <a:t>: The system relies solely on cash on delivery, which may be convenient for some users but limits options for online payment methods. </a:t>
            </a:r>
          </a:p>
          <a:p>
            <a:pPr algn="just">
              <a:lnSpc>
                <a:spcPct val="150000"/>
              </a:lnSpc>
            </a:pPr>
            <a:r>
              <a:rPr lang="en-PH" sz="2000" b="1" dirty="0">
                <a:latin typeface="Tahoma" panose="020B0604030504040204" pitchFamily="34" charset="0"/>
                <a:ea typeface="Tahoma" panose="020B0604030504040204" pitchFamily="34" charset="0"/>
                <a:cs typeface="Tahoma" panose="020B0604030504040204" pitchFamily="34" charset="0"/>
              </a:rPr>
              <a:t>Campus-Specific</a:t>
            </a:r>
            <a:r>
              <a:rPr lang="en-PH" sz="2000" dirty="0">
                <a:latin typeface="Tahoma" panose="020B0604030504040204" pitchFamily="34" charset="0"/>
                <a:ea typeface="Tahoma" panose="020B0604030504040204" pitchFamily="34" charset="0"/>
                <a:cs typeface="Tahoma" panose="020B0604030504040204" pitchFamily="34" charset="0"/>
              </a:rPr>
              <a:t>: The system's focus on campus snacks suggests a targeted audience within a specific geographical area</a:t>
            </a:r>
            <a:endParaRPr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16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6" name="Google Shape;116;p4"/>
          <p:cNvSpPr txBox="1"/>
          <p:nvPr/>
        </p:nvSpPr>
        <p:spPr>
          <a:xfrm>
            <a:off x="935739" y="1195359"/>
            <a:ext cx="9806400" cy="5539938"/>
          </a:xfrm>
          <a:prstGeom prst="rect">
            <a:avLst/>
          </a:prstGeom>
          <a:noFill/>
          <a:ln>
            <a:noFill/>
          </a:ln>
        </p:spPr>
        <p:txBody>
          <a:bodyPr spcFirstLastPara="1" wrap="square" lIns="91425" tIns="45700" rIns="91425" bIns="45700" anchor="t" anchorCtr="0">
            <a:spAutoFit/>
          </a:bodyPr>
          <a:lstStyle/>
          <a:p>
            <a:pPr algn="just">
              <a:lnSpc>
                <a:spcPct val="150000"/>
              </a:lnSpc>
            </a:pPr>
            <a:r>
              <a:rPr lang="en-PH" sz="1800" b="1" dirty="0">
                <a:latin typeface="Tahoma" panose="020B0604030504040204" pitchFamily="34" charset="0"/>
                <a:ea typeface="Tahoma" panose="020B0604030504040204" pitchFamily="34" charset="0"/>
                <a:cs typeface="Tahoma" panose="020B0604030504040204" pitchFamily="34" charset="0"/>
              </a:rPr>
              <a:t>Limitations: </a:t>
            </a:r>
          </a:p>
          <a:p>
            <a:pPr algn="just">
              <a:lnSpc>
                <a:spcPct val="150000"/>
              </a:lnSpc>
            </a:pPr>
            <a:r>
              <a:rPr lang="en-PH" sz="1800" b="1" dirty="0">
                <a:latin typeface="Tahoma" panose="020B0604030504040204" pitchFamily="34" charset="0"/>
                <a:ea typeface="Tahoma" panose="020B0604030504040204" pitchFamily="34" charset="0"/>
                <a:cs typeface="Tahoma" panose="020B0604030504040204" pitchFamily="34" charset="0"/>
              </a:rPr>
              <a:t>Manual Operations</a:t>
            </a:r>
            <a:r>
              <a:rPr lang="en-PH" sz="1800" dirty="0">
                <a:latin typeface="Tahoma" panose="020B0604030504040204" pitchFamily="34" charset="0"/>
                <a:ea typeface="Tahoma" panose="020B0604030504040204" pitchFamily="34" charset="0"/>
                <a:cs typeface="Tahoma" panose="020B0604030504040204" pitchFamily="34" charset="0"/>
              </a:rPr>
              <a:t>: The absence of a "select all" button, checkboxes, and other features requires users to manually select each item, making bulk orders tedious and prone to errors. </a:t>
            </a:r>
          </a:p>
          <a:p>
            <a:pPr algn="just">
              <a:lnSpc>
                <a:spcPct val="150000"/>
              </a:lnSpc>
            </a:pPr>
            <a:r>
              <a:rPr lang="en-PH" sz="1800" b="1" dirty="0">
                <a:latin typeface="Tahoma" panose="020B0604030504040204" pitchFamily="34" charset="0"/>
                <a:ea typeface="Tahoma" panose="020B0604030504040204" pitchFamily="34" charset="0"/>
                <a:cs typeface="Tahoma" panose="020B0604030504040204" pitchFamily="34" charset="0"/>
              </a:rPr>
              <a:t>Limited Product Information</a:t>
            </a:r>
            <a:r>
              <a:rPr lang="en-PH" sz="1800" dirty="0">
                <a:latin typeface="Tahoma" panose="020B0604030504040204" pitchFamily="34" charset="0"/>
                <a:ea typeface="Tahoma" panose="020B0604030504040204" pitchFamily="34" charset="0"/>
                <a:cs typeface="Tahoma" panose="020B0604030504040204" pitchFamily="34" charset="0"/>
              </a:rPr>
              <a:t>: The system lacks product descriptions and details leaving users with minimal information to make informed decisions about their purchases. This deficiency can lead to dissatisfaction and uncertainty about the quality and nature of the products.</a:t>
            </a:r>
          </a:p>
          <a:p>
            <a:pPr algn="just">
              <a:lnSpc>
                <a:spcPct val="150000"/>
              </a:lnSpc>
            </a:pPr>
            <a:r>
              <a:rPr lang="en-PH" sz="1800" b="1" dirty="0">
                <a:latin typeface="Tahoma" panose="020B0604030504040204" pitchFamily="34" charset="0"/>
                <a:ea typeface="Tahoma" panose="020B0604030504040204" pitchFamily="34" charset="0"/>
                <a:cs typeface="Tahoma" panose="020B0604030504040204" pitchFamily="34" charset="0"/>
              </a:rPr>
              <a:t>No Notifications:</a:t>
            </a:r>
            <a:r>
              <a:rPr lang="en-PH" sz="1800" dirty="0">
                <a:latin typeface="Tahoma" panose="020B0604030504040204" pitchFamily="34" charset="0"/>
                <a:ea typeface="Tahoma" panose="020B0604030504040204" pitchFamily="34" charset="0"/>
                <a:cs typeface="Tahoma" panose="020B0604030504040204" pitchFamily="34" charset="0"/>
              </a:rPr>
              <a:t> The system lacks any notification system for order confirmations, updates, or other important information. This can lead to confusion and dissatisfaction among users who may not be aware of the status of their orders. </a:t>
            </a:r>
          </a:p>
          <a:p>
            <a:pPr algn="just">
              <a:lnSpc>
                <a:spcPct val="150000"/>
              </a:lnSpc>
            </a:pPr>
            <a:r>
              <a:rPr lang="en-PH" sz="1800" b="1" dirty="0">
                <a:latin typeface="Tahoma" panose="020B0604030504040204" pitchFamily="34" charset="0"/>
                <a:ea typeface="Tahoma" panose="020B0604030504040204" pitchFamily="34" charset="0"/>
                <a:cs typeface="Tahoma" panose="020B0604030504040204" pitchFamily="34" charset="0"/>
              </a:rPr>
              <a:t>Limited Payment Options</a:t>
            </a:r>
            <a:r>
              <a:rPr lang="en-PH" sz="1800" dirty="0">
                <a:latin typeface="Tahoma" panose="020B0604030504040204" pitchFamily="34" charset="0"/>
                <a:ea typeface="Tahoma" panose="020B0604030504040204" pitchFamily="34" charset="0"/>
                <a:cs typeface="Tahoma" panose="020B0604030504040204" pitchFamily="34" charset="0"/>
              </a:rPr>
              <a:t>: The system's reliance on cash on delivery limits its potential customer base and restricts its ability to cater to users who prefer online payment methods. </a:t>
            </a:r>
          </a:p>
          <a:p>
            <a:pPr algn="just">
              <a:lnSpc>
                <a:spcPct val="150000"/>
              </a:lnSpc>
            </a:pPr>
            <a:endParaRPr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2167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3" name="Google Shape;123;p5"/>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FLOWCHART</a:t>
            </a:r>
            <a:endParaRPr/>
          </a:p>
        </p:txBody>
      </p:sp>
      <p:sp>
        <p:nvSpPr>
          <p:cNvPr id="21" name="Text Box 46"/>
          <p:cNvSpPr txBox="1"/>
          <p:nvPr/>
        </p:nvSpPr>
        <p:spPr>
          <a:xfrm>
            <a:off x="4071939" y="1268017"/>
            <a:ext cx="7085688" cy="572218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457200" algn="ctr">
              <a:lnSpc>
                <a:spcPct val="150000"/>
              </a:lnSpc>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USER</a:t>
            </a:r>
          </a:p>
          <a:p>
            <a:pPr indent="457200" algn="just">
              <a:lnSpc>
                <a:spcPct val="150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process begins with the user entering the system. The system then asks if the user has an existing account. If yes, the user logs in using their valid credentials, and if no, the user is directed to create a new account through the sign-up process. If a new account was created, the system confirms the account details. The user can then view and enter the user profile where the user can explore different options. The user can browse through different menus available and can select items to their shopping cart. The user proceeds to the checkout page where the user reviews their order details, and if they want to proceed to payment or if the user wants to continue browsing menus. Upon successful payment, the system generates an order confirmation to the user. The user can log out of their account whenever they want and the process concludes with the user logging out of the system.</a:t>
            </a:r>
            <a:endParaRPr lang="en-PH"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9">
            <a:extLst>
              <a:ext uri="{FF2B5EF4-FFF2-40B4-BE49-F238E27FC236}">
                <a16:creationId xmlns:a16="http://schemas.microsoft.com/office/drawing/2014/main" id="{66873441-0AB0-9C51-E701-26B09E52862F}"/>
              </a:ext>
            </a:extLst>
          </p:cNvPr>
          <p:cNvPicPr>
            <a:picLocks noChangeAspect="1"/>
          </p:cNvPicPr>
          <p:nvPr/>
        </p:nvPicPr>
        <p:blipFill>
          <a:blip r:embed="rId4"/>
          <a:stretch>
            <a:fillRect/>
          </a:stretch>
        </p:blipFill>
        <p:spPr>
          <a:xfrm>
            <a:off x="670773" y="955519"/>
            <a:ext cx="3258289" cy="5418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3" name="Google Shape;123;p5"/>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FLOWCHART</a:t>
            </a:r>
            <a:endParaRPr/>
          </a:p>
        </p:txBody>
      </p:sp>
      <p:sp>
        <p:nvSpPr>
          <p:cNvPr id="65" name="Text Box 51"/>
          <p:cNvSpPr txBox="1"/>
          <p:nvPr/>
        </p:nvSpPr>
        <p:spPr>
          <a:xfrm>
            <a:off x="3579779" y="1039717"/>
            <a:ext cx="7117987" cy="585257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pPr>
            <a:r>
              <a:rPr lang="en-PH" dirty="0">
                <a:latin typeface="Tahoma" panose="020B0604030504040204" pitchFamily="34" charset="0"/>
                <a:ea typeface="Tahoma" panose="020B0604030504040204" pitchFamily="34" charset="0"/>
                <a:cs typeface="Tahoma" panose="020B0604030504040204" pitchFamily="34" charset="0"/>
              </a:rPr>
              <a:t>	The process begins with the </a:t>
            </a:r>
            <a:r>
              <a:rPr lang="en-PH" b="1" dirty="0">
                <a:latin typeface="Tahoma" panose="020B0604030504040204" pitchFamily="34" charset="0"/>
                <a:ea typeface="Tahoma" panose="020B0604030504040204" pitchFamily="34" charset="0"/>
                <a:cs typeface="Tahoma" panose="020B0604030504040204" pitchFamily="34" charset="0"/>
              </a:rPr>
              <a:t>‘Admin Log-In’</a:t>
            </a:r>
            <a:r>
              <a:rPr lang="en-PH" dirty="0">
                <a:latin typeface="Tahoma" panose="020B0604030504040204" pitchFamily="34" charset="0"/>
                <a:ea typeface="Tahoma" panose="020B0604030504040204" pitchFamily="34" charset="0"/>
                <a:cs typeface="Tahoma" panose="020B0604030504040204" pitchFamily="34" charset="0"/>
              </a:rPr>
              <a:t>. Once the admin attempts to log in, the system checks whether the credentials provided are valid. - If the </a:t>
            </a:r>
            <a:r>
              <a:rPr lang="en-PH" b="1" dirty="0">
                <a:latin typeface="Tahoma" panose="020B0604030504040204" pitchFamily="34" charset="0"/>
                <a:ea typeface="Tahoma" panose="020B0604030504040204" pitchFamily="34" charset="0"/>
                <a:cs typeface="Tahoma" panose="020B0604030504040204" pitchFamily="34" charset="0"/>
              </a:rPr>
              <a:t>‘credentials are not valid’</a:t>
            </a:r>
            <a:r>
              <a:rPr lang="en-PH" dirty="0">
                <a:latin typeface="Tahoma" panose="020B0604030504040204" pitchFamily="34" charset="0"/>
                <a:ea typeface="Tahoma" panose="020B0604030504040204" pitchFamily="34" charset="0"/>
                <a:cs typeface="Tahoma" panose="020B0604030504040204" pitchFamily="34" charset="0"/>
              </a:rPr>
              <a:t>, the admin is asked to review credentials, until correct credentials are entered. - If the </a:t>
            </a:r>
            <a:r>
              <a:rPr lang="en-PH" b="1" dirty="0">
                <a:latin typeface="Tahoma" panose="020B0604030504040204" pitchFamily="34" charset="0"/>
                <a:ea typeface="Tahoma" panose="020B0604030504040204" pitchFamily="34" charset="0"/>
                <a:cs typeface="Tahoma" panose="020B0604030504040204" pitchFamily="34" charset="0"/>
              </a:rPr>
              <a:t>‘credentials are valid’</a:t>
            </a:r>
            <a:r>
              <a:rPr lang="en-PH" dirty="0">
                <a:latin typeface="Tahoma" panose="020B0604030504040204" pitchFamily="34" charset="0"/>
                <a:ea typeface="Tahoma" panose="020B0604030504040204" pitchFamily="34" charset="0"/>
                <a:cs typeface="Tahoma" panose="020B0604030504040204" pitchFamily="34" charset="0"/>
              </a:rPr>
              <a:t>, the admin is granted access to the </a:t>
            </a:r>
            <a:r>
              <a:rPr lang="en-PH" b="1" dirty="0">
                <a:latin typeface="Tahoma" panose="020B0604030504040204" pitchFamily="34" charset="0"/>
                <a:ea typeface="Tahoma" panose="020B0604030504040204" pitchFamily="34" charset="0"/>
                <a:cs typeface="Tahoma" panose="020B0604030504040204" pitchFamily="34" charset="0"/>
              </a:rPr>
              <a:t>‘Dashboard’</a:t>
            </a:r>
            <a:r>
              <a:rPr lang="en-PH" dirty="0">
                <a:latin typeface="Tahoma" panose="020B0604030504040204" pitchFamily="34" charset="0"/>
                <a:ea typeface="Tahoma" panose="020B0604030504040204" pitchFamily="34" charset="0"/>
                <a:cs typeface="Tahoma" panose="020B0604030504040204" pitchFamily="34" charset="0"/>
              </a:rPr>
              <a:t>. The dashboard serves as the central hub from which various administrative tasks can be managed. From the dashboard, the admin has several options. First, </a:t>
            </a:r>
            <a:r>
              <a:rPr lang="en-PH" b="1" dirty="0">
                <a:latin typeface="Tahoma" panose="020B0604030504040204" pitchFamily="34" charset="0"/>
                <a:ea typeface="Tahoma" panose="020B0604030504040204" pitchFamily="34" charset="0"/>
                <a:cs typeface="Tahoma" panose="020B0604030504040204" pitchFamily="34" charset="0"/>
              </a:rPr>
              <a:t>‘Manage Products’</a:t>
            </a:r>
            <a:r>
              <a:rPr lang="en-PH" dirty="0">
                <a:latin typeface="Tahoma" panose="020B0604030504040204" pitchFamily="34" charset="0"/>
                <a:ea typeface="Tahoma" panose="020B0604030504040204" pitchFamily="34" charset="0"/>
                <a:cs typeface="Tahoma" panose="020B0604030504040204" pitchFamily="34" charset="0"/>
              </a:rPr>
              <a:t>, the admin can add, remove, or update products within the system. Second, </a:t>
            </a:r>
            <a:r>
              <a:rPr lang="en-PH" b="1" dirty="0">
                <a:latin typeface="Tahoma" panose="020B0604030504040204" pitchFamily="34" charset="0"/>
                <a:ea typeface="Tahoma" panose="020B0604030504040204" pitchFamily="34" charset="0"/>
                <a:cs typeface="Tahoma" panose="020B0604030504040204" pitchFamily="34" charset="0"/>
              </a:rPr>
              <a:t>‘View Orders’, </a:t>
            </a:r>
            <a:r>
              <a:rPr lang="en-PH" dirty="0">
                <a:latin typeface="Tahoma" panose="020B0604030504040204" pitchFamily="34" charset="0"/>
                <a:ea typeface="Tahoma" panose="020B0604030504040204" pitchFamily="34" charset="0"/>
                <a:cs typeface="Tahoma" panose="020B0604030504040204" pitchFamily="34" charset="0"/>
              </a:rPr>
              <a:t>the admin can view the list of orders placed by customers, along with relevant details. Third, </a:t>
            </a:r>
            <a:r>
              <a:rPr lang="en-PH" b="1" dirty="0">
                <a:latin typeface="Tahoma" panose="020B0604030504040204" pitchFamily="34" charset="0"/>
                <a:ea typeface="Tahoma" panose="020B0604030504040204" pitchFamily="34" charset="0"/>
                <a:cs typeface="Tahoma" panose="020B0604030504040204" pitchFamily="34" charset="0"/>
              </a:rPr>
              <a:t>‘Manage Users’, </a:t>
            </a:r>
            <a:r>
              <a:rPr lang="en-PH" dirty="0">
                <a:latin typeface="Tahoma" panose="020B0604030504040204" pitchFamily="34" charset="0"/>
                <a:ea typeface="Tahoma" panose="020B0604030504040204" pitchFamily="34" charset="0"/>
                <a:cs typeface="Tahoma" panose="020B0604030504040204" pitchFamily="34" charset="0"/>
              </a:rPr>
              <a:t>the admin can oversee user accounts, modifying user information, or deleting users. Lastly, </a:t>
            </a:r>
            <a:r>
              <a:rPr lang="en-PH" b="1" dirty="0">
                <a:latin typeface="Tahoma" panose="020B0604030504040204" pitchFamily="34" charset="0"/>
                <a:ea typeface="Tahoma" panose="020B0604030504040204" pitchFamily="34" charset="0"/>
                <a:cs typeface="Tahoma" panose="020B0604030504040204" pitchFamily="34" charset="0"/>
              </a:rPr>
              <a:t>‘Sales Reports’</a:t>
            </a:r>
            <a:r>
              <a:rPr lang="en-PH" dirty="0">
                <a:latin typeface="Tahoma" panose="020B0604030504040204" pitchFamily="34" charset="0"/>
                <a:ea typeface="Tahoma" panose="020B0604030504040204" pitchFamily="34" charset="0"/>
                <a:cs typeface="Tahoma" panose="020B0604030504040204" pitchFamily="34" charset="0"/>
              </a:rPr>
              <a:t>, the admin can create reports based on various metrics or data points within the system. After performing any of the above tasks, the system asks whether the admin wants to </a:t>
            </a:r>
            <a:r>
              <a:rPr lang="en-PH" b="1" dirty="0">
                <a:latin typeface="Tahoma" panose="020B0604030504040204" pitchFamily="34" charset="0"/>
                <a:ea typeface="Tahoma" panose="020B0604030504040204" pitchFamily="34" charset="0"/>
                <a:cs typeface="Tahoma" panose="020B0604030504040204" pitchFamily="34" charset="0"/>
              </a:rPr>
              <a:t>‘implement changes’</a:t>
            </a:r>
            <a:r>
              <a:rPr lang="en-PH" dirty="0">
                <a:latin typeface="Tahoma" panose="020B0604030504040204" pitchFamily="34" charset="0"/>
                <a:ea typeface="Tahoma" panose="020B0604030504040204" pitchFamily="34" charset="0"/>
                <a:cs typeface="Tahoma" panose="020B0604030504040204" pitchFamily="34" charset="0"/>
              </a:rPr>
              <a:t>. If </a:t>
            </a:r>
            <a:r>
              <a:rPr lang="en-PH" b="1" dirty="0">
                <a:latin typeface="Tahoma" panose="020B0604030504040204" pitchFamily="34" charset="0"/>
                <a:ea typeface="Tahoma" panose="020B0604030504040204" pitchFamily="34" charset="0"/>
                <a:cs typeface="Tahoma" panose="020B0604030504040204" pitchFamily="34" charset="0"/>
              </a:rPr>
              <a:t>‘no changes are needed’</a:t>
            </a:r>
            <a:r>
              <a:rPr lang="en-PH" dirty="0">
                <a:latin typeface="Tahoma" panose="020B0604030504040204" pitchFamily="34" charset="0"/>
                <a:ea typeface="Tahoma" panose="020B0604030504040204" pitchFamily="34" charset="0"/>
                <a:cs typeface="Tahoma" panose="020B0604030504040204" pitchFamily="34" charset="0"/>
              </a:rPr>
              <a:t>, then process ends and If the </a:t>
            </a:r>
            <a:r>
              <a:rPr lang="en-PH" b="1" dirty="0">
                <a:latin typeface="Tahoma" panose="020B0604030504040204" pitchFamily="34" charset="0"/>
                <a:ea typeface="Tahoma" panose="020B0604030504040204" pitchFamily="34" charset="0"/>
                <a:cs typeface="Tahoma" panose="020B0604030504040204" pitchFamily="34" charset="0"/>
              </a:rPr>
              <a:t>‘admin decides to implement changes’</a:t>
            </a:r>
            <a:r>
              <a:rPr lang="en-PH" dirty="0">
                <a:latin typeface="Tahoma" panose="020B0604030504040204" pitchFamily="34" charset="0"/>
                <a:ea typeface="Tahoma" panose="020B0604030504040204" pitchFamily="34" charset="0"/>
                <a:cs typeface="Tahoma" panose="020B0604030504040204" pitchFamily="34" charset="0"/>
              </a:rPr>
              <a:t>, the admin may continue managing the platform to implement changes. The process is then complete, leading to the </a:t>
            </a:r>
            <a:r>
              <a:rPr lang="en-PH" b="1" dirty="0">
                <a:latin typeface="Tahoma" panose="020B0604030504040204" pitchFamily="34" charset="0"/>
                <a:ea typeface="Tahoma" panose="020B0604030504040204" pitchFamily="34" charset="0"/>
                <a:cs typeface="Tahoma" panose="020B0604030504040204" pitchFamily="34" charset="0"/>
              </a:rPr>
              <a:t>End</a:t>
            </a:r>
            <a:r>
              <a:rPr lang="en-PH" dirty="0">
                <a:latin typeface="Tahoma" panose="020B0604030504040204" pitchFamily="34" charset="0"/>
                <a:ea typeface="Tahoma" panose="020B0604030504040204" pitchFamily="34" charset="0"/>
                <a:cs typeface="Tahoma" panose="020B0604030504040204" pitchFamily="34" charset="0"/>
              </a:rPr>
              <a:t> of the session.</a:t>
            </a:r>
          </a:p>
          <a:p>
            <a:pPr algn="just">
              <a:lnSpc>
                <a:spcPct val="150000"/>
              </a:lnSpc>
            </a:pPr>
            <a:r>
              <a:rPr lang="en-PH" dirty="0">
                <a:latin typeface="Tahoma" panose="020B0604030504040204" pitchFamily="34" charset="0"/>
                <a:ea typeface="Tahoma" panose="020B0604030504040204" pitchFamily="34" charset="0"/>
                <a:cs typeface="Tahoma" panose="020B0604030504040204" pitchFamily="34" charset="0"/>
              </a:rPr>
              <a:t> </a:t>
            </a:r>
          </a:p>
          <a:p>
            <a:pPr indent="457200" algn="just">
              <a:lnSpc>
                <a:spcPct val="150000"/>
              </a:lnSpc>
              <a:spcAft>
                <a:spcPts val="0"/>
              </a:spcAft>
            </a:pP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4">
            <a:extLst>
              <a:ext uri="{FF2B5EF4-FFF2-40B4-BE49-F238E27FC236}">
                <a16:creationId xmlns:a16="http://schemas.microsoft.com/office/drawing/2014/main" id="{7D4006EE-0439-8468-2550-417F39061FFE}"/>
              </a:ext>
            </a:extLst>
          </p:cNvPr>
          <p:cNvPicPr>
            <a:picLocks noChangeAspect="1"/>
          </p:cNvPicPr>
          <p:nvPr/>
        </p:nvPicPr>
        <p:blipFill>
          <a:blip r:embed="rId4"/>
          <a:stretch>
            <a:fillRect/>
          </a:stretch>
        </p:blipFill>
        <p:spPr>
          <a:xfrm>
            <a:off x="193112" y="1039717"/>
            <a:ext cx="3386667" cy="5340728"/>
          </a:xfrm>
          <a:prstGeom prst="rect">
            <a:avLst/>
          </a:prstGeom>
        </p:spPr>
      </p:pic>
    </p:spTree>
    <p:extLst>
      <p:ext uri="{BB962C8B-B14F-4D97-AF65-F5344CB8AC3E}">
        <p14:creationId xmlns:p14="http://schemas.microsoft.com/office/powerpoint/2010/main" val="1715526993"/>
      </p:ext>
    </p:extLst>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491</Words>
  <Application>Microsoft Office PowerPoint</Application>
  <PresentationFormat>Widescreen</PresentationFormat>
  <Paragraphs>72</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ustp--2</dc:creator>
  <cp:lastModifiedBy>jessaamia@gmail.com</cp:lastModifiedBy>
  <cp:revision>11</cp:revision>
  <dcterms:created xsi:type="dcterms:W3CDTF">2018-03-14T03:59:53Z</dcterms:created>
  <dcterms:modified xsi:type="dcterms:W3CDTF">2024-12-16T16:55:25Z</dcterms:modified>
</cp:coreProperties>
</file>