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6" r:id="rId9"/>
    <p:sldId id="267" r:id="rId10"/>
    <p:sldId id="268" r:id="rId11"/>
    <p:sldId id="262" r:id="rId12"/>
    <p:sldId id="263" r:id="rId13"/>
    <p:sldId id="269" r:id="rId14"/>
    <p:sldId id="264" r:id="rId15"/>
    <p:sldId id="270" r:id="rId16"/>
    <p:sldId id="271" r:id="rId17"/>
    <p:sldId id="26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4" r:id="rId29"/>
    <p:sldId id="286" r:id="rId30"/>
    <p:sldId id="287" r:id="rId31"/>
    <p:sldId id="285" r:id="rId32"/>
    <p:sldId id="288" r:id="rId33"/>
    <p:sldId id="289" r:id="rId34"/>
    <p:sldId id="290" r:id="rId35"/>
    <p:sldId id="291" r:id="rId36"/>
    <p:sldId id="292" r:id="rId37"/>
    <p:sldId id="294" r:id="rId38"/>
    <p:sldId id="296" r:id="rId39"/>
    <p:sldId id="299" r:id="rId40"/>
    <p:sldId id="300" r:id="rId41"/>
    <p:sldId id="295" r:id="rId42"/>
    <p:sldId id="297" r:id="rId43"/>
    <p:sldId id="298" r:id="rId44"/>
    <p:sldId id="28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18673-8631-491A-AEC8-DA0395147D81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10D40-854A-4D9E-B9B6-70476E40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10D40-854A-4D9E-B9B6-70476E40C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10D40-854A-4D9E-B9B6-70476E40C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3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10D40-854A-4D9E-B9B6-70476E40CA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4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10D40-854A-4D9E-B9B6-70476E40CA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C55D-548F-55E2-75B6-D1A2DAF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152EE-C0C9-2BEE-24CE-12512D6A3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C713C-1B7D-BC70-F149-B0D640FB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2C8F-BCDC-1A67-74DF-C3517CC8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8403-20D1-66E4-CB7D-F011DF7A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2314-FB4E-1604-0474-7FD1B4C5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2AA4-2B82-F72F-4015-13F85D634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F475-74C4-4DEF-0589-77C44590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9985-2625-893A-4F28-2CFD0F35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1C49-DAB8-8AB3-71DF-DF46BD9C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4F5D5-3165-8C06-0EC7-3F55F648F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E8484-FB98-12B0-18C0-3D1FDA471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7C19-4B73-44E5-046A-1D39B4C6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D4A26-F25D-9B19-B010-2B7BAA08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B1EB-DA57-F2E8-9110-87ACC742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C06D-2602-C667-7F0C-91378306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E670-F60E-73E5-ADCC-CB89B5E8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EC6C-6E65-ED66-6A41-A9A5B484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F1AE-DC22-B9DD-F768-E60B51BE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8732-AA57-58F8-3DE3-ADDC06DB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9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2CA5-F570-E8E1-56CD-B742F771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B120-8C78-73AA-FE3B-8F332CADA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E4A2-6638-D92F-1041-EF60E269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2FD4-2669-9A28-A5F8-EEC1C246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45B5-F378-F664-334A-AF2112AC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327F-7EA4-9141-A07B-B1FEBA18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C766-7C5D-7B0B-2601-AE8F03F7F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2519-8B75-5DCB-8A40-6DD49F8B4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59DE3-2702-318C-D677-274BFC57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E454A-22A1-0923-10E5-4F95A4EF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CA011-C609-87C3-37BC-BF2D11C8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8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5C75-8434-852F-7E6F-EE67F4E8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36243-E711-62E5-8B81-89178D32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07FA3-81D6-3AB6-BCBF-5C158F157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D3DC0-CEBC-011C-9BA9-EFF05ED0F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12346-0C54-9848-F7EF-3D6A746C3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EBDC9-D10F-1C24-77A8-92FECC63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4D43B-FDBE-0D28-CCDC-D84A15E0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7C4B3-4DF4-A332-BDBC-2C80702B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E46B-068A-0E58-9C4A-74C94A1B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C7E49-AFCB-3544-296F-98AB87DD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1E87D-1DFB-C671-C906-D532BA10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8899F-210F-FEF6-2EA9-422B1C14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8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792DE-D95D-A9EB-5B10-295E3CCB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DD247-ABDA-1BBA-9D3F-A0742915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0D1DA-BB4A-B95E-8E58-7E2AC97D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0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DC1A-2DCC-CF70-FEE9-0A09BD90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E99D-FC9C-0A15-05F8-BFF478A3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C750C-0D43-257B-7A93-062D8C22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C7E0-86B7-CB3B-1DE5-51E7B5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B70F4-D017-4362-E681-A4A2A5AC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9F23-8FE4-9764-BDF1-2154D60D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C2CB-0F60-6DBD-C804-E99ABC0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29CAE-6EC2-7793-336F-6982C83DF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55052-C509-10A3-62F1-B6C0C9F65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EEFB0-4C41-2671-23D1-CA38D26C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63F92-6816-D001-C051-26B55793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02BEF-F373-9384-45BA-7E996CBC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0931D-B3D4-3D88-B492-D58C8368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16D4F-AD75-84F9-A43B-8948EAB2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630B9-6CFC-20B6-9277-00FC83247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E0898-0429-424D-BF6F-A5078C3E88CF}" type="datetimeFigureOut">
              <a:rPr lang="en-US" smtClean="0"/>
              <a:t>24/07/11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4FA0-921B-EF4D-8230-9EC36FC29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41A6-D577-2545-60AA-7917190BB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49B856-4F03-42B1-B46C-3DA25EB9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3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F8594-A27C-6DB5-79F9-CAF578B0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670E878-9E41-6CD1-0891-9F4EDAB66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Topological space: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Topology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collection of subsets of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are called open sets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satisfies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Arbitrary unions (including infinite unions of any size) of open sets are open</a:t>
                </a:r>
              </a:p>
              <a:p>
                <a:pPr lvl="2"/>
                <a:r>
                  <a:rPr lang="en-US" dirty="0"/>
                  <a:t>Finite intersections of open sets are open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670E878-9E41-6CD1-0891-9F4EDAB66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54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4348-7E59-0DD5-EEAD-103D9D3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8DFFB-72D9-EF42-08B8-5FFBAB3E2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Counterexample: sliding boxes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defined on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with Lebesgue (uniform) measure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0,1/2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1/2,1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0,1/4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1/4,1/2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However,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do not converge </a:t>
                </a:r>
                <a:r>
                  <a:rPr lang="en-US" dirty="0" err="1"/>
                  <a:t>a.s.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8DFFB-72D9-EF42-08B8-5FFBAB3E2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768DF4-3B08-567C-F29B-A4FC98D2799E}"/>
              </a:ext>
            </a:extLst>
          </p:cNvPr>
          <p:cNvGrpSpPr/>
          <p:nvPr/>
        </p:nvGrpSpPr>
        <p:grpSpPr>
          <a:xfrm>
            <a:off x="7848805" y="2682978"/>
            <a:ext cx="914400" cy="1878165"/>
            <a:chOff x="7848805" y="2682978"/>
            <a:chExt cx="914400" cy="18781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B4A971-B094-167A-D4FF-5D566FB3F039}"/>
                </a:ext>
              </a:extLst>
            </p:cNvPr>
            <p:cNvSpPr/>
            <p:nvPr/>
          </p:nvSpPr>
          <p:spPr>
            <a:xfrm>
              <a:off x="7848805" y="2682978"/>
              <a:ext cx="914400" cy="301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AB681-72BD-EC28-6024-82E482200659}"/>
                </a:ext>
              </a:extLst>
            </p:cNvPr>
            <p:cNvSpPr/>
            <p:nvPr/>
          </p:nvSpPr>
          <p:spPr>
            <a:xfrm>
              <a:off x="7848805" y="3070777"/>
              <a:ext cx="457200" cy="301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2F3720-8771-D3B1-AEF6-DDF3B89C3986}"/>
                </a:ext>
              </a:extLst>
            </p:cNvPr>
            <p:cNvSpPr/>
            <p:nvPr/>
          </p:nvSpPr>
          <p:spPr>
            <a:xfrm>
              <a:off x="8306005" y="3466422"/>
              <a:ext cx="457200" cy="301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EDC40A-6685-91CE-634F-DDC0E4AABCBA}"/>
                </a:ext>
              </a:extLst>
            </p:cNvPr>
            <p:cNvSpPr/>
            <p:nvPr/>
          </p:nvSpPr>
          <p:spPr>
            <a:xfrm>
              <a:off x="7848805" y="3862067"/>
              <a:ext cx="228600" cy="301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2DA4DD-4D39-E4C3-3D8F-627A317570AD}"/>
                </a:ext>
              </a:extLst>
            </p:cNvPr>
            <p:cNvSpPr/>
            <p:nvPr/>
          </p:nvSpPr>
          <p:spPr>
            <a:xfrm>
              <a:off x="8077405" y="4259391"/>
              <a:ext cx="228600" cy="301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82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9717-2360-08D7-8297-FEAFAA45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A5F84-D80F-D47A-44C1-2AC38C4C1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, measurable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nonnegative for now</a:t>
                </a:r>
              </a:p>
              <a:p>
                <a:r>
                  <a:rPr lang="en-US" dirty="0"/>
                  <a:t>Want to define the integral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Consider the image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Partition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into disjoint sets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𝑘𝑀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A5F84-D80F-D47A-44C1-2AC38C4C1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80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67E9-6164-DFE6-50F5-46473EA3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D1EB3-5C2A-CC29-8E4D-47755A48A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Approximate the integral from below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Take limit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general function, split into positive and negative parts and sum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D1EB3-5C2A-CC29-8E4D-47755A48A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47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FF08-936F-3AE7-35BE-96F01199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6A11B-9A84-B323-325E-F071325F8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Expectation of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its integral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notation for integration with respect to the Lebesgue measure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6A11B-9A84-B323-325E-F071325F8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1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7C0D-67D5-5FC7-C58B-E607DA2C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Radon-</a:t>
            </a:r>
            <a:r>
              <a:rPr lang="en-US" dirty="0" err="1"/>
              <a:t>Nikodym</a:t>
            </a:r>
            <a:r>
              <a:rPr lang="en-US" dirty="0"/>
              <a:t>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A35E1-B501-2D84-B5D9-17276B3D7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Measurable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dirty="0"/>
                  <a:t> and two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-finite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is absolutely continuous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a measurable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exists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Probability density functions are Radon-</a:t>
                </a:r>
                <a:r>
                  <a:rPr lang="en-US" dirty="0" err="1"/>
                  <a:t>Nikodym</a:t>
                </a:r>
                <a:r>
                  <a:rPr lang="en-US" dirty="0"/>
                  <a:t> derivatives of a probability measure with respect to the Lebesgue measure</a:t>
                </a:r>
              </a:p>
              <a:p>
                <a:pPr lvl="1"/>
                <a:r>
                  <a:rPr lang="en-US" dirty="0"/>
                  <a:t>Importance weights in importance sampling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A35E1-B501-2D84-B5D9-17276B3D7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58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0935-1329-B866-DCB2-F3F97C92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Pushforward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5BA93-8D24-5048-8BDF-58CCA6C8A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Measure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, measurable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measurable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induces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Pull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back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compute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5BA93-8D24-5048-8BDF-58CCA6C8A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09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8A6A-3E0F-0680-AFB5-5CF3700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Pushforward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FA3A8-79DA-AD68-BA78-AF89DA2F6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Example: uniform to exponential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Measure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, measurable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d>
                              <m:dPr>
                                <m:begChr m:val="[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0,∞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&amp;=1−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eqAr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CDF for exponential distribution 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Approximating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for a distribution of interest is the entire idea behind normalizing flows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FA3A8-79DA-AD68-BA78-AF89DA2F6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5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B926-1F1C-A1F5-6FDA-69BCECBA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9BF47E-2A54-F1E6-1F93-33AA08CB9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Integral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Linear transformation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pushfoward</a:t>
                </a:r>
                <a:r>
                  <a:rPr lang="en-US" dirty="0"/>
                  <a:t> of the Lebesgue measure by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9BF47E-2A54-F1E6-1F93-33AA08CB9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26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DED-7899-4181-2C94-93F874BB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F9B88-D479-C5D7-AA53-DFAC96E3C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Inverse image of the unit box has Lebesgue measure (hypervolume)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Unit box has Lebesgue measure 1</a:t>
                </a:r>
              </a:p>
              <a:p>
                <a:r>
                  <a:rPr lang="en-US" dirty="0"/>
                  <a:t>Radon-</a:t>
                </a:r>
                <a:r>
                  <a:rPr lang="en-US" dirty="0" err="1"/>
                  <a:t>Nikodym</a:t>
                </a:r>
                <a:r>
                  <a:rPr lang="en-US" dirty="0"/>
                  <a:t> derivative with respect to the Lebesgue measure is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F9B88-D479-C5D7-AA53-DFAC96E3C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06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13AF-5717-CB0F-3AAC-777D36EE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39C1D-FC00-E3E6-648D-47F8BFB4B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Recover the more familiar form from multivariable calculus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/>
                  <a:t>general diffeomorphism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dirty="0"/>
                  <a:t>, consider locally linear approximations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obtain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39C1D-FC00-E3E6-648D-47F8BFB4B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6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2FD0-4979-7154-8FFE-F8A310B5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B8891-5E0A-B890-B703-BE99A13FB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Measure space: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 collection of subsets of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are called measurable sets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a probability measure, 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are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satisfies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The complement of a measurable set is measurable</a:t>
                </a:r>
              </a:p>
              <a:p>
                <a:pPr lvl="2"/>
                <a:r>
                  <a:rPr lang="en-US" dirty="0"/>
                  <a:t>Countable unions of measurable sets are measurable</a:t>
                </a:r>
              </a:p>
              <a:p>
                <a:pPr lvl="1"/>
                <a:r>
                  <a:rPr lang="en-US" dirty="0"/>
                  <a:t>A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a function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as its domain that satisfies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For all countable collections of disjoint sets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0" dirty="0"/>
                  <a:t>Measurable space: just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B8891-5E0A-B890-B703-BE99A13FB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76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CFA4-3B4F-B1F0-803F-4F860FE9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15C02F-DDED-D127-61BE-66FD742AD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Measure spaces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Simple base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complicated target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usually have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so that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15C02F-DDED-D127-61BE-66FD742AD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38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F2D3-8D61-F7FE-5EDC-CAB47E51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7987D-A05F-5089-C2EC-A8CAFDCF0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a sequence of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apply chain rule for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first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apply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To compute probability density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evaluate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7987D-A05F-5089-C2EC-A8CAFDCF0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9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3D78-A279-2BB6-58C3-83D8381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normalizing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D69B3-1C66-AA25-BFF8-7CBD366C93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253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In general, no closed form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Instead, choose some statistical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lim>
                                  </m:limLow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usually the KL divergence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Other choices: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Total variation: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Wasserstein-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𝒲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∫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D69B3-1C66-AA25-BFF8-7CBD366C9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253" y="1825625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40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CE8D-E58B-D0EB-B0D8-CBF34EFC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normalizing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FE0FA-9668-1638-49AB-FD554A4F1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Forward KL divergence: 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KL</m:t>
                              </m:r>
                            </m:sub>
                          </m:sSub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func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</m:func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det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eqAr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FE0FA-9668-1638-49AB-FD554A4F1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23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3DA2-1286-43FD-700B-2C654CEA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normalizing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56390-BA68-3DE6-EAB1-E0D05A6E9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Reverse KL divergence: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KL</m:t>
                              </m:r>
                            </m:sub>
                          </m:sSub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𝜈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det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𝐷</m:t>
                                                          </m:r>
                                                        </m:e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sub>
                                                          </m:sSub>
                                                        </m:sub>
                                                      </m:s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𝜈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𝜈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𝜈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eqAr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56390-BA68-3DE6-EAB1-E0D05A6E9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3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F50B-493A-FBEC-60AC-0612F503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normalizing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39C57-C033-E027-E918-39A3F67B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 KL is good when samples can be drawn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Reverse KL is good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can be evaluated up to a normalizing constant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39C57-C033-E027-E918-39A3F67B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48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05ED-3522-6FCE-8FFC-AE41C210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 architectures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EF1A9-6000-349D-89BF-C281030E7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should be tractable</a:t>
                </a:r>
              </a:p>
              <a:p>
                <a:pPr lvl="1"/>
                <a:r>
                  <a:rPr lang="en-US" dirty="0"/>
                  <a:t>Determinant calculation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general matrices</a:t>
                </a:r>
              </a:p>
              <a:p>
                <a:r>
                  <a:rPr lang="en-US" dirty="0"/>
                  <a:t>Autoregressive flows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strictly increasing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Lower triangular Jacobian</a:t>
                </a:r>
              </a:p>
              <a:p>
                <a:pPr lvl="1"/>
                <a:r>
                  <a:rPr lang="en-US" dirty="0"/>
                  <a:t>Determinant can be evaluated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EF1A9-6000-349D-89BF-C281030E7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0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9FFB-1D7A-2B85-244F-94EF24D5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flows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40284-03A8-0923-4EF4-F81D01479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261" y="1825625"/>
            <a:ext cx="9779478" cy="4351338"/>
          </a:xfrm>
        </p:spPr>
      </p:pic>
    </p:spTree>
    <p:extLst>
      <p:ext uri="{BB962C8B-B14F-4D97-AF65-F5344CB8AC3E}">
        <p14:creationId xmlns:p14="http://schemas.microsoft.com/office/powerpoint/2010/main" val="2916974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0869-CB11-ADD0-377C-D635B7FA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284C9-1C28-978F-3620-5F181CF85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Affine: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Conical combination: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284C9-1C28-978F-3620-5F181CF85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78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0896-EAEE-EBE3-5E6D-3CFAE73F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922EF-AC11-E75E-0A3A-FE6063CD3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Transformation of the form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made invertible with constraints 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Example: contractive flows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contraction map: for a 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Lipschitz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also contractive since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922EF-AC11-E75E-0A3A-FE6063CD3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48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B3F956-7F8A-6913-48DE-1B366E31D0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B3F956-7F8A-6913-48DE-1B366E31D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D73C-7A53-FAB4-6640-A8E66E4C6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: trivial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dirty="0"/>
                  <a:t>: power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generated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Borel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dirty="0"/>
                  <a:t>: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containing all open sets of a topology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Concrete example: coin flips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01,10,11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00,01,10,11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00,01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01,10,11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00,10,11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00,01,10,11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not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-algebra: missing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10, 11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D73C-7A53-FAB4-6640-A8E66E4C6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416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7739-FD46-7B8A-3FFF-B00DC959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Contractive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BD467-2FF2-ECF9-F68C-A73CB9949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Banach fixed point theorem guarantees a unique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Provides way of inverting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until convergence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&amp;⇒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BD467-2FF2-ECF9-F68C-A73CB9949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990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704B-D0CA-99E5-68C2-1B2BB4FC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4DA9E-0F21-3E4D-551F-E152B607E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Autoregressive flows:</a:t>
                </a:r>
              </a:p>
              <a:p>
                <a:pPr lvl="1"/>
                <a:r>
                  <a:rPr lang="en-US" dirty="0"/>
                  <a:t>Tractable Jacobian restricts expressivity of maps</a:t>
                </a:r>
              </a:p>
              <a:p>
                <a:r>
                  <a:rPr lang="en-US" dirty="0"/>
                  <a:t>Residual flows: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Jacobian evaluation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4DA9E-0F21-3E4D-551F-E152B607E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923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CC7B-8E19-B709-1E0A-AF15D86E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(time) normalizing flows (CNFs)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D90A0-1112-1C8D-DD85-1D9775D4F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Residual flow transformation: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Explicit Euler discretization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imagine continuous normalizing flows as the continuous time limit of residual flows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D90A0-1112-1C8D-DD85-1D9775D4F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701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7832-1F7C-A4D1-9998-8CA0EC48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change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85D9A-3289-A3AC-1676-58B12C6B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Consider finite time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b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Apply </a:t>
                </a:r>
                <a:r>
                  <a:rPr lang="en-US" dirty="0" err="1"/>
                  <a:t>L’hospital’s</a:t>
                </a:r>
                <a:r>
                  <a:rPr lang="en-US" dirty="0"/>
                  <a:t> rule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det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𝜖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𝜕𝜖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𝜕𝜖</m:t>
                                      </m:r>
                                    </m:den>
                                  </m:f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func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85D9A-3289-A3AC-1676-58B12C6B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37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413-DFF4-B505-6A20-D76F0E2F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change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9CFFA-DA82-180B-7B34-54B5F19C1F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𝜕𝜖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adj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𝜕𝜖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𝜕𝜖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𝜕𝜖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𝒪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9CFFA-DA82-180B-7B34-54B5F19C1F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051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D3AD-3C49-ED20-F187-B85D1C6C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change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A09A2-C009-74AF-82ED-551B251E8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𝜕𝜖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sub>
                                      </m:s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𝒪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sub>
                                      </m:sSub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𝒪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eqAr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A09A2-C009-74AF-82ED-551B251E8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619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680-EF8F-BE7D-3A1A-9A91354E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6D862-8AA4-2BB1-0262-2EB622575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8704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Change in probability density at a given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Alternatively, tag an initial position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and track the change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along the trajectory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the vector field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Apply chain rule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6D862-8AA4-2BB1-0262-2EB622575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704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302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7F9D-4BD6-6CEF-B2B6-6F38F0F2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8CB6F-59A1-E7E2-EB06-43F9E18FD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&amp;=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𝜕𝜇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0" dirty="0">
                    <a:latin typeface="+mj-lt"/>
                  </a:rPr>
                  <a:t>Probability flow ODE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8CB6F-59A1-E7E2-EB06-43F9E18FD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305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5559-5509-BA38-42E4-EDED406F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 sensitivity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C2234-675E-4797-F19A-687D0820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Define adjoint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𝐝𝐱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Consider finite time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C2234-675E-4797-F19A-687D0820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184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4D81-6371-3693-852F-723F375B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 sensitivity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26A09-E19E-C68F-DFDB-73037A94A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𝒪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f>
                                    <m:f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𝒪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/>
                      </m:eqAr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26A09-E19E-C68F-DFDB-73037A94A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91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FA28-3B68-A03E-4FC9-903D9857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AABB6-FF7E-17E4-E57B-AC719244B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Positive measure: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Finite measure: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measure: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Generalizations exist (signed, complex,…)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Counting measure: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Dirac measure: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AABB6-FF7E-17E4-E57B-AC719244B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215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6B15-F2AE-17B4-34F2-78499208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 sensitivity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F93E7-B2AC-7A1E-EE43-8DBCC6239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𝒪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Augment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constant value ODEs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obtain sensitivities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Integrate backward in time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F93E7-B2AC-7A1E-EE43-8DBCC6239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504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1F74-6F7B-B877-D6E9-61E72AF5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CNFs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622F2-6C4A-72CE-AA30-0CF794F86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Choose statistical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Solve the optimization problem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</m:acc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Draw initial points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/>
                  <a:t>Map probability </a:t>
                </a:r>
                <a:r>
                  <a:rPr lang="en-US" dirty="0"/>
                  <a:t>density forward (or backward) by integrating probability flow ODE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Compute objective and gradient with adjoint sensitivity (or just backpropagate through the ODE solver)</a:t>
                </a:r>
              </a:p>
              <a:p>
                <a:pPr lvl="1">
                  <a:lnSpc>
                    <a:spcPct val="100000"/>
                  </a:lnSpc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622F2-6C4A-72CE-AA30-0CF794F86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099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0C5F-0936-7AD3-7D4E-1311F5A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continuous normalizing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9E84-623F-DEA9-7249-DD63F021C5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368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Hutchinson trace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random vector with mean 0, identity covariance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9E84-623F-DEA9-7249-DD63F021C5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368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242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530A-0D30-8C57-BFD6-7E08C96B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CNFs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8DF9-C70C-F352-D643-58FF0743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Automatically invertible: can integrate forward and backward in time</a:t>
            </a:r>
          </a:p>
          <a:p>
            <a:pPr lvl="1"/>
            <a:r>
              <a:rPr lang="en-US" dirty="0"/>
              <a:t>Don’t have to worry about tractability of the Jacobian</a:t>
            </a:r>
          </a:p>
          <a:p>
            <a:pPr lvl="1"/>
            <a:r>
              <a:rPr lang="en-US" dirty="0"/>
              <a:t>Can use more general neural network architectures</a:t>
            </a:r>
          </a:p>
          <a:p>
            <a:pPr lvl="1"/>
            <a:r>
              <a:rPr lang="en-US" dirty="0"/>
              <a:t>Possibly more expressive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Have to integrate an ODE when evaluating objective + gradients (simulation based method)</a:t>
            </a:r>
          </a:p>
          <a:p>
            <a:pPr lvl="2"/>
            <a:r>
              <a:rPr lang="en-US" dirty="0"/>
              <a:t>Stiffness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Bifurcations of the ODE</a:t>
            </a:r>
          </a:p>
        </p:txBody>
      </p:sp>
    </p:spTree>
    <p:extLst>
      <p:ext uri="{BB962C8B-B14F-4D97-AF65-F5344CB8AC3E}">
        <p14:creationId xmlns:p14="http://schemas.microsoft.com/office/powerpoint/2010/main" val="4279412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4A4-AD94-5336-805C-947F2EE9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13D2-EAF0-E23C-9252-D2BF0F91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Analysis, </a:t>
            </a:r>
            <a:r>
              <a:rPr lang="en-US" dirty="0" err="1"/>
              <a:t>Folland</a:t>
            </a:r>
            <a:endParaRPr lang="en-US" dirty="0"/>
          </a:p>
          <a:p>
            <a:r>
              <a:rPr lang="en-US" dirty="0"/>
              <a:t>Normalizing Flows for Probabilistic Modeling and Inference</a:t>
            </a:r>
          </a:p>
          <a:p>
            <a:r>
              <a:rPr lang="en-US" dirty="0"/>
              <a:t>Neural Ordinary Differential Equations</a:t>
            </a:r>
          </a:p>
          <a:p>
            <a:r>
              <a:rPr lang="en-US" dirty="0"/>
              <a:t>Building Normalizing Flows with Stochastic Interpolants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3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4093-6389-09C4-53ED-6957C5E7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F5C47-3C9E-C12F-335D-E0413EC0E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Lebesgue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For an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Length of an interval in 1d, hypervolumes in higher dimensions</a:t>
                </a:r>
              </a:p>
              <a:p>
                <a:pPr lvl="1"/>
                <a:r>
                  <a:rPr lang="en-US" dirty="0"/>
                  <a:t>Translationally invariant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finite,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 finite measure</a:t>
                </a:r>
              </a:p>
              <a:p>
                <a:pPr lvl="2"/>
                <a:r>
                  <a:rPr lang="en-US" dirty="0"/>
                  <a:t>If normalized, is a uniform probability measure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-finite,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a countable union of sets with finite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F5C47-3C9E-C12F-335D-E0413EC0E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5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6E1A-E487-4D9B-CE7E-61FE293B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20BBB-855B-0E5E-83AE-121BBF7E2D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Measurable spaces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measurable with respect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Random variables are measurable functions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20BBB-855B-0E5E-83AE-121BBF7E2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76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9C9F-5A18-F082-717F-4A2C51B5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DB87B-6DDC-5C6C-2085-A529C47C1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coin flips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00,01,10,11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={0,1,2}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01,11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00,10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00,10,11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01,10,11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generated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total number of heads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not measurable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DB87B-6DDC-5C6C-2085-A529C47C1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25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7893-CD16-B5CE-FB2B-176273EF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D7232-9DB6-452A-C269-39C9EC9F5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Pointwise convergence of functions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Convergence almost everywhere (almost surely)</a:t>
                </a:r>
              </a:p>
              <a:p>
                <a:pPr lvl="1"/>
                <a:r>
                  <a:rPr lang="en-US" dirty="0"/>
                  <a:t>Pointwise convergence except possibly on a set of measure 0</a:t>
                </a:r>
              </a:p>
              <a:p>
                <a:r>
                  <a:rPr lang="en-US" dirty="0"/>
                  <a:t>Convergence in measure (convergence in probability)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Convergence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(mean, variance,…)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D7232-9DB6-452A-C269-39C9EC9F5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16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6A8D-4E71-3F58-D1AF-AAD0C41D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DAEE9-DD4E-C885-1493-FDFBEC798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Convergence in distribution (convergence in law)</a:t>
                </a:r>
              </a:p>
              <a:p>
                <a:pPr lvl="1"/>
                <a:r>
                  <a:rPr lang="en-US" dirty="0"/>
                  <a:t>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cumulative distribution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Convergence </a:t>
                </a:r>
                <a:r>
                  <a:rPr lang="en-US" dirty="0" err="1"/>
                  <a:t>a.e.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convergence in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convergence in distribution (for probability measures)</a:t>
                </a:r>
              </a:p>
              <a:p>
                <a:r>
                  <a:rPr lang="en-US" dirty="0"/>
                  <a:t>For </a:t>
                </a:r>
                <a:r>
                  <a:rPr lang="en-US" dirty="0" err="1"/>
                  <a:t>iid</a:t>
                </a:r>
                <a:r>
                  <a:rPr lang="en-US" dirty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 empirical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converge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probability: weak law of large numbers</a:t>
                </a:r>
              </a:p>
              <a:p>
                <a:pPr lvl="1"/>
                <a:r>
                  <a:rPr lang="en-US" dirty="0"/>
                  <a:t>Almost surely: strong law of large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DAEE9-DD4E-C885-1493-FDFBEC798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79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1780</Words>
  <Application>Microsoft Office PowerPoint</Application>
  <PresentationFormat>Widescreen</PresentationFormat>
  <Paragraphs>267</Paragraphs>
  <Slides>44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Aptos</vt:lpstr>
      <vt:lpstr>Aptos Display</vt:lpstr>
      <vt:lpstr>Arial</vt:lpstr>
      <vt:lpstr>Cambria Math</vt:lpstr>
      <vt:lpstr>Office Theme</vt:lpstr>
      <vt:lpstr>Topological spaces</vt:lpstr>
      <vt:lpstr>Measure spaces</vt:lpstr>
      <vt:lpstr>σ-algebras</vt:lpstr>
      <vt:lpstr>Measures</vt:lpstr>
      <vt:lpstr>Measures</vt:lpstr>
      <vt:lpstr>Measurable functions</vt:lpstr>
      <vt:lpstr>Measurable functions</vt:lpstr>
      <vt:lpstr>Convergence of random variables</vt:lpstr>
      <vt:lpstr>Convergence of random variables</vt:lpstr>
      <vt:lpstr>Convergence of random variables</vt:lpstr>
      <vt:lpstr>Integration</vt:lpstr>
      <vt:lpstr>Integration</vt:lpstr>
      <vt:lpstr>Integration</vt:lpstr>
      <vt:lpstr>Radon-Nikodym derivatives</vt:lpstr>
      <vt:lpstr>Pushforward measures</vt:lpstr>
      <vt:lpstr>Pushforward measures</vt:lpstr>
      <vt:lpstr>Change of variables</vt:lpstr>
      <vt:lpstr>Change of variables</vt:lpstr>
      <vt:lpstr>Change of variables</vt:lpstr>
      <vt:lpstr>Normalizing flows</vt:lpstr>
      <vt:lpstr>Normalizing flows</vt:lpstr>
      <vt:lpstr>Training normalizing flows</vt:lpstr>
      <vt:lpstr>Training normalizing flows</vt:lpstr>
      <vt:lpstr>Training normalizing flows</vt:lpstr>
      <vt:lpstr>Training normalizing flows</vt:lpstr>
      <vt:lpstr>Normalizing flow architectures</vt:lpstr>
      <vt:lpstr>Autoregressive flows</vt:lpstr>
      <vt:lpstr>Autoregressive flows</vt:lpstr>
      <vt:lpstr>Residual flows</vt:lpstr>
      <vt:lpstr>Contractive flows</vt:lpstr>
      <vt:lpstr>Shortcomings</vt:lpstr>
      <vt:lpstr>Continuous (time) normalizing flows (CNFs)</vt:lpstr>
      <vt:lpstr>Instantaneous change of variables</vt:lpstr>
      <vt:lpstr>Instantaneous change of variables</vt:lpstr>
      <vt:lpstr>Instantaneous change of variables</vt:lpstr>
      <vt:lpstr>Continuity equation</vt:lpstr>
      <vt:lpstr>Continuity equation</vt:lpstr>
      <vt:lpstr>Adjoint sensitivity method</vt:lpstr>
      <vt:lpstr>Adjoint sensitivity method</vt:lpstr>
      <vt:lpstr>Adjoint sensitivity method</vt:lpstr>
      <vt:lpstr>Training CNFs</vt:lpstr>
      <vt:lpstr>Training continuous normalizing flows</vt:lpstr>
      <vt:lpstr>Advantages and disadvantages of CNFs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Preliminaries</dc:title>
  <dc:creator>Chris Chi</dc:creator>
  <cp:lastModifiedBy>Chris Chi</cp:lastModifiedBy>
  <cp:revision>179</cp:revision>
  <dcterms:created xsi:type="dcterms:W3CDTF">2024-06-25T10:06:49Z</dcterms:created>
  <dcterms:modified xsi:type="dcterms:W3CDTF">2024-07-11T20:10:56Z</dcterms:modified>
</cp:coreProperties>
</file>