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9" r:id="rId4"/>
    <p:sldId id="261" r:id="rId5"/>
    <p:sldId id="260" r:id="rId6"/>
    <p:sldId id="264" r:id="rId7"/>
    <p:sldId id="263" r:id="rId8"/>
    <p:sldId id="262" r:id="rId9"/>
    <p:sldId id="265" r:id="rId10"/>
    <p:sldId id="266" r:id="rId11"/>
    <p:sldId id="267" r:id="rId12"/>
    <p:sldId id="268" r:id="rId13"/>
    <p:sldId id="257" r:id="rId14"/>
    <p:sldId id="271" r:id="rId15"/>
    <p:sldId id="269" r:id="rId16"/>
    <p:sldId id="272" r:id="rId17"/>
    <p:sldId id="270" r:id="rId1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57" d="100"/>
          <a:sy n="157" d="100"/>
        </p:scale>
        <p:origin x="46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E3FB068-316D-454D-AB97-6637904511FB}"/>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76158048-F674-4E8C-A4CF-74DADE24D9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0A1EF546-031E-49A4-A91D-B2BB4CA49EB5}"/>
              </a:ext>
            </a:extLst>
          </p:cNvPr>
          <p:cNvSpPr>
            <a:spLocks noGrp="1"/>
          </p:cNvSpPr>
          <p:nvPr>
            <p:ph type="dt" sz="half" idx="10"/>
          </p:nvPr>
        </p:nvSpPr>
        <p:spPr/>
        <p:txBody>
          <a:bodyPr/>
          <a:lstStyle/>
          <a:p>
            <a:fld id="{9B2EAEC9-420E-4C62-A3AE-1E21136EBC1B}" type="datetimeFigureOut">
              <a:rPr lang="ko-KR" altLang="en-US" smtClean="0"/>
              <a:t>2025-06-10</a:t>
            </a:fld>
            <a:endParaRPr lang="ko-KR" altLang="en-US"/>
          </a:p>
        </p:txBody>
      </p:sp>
      <p:sp>
        <p:nvSpPr>
          <p:cNvPr id="5" name="바닥글 개체 틀 4">
            <a:extLst>
              <a:ext uri="{FF2B5EF4-FFF2-40B4-BE49-F238E27FC236}">
                <a16:creationId xmlns:a16="http://schemas.microsoft.com/office/drawing/2014/main" id="{B88851CC-4E09-42B6-A267-8EB25525E44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EF28F45-EB42-437C-ABED-3C73FCA30626}"/>
              </a:ext>
            </a:extLst>
          </p:cNvPr>
          <p:cNvSpPr>
            <a:spLocks noGrp="1"/>
          </p:cNvSpPr>
          <p:nvPr>
            <p:ph type="sldNum" sz="quarter" idx="12"/>
          </p:nvPr>
        </p:nvSpPr>
        <p:spPr/>
        <p:txBody>
          <a:bodyPr/>
          <a:lstStyle/>
          <a:p>
            <a:fld id="{568840D3-6E81-4A01-87F4-DD674F2E6931}" type="slidenum">
              <a:rPr lang="ko-KR" altLang="en-US" smtClean="0"/>
              <a:t>‹#›</a:t>
            </a:fld>
            <a:endParaRPr lang="ko-KR" altLang="en-US"/>
          </a:p>
        </p:txBody>
      </p:sp>
    </p:spTree>
    <p:extLst>
      <p:ext uri="{BB962C8B-B14F-4D97-AF65-F5344CB8AC3E}">
        <p14:creationId xmlns:p14="http://schemas.microsoft.com/office/powerpoint/2010/main" val="4159952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F9A92C-5158-40F5-AB78-399F4B765EDB}"/>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C91E99E2-F7EE-4550-8F6E-1710296646FF}"/>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DBEB92A-CB2F-4B6F-9019-11A980B3711B}"/>
              </a:ext>
            </a:extLst>
          </p:cNvPr>
          <p:cNvSpPr>
            <a:spLocks noGrp="1"/>
          </p:cNvSpPr>
          <p:nvPr>
            <p:ph type="dt" sz="half" idx="10"/>
          </p:nvPr>
        </p:nvSpPr>
        <p:spPr/>
        <p:txBody>
          <a:bodyPr/>
          <a:lstStyle/>
          <a:p>
            <a:fld id="{9B2EAEC9-420E-4C62-A3AE-1E21136EBC1B}" type="datetimeFigureOut">
              <a:rPr lang="ko-KR" altLang="en-US" smtClean="0"/>
              <a:t>2025-06-10</a:t>
            </a:fld>
            <a:endParaRPr lang="ko-KR" altLang="en-US"/>
          </a:p>
        </p:txBody>
      </p:sp>
      <p:sp>
        <p:nvSpPr>
          <p:cNvPr id="5" name="바닥글 개체 틀 4">
            <a:extLst>
              <a:ext uri="{FF2B5EF4-FFF2-40B4-BE49-F238E27FC236}">
                <a16:creationId xmlns:a16="http://schemas.microsoft.com/office/drawing/2014/main" id="{2A142D2E-212B-43BD-A796-CA60CB95316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78D602E-9127-4C74-853D-235F14BD7856}"/>
              </a:ext>
            </a:extLst>
          </p:cNvPr>
          <p:cNvSpPr>
            <a:spLocks noGrp="1"/>
          </p:cNvSpPr>
          <p:nvPr>
            <p:ph type="sldNum" sz="quarter" idx="12"/>
          </p:nvPr>
        </p:nvSpPr>
        <p:spPr/>
        <p:txBody>
          <a:bodyPr/>
          <a:lstStyle/>
          <a:p>
            <a:fld id="{568840D3-6E81-4A01-87F4-DD674F2E6931}" type="slidenum">
              <a:rPr lang="ko-KR" altLang="en-US" smtClean="0"/>
              <a:t>‹#›</a:t>
            </a:fld>
            <a:endParaRPr lang="ko-KR" altLang="en-US"/>
          </a:p>
        </p:txBody>
      </p:sp>
    </p:spTree>
    <p:extLst>
      <p:ext uri="{BB962C8B-B14F-4D97-AF65-F5344CB8AC3E}">
        <p14:creationId xmlns:p14="http://schemas.microsoft.com/office/powerpoint/2010/main" val="3236924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946FD51B-DB6E-47E7-80CE-F873D190B209}"/>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6F193735-734A-4114-AA57-8FEF3FF0347B}"/>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5AFBCB8-DFFD-4E70-A621-C8CC66A2A4B8}"/>
              </a:ext>
            </a:extLst>
          </p:cNvPr>
          <p:cNvSpPr>
            <a:spLocks noGrp="1"/>
          </p:cNvSpPr>
          <p:nvPr>
            <p:ph type="dt" sz="half" idx="10"/>
          </p:nvPr>
        </p:nvSpPr>
        <p:spPr/>
        <p:txBody>
          <a:bodyPr/>
          <a:lstStyle/>
          <a:p>
            <a:fld id="{9B2EAEC9-420E-4C62-A3AE-1E21136EBC1B}" type="datetimeFigureOut">
              <a:rPr lang="ko-KR" altLang="en-US" smtClean="0"/>
              <a:t>2025-06-10</a:t>
            </a:fld>
            <a:endParaRPr lang="ko-KR" altLang="en-US"/>
          </a:p>
        </p:txBody>
      </p:sp>
      <p:sp>
        <p:nvSpPr>
          <p:cNvPr id="5" name="바닥글 개체 틀 4">
            <a:extLst>
              <a:ext uri="{FF2B5EF4-FFF2-40B4-BE49-F238E27FC236}">
                <a16:creationId xmlns:a16="http://schemas.microsoft.com/office/drawing/2014/main" id="{288E5FBF-CD01-44D0-A873-5759C61D5F8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485319D-D758-4FAE-B477-7A8F4853C059}"/>
              </a:ext>
            </a:extLst>
          </p:cNvPr>
          <p:cNvSpPr>
            <a:spLocks noGrp="1"/>
          </p:cNvSpPr>
          <p:nvPr>
            <p:ph type="sldNum" sz="quarter" idx="12"/>
          </p:nvPr>
        </p:nvSpPr>
        <p:spPr/>
        <p:txBody>
          <a:bodyPr/>
          <a:lstStyle/>
          <a:p>
            <a:fld id="{568840D3-6E81-4A01-87F4-DD674F2E6931}" type="slidenum">
              <a:rPr lang="ko-KR" altLang="en-US" smtClean="0"/>
              <a:t>‹#›</a:t>
            </a:fld>
            <a:endParaRPr lang="ko-KR" altLang="en-US"/>
          </a:p>
        </p:txBody>
      </p:sp>
    </p:spTree>
    <p:extLst>
      <p:ext uri="{BB962C8B-B14F-4D97-AF65-F5344CB8AC3E}">
        <p14:creationId xmlns:p14="http://schemas.microsoft.com/office/powerpoint/2010/main" val="25320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3AA9D1-D1E0-4545-8BF0-71404BC180D8}"/>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64174290-7C20-463F-B930-69881259575A}"/>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9EF430C-1F1D-4E28-96A3-81B38131CAF2}"/>
              </a:ext>
            </a:extLst>
          </p:cNvPr>
          <p:cNvSpPr>
            <a:spLocks noGrp="1"/>
          </p:cNvSpPr>
          <p:nvPr>
            <p:ph type="dt" sz="half" idx="10"/>
          </p:nvPr>
        </p:nvSpPr>
        <p:spPr/>
        <p:txBody>
          <a:bodyPr/>
          <a:lstStyle/>
          <a:p>
            <a:fld id="{9B2EAEC9-420E-4C62-A3AE-1E21136EBC1B}" type="datetimeFigureOut">
              <a:rPr lang="ko-KR" altLang="en-US" smtClean="0"/>
              <a:t>2025-06-10</a:t>
            </a:fld>
            <a:endParaRPr lang="ko-KR" altLang="en-US"/>
          </a:p>
        </p:txBody>
      </p:sp>
      <p:sp>
        <p:nvSpPr>
          <p:cNvPr id="5" name="바닥글 개체 틀 4">
            <a:extLst>
              <a:ext uri="{FF2B5EF4-FFF2-40B4-BE49-F238E27FC236}">
                <a16:creationId xmlns:a16="http://schemas.microsoft.com/office/drawing/2014/main" id="{723E1681-DE67-45A3-81D9-9161756A1F9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68E4DDC-B2EB-4922-9CC3-D4984915F96C}"/>
              </a:ext>
            </a:extLst>
          </p:cNvPr>
          <p:cNvSpPr>
            <a:spLocks noGrp="1"/>
          </p:cNvSpPr>
          <p:nvPr>
            <p:ph type="sldNum" sz="quarter" idx="12"/>
          </p:nvPr>
        </p:nvSpPr>
        <p:spPr/>
        <p:txBody>
          <a:bodyPr/>
          <a:lstStyle/>
          <a:p>
            <a:fld id="{568840D3-6E81-4A01-87F4-DD674F2E6931}" type="slidenum">
              <a:rPr lang="ko-KR" altLang="en-US" smtClean="0"/>
              <a:t>‹#›</a:t>
            </a:fld>
            <a:endParaRPr lang="ko-KR" altLang="en-US"/>
          </a:p>
        </p:txBody>
      </p:sp>
    </p:spTree>
    <p:extLst>
      <p:ext uri="{BB962C8B-B14F-4D97-AF65-F5344CB8AC3E}">
        <p14:creationId xmlns:p14="http://schemas.microsoft.com/office/powerpoint/2010/main" val="1582981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F4FD1DF-65F2-4101-BC71-3CEC79EC1D1F}"/>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0B159083-936F-46F7-BE94-36F33A82D9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E1FEDB73-5996-4707-840D-DAC6736C4F1C}"/>
              </a:ext>
            </a:extLst>
          </p:cNvPr>
          <p:cNvSpPr>
            <a:spLocks noGrp="1"/>
          </p:cNvSpPr>
          <p:nvPr>
            <p:ph type="dt" sz="half" idx="10"/>
          </p:nvPr>
        </p:nvSpPr>
        <p:spPr/>
        <p:txBody>
          <a:bodyPr/>
          <a:lstStyle/>
          <a:p>
            <a:fld id="{9B2EAEC9-420E-4C62-A3AE-1E21136EBC1B}" type="datetimeFigureOut">
              <a:rPr lang="ko-KR" altLang="en-US" smtClean="0"/>
              <a:t>2025-06-10</a:t>
            </a:fld>
            <a:endParaRPr lang="ko-KR" altLang="en-US"/>
          </a:p>
        </p:txBody>
      </p:sp>
      <p:sp>
        <p:nvSpPr>
          <p:cNvPr id="5" name="바닥글 개체 틀 4">
            <a:extLst>
              <a:ext uri="{FF2B5EF4-FFF2-40B4-BE49-F238E27FC236}">
                <a16:creationId xmlns:a16="http://schemas.microsoft.com/office/drawing/2014/main" id="{7BB5AFE5-93B5-4103-988C-63B464ABF1B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95A9D9E-3FE7-4C80-BB2C-DD4B883968BF}"/>
              </a:ext>
            </a:extLst>
          </p:cNvPr>
          <p:cNvSpPr>
            <a:spLocks noGrp="1"/>
          </p:cNvSpPr>
          <p:nvPr>
            <p:ph type="sldNum" sz="quarter" idx="12"/>
          </p:nvPr>
        </p:nvSpPr>
        <p:spPr/>
        <p:txBody>
          <a:bodyPr/>
          <a:lstStyle/>
          <a:p>
            <a:fld id="{568840D3-6E81-4A01-87F4-DD674F2E6931}" type="slidenum">
              <a:rPr lang="ko-KR" altLang="en-US" smtClean="0"/>
              <a:t>‹#›</a:t>
            </a:fld>
            <a:endParaRPr lang="ko-KR" altLang="en-US"/>
          </a:p>
        </p:txBody>
      </p:sp>
    </p:spTree>
    <p:extLst>
      <p:ext uri="{BB962C8B-B14F-4D97-AF65-F5344CB8AC3E}">
        <p14:creationId xmlns:p14="http://schemas.microsoft.com/office/powerpoint/2010/main" val="1683904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8A86AA7-2ADE-4DA8-B310-A21DB73D69E9}"/>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86EE9C5-CDE4-48B4-A4EB-51434557943E}"/>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C0181215-DC91-41DB-A3F5-7108D60B2852}"/>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AC2165AC-BA81-4C5C-8CBF-08365C5E521C}"/>
              </a:ext>
            </a:extLst>
          </p:cNvPr>
          <p:cNvSpPr>
            <a:spLocks noGrp="1"/>
          </p:cNvSpPr>
          <p:nvPr>
            <p:ph type="dt" sz="half" idx="10"/>
          </p:nvPr>
        </p:nvSpPr>
        <p:spPr/>
        <p:txBody>
          <a:bodyPr/>
          <a:lstStyle/>
          <a:p>
            <a:fld id="{9B2EAEC9-420E-4C62-A3AE-1E21136EBC1B}" type="datetimeFigureOut">
              <a:rPr lang="ko-KR" altLang="en-US" smtClean="0"/>
              <a:t>2025-06-10</a:t>
            </a:fld>
            <a:endParaRPr lang="ko-KR" altLang="en-US"/>
          </a:p>
        </p:txBody>
      </p:sp>
      <p:sp>
        <p:nvSpPr>
          <p:cNvPr id="6" name="바닥글 개체 틀 5">
            <a:extLst>
              <a:ext uri="{FF2B5EF4-FFF2-40B4-BE49-F238E27FC236}">
                <a16:creationId xmlns:a16="http://schemas.microsoft.com/office/drawing/2014/main" id="{91A9AFFD-755B-489C-AB35-E7DADE79EC4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D47740D-3822-49F8-A823-8C0FF56133D3}"/>
              </a:ext>
            </a:extLst>
          </p:cNvPr>
          <p:cNvSpPr>
            <a:spLocks noGrp="1"/>
          </p:cNvSpPr>
          <p:nvPr>
            <p:ph type="sldNum" sz="quarter" idx="12"/>
          </p:nvPr>
        </p:nvSpPr>
        <p:spPr/>
        <p:txBody>
          <a:bodyPr/>
          <a:lstStyle/>
          <a:p>
            <a:fld id="{568840D3-6E81-4A01-87F4-DD674F2E6931}" type="slidenum">
              <a:rPr lang="ko-KR" altLang="en-US" smtClean="0"/>
              <a:t>‹#›</a:t>
            </a:fld>
            <a:endParaRPr lang="ko-KR" altLang="en-US"/>
          </a:p>
        </p:txBody>
      </p:sp>
    </p:spTree>
    <p:extLst>
      <p:ext uri="{BB962C8B-B14F-4D97-AF65-F5344CB8AC3E}">
        <p14:creationId xmlns:p14="http://schemas.microsoft.com/office/powerpoint/2010/main" val="2151550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868887-596C-492A-920C-FC3BC4940FA9}"/>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698A30CE-E421-40A2-BF6F-C4F1DC7025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0C240E53-47CD-41BA-BF50-D11D23DA7328}"/>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367CF342-01BE-416C-81CF-7CD91A1771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6B3D440D-ADCA-4316-9A26-31C80EFA9844}"/>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B2766211-F830-4806-A7E1-8754486945B5}"/>
              </a:ext>
            </a:extLst>
          </p:cNvPr>
          <p:cNvSpPr>
            <a:spLocks noGrp="1"/>
          </p:cNvSpPr>
          <p:nvPr>
            <p:ph type="dt" sz="half" idx="10"/>
          </p:nvPr>
        </p:nvSpPr>
        <p:spPr/>
        <p:txBody>
          <a:bodyPr/>
          <a:lstStyle/>
          <a:p>
            <a:fld id="{9B2EAEC9-420E-4C62-A3AE-1E21136EBC1B}" type="datetimeFigureOut">
              <a:rPr lang="ko-KR" altLang="en-US" smtClean="0"/>
              <a:t>2025-06-10</a:t>
            </a:fld>
            <a:endParaRPr lang="ko-KR" altLang="en-US"/>
          </a:p>
        </p:txBody>
      </p:sp>
      <p:sp>
        <p:nvSpPr>
          <p:cNvPr id="8" name="바닥글 개체 틀 7">
            <a:extLst>
              <a:ext uri="{FF2B5EF4-FFF2-40B4-BE49-F238E27FC236}">
                <a16:creationId xmlns:a16="http://schemas.microsoft.com/office/drawing/2014/main" id="{06AD4350-E3E9-4327-8126-2E7BB1FE0E86}"/>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CEA1969D-2A92-4AFA-BA65-27A2AC1CD47A}"/>
              </a:ext>
            </a:extLst>
          </p:cNvPr>
          <p:cNvSpPr>
            <a:spLocks noGrp="1"/>
          </p:cNvSpPr>
          <p:nvPr>
            <p:ph type="sldNum" sz="quarter" idx="12"/>
          </p:nvPr>
        </p:nvSpPr>
        <p:spPr/>
        <p:txBody>
          <a:bodyPr/>
          <a:lstStyle/>
          <a:p>
            <a:fld id="{568840D3-6E81-4A01-87F4-DD674F2E6931}" type="slidenum">
              <a:rPr lang="ko-KR" altLang="en-US" smtClean="0"/>
              <a:t>‹#›</a:t>
            </a:fld>
            <a:endParaRPr lang="ko-KR" altLang="en-US"/>
          </a:p>
        </p:txBody>
      </p:sp>
    </p:spTree>
    <p:extLst>
      <p:ext uri="{BB962C8B-B14F-4D97-AF65-F5344CB8AC3E}">
        <p14:creationId xmlns:p14="http://schemas.microsoft.com/office/powerpoint/2010/main" val="262114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0BD2203-0685-4381-B83F-A41B7378B1E1}"/>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75CA64FB-FD59-4F25-8219-CF71D6EDDD27}"/>
              </a:ext>
            </a:extLst>
          </p:cNvPr>
          <p:cNvSpPr>
            <a:spLocks noGrp="1"/>
          </p:cNvSpPr>
          <p:nvPr>
            <p:ph type="dt" sz="half" idx="10"/>
          </p:nvPr>
        </p:nvSpPr>
        <p:spPr/>
        <p:txBody>
          <a:bodyPr/>
          <a:lstStyle/>
          <a:p>
            <a:fld id="{9B2EAEC9-420E-4C62-A3AE-1E21136EBC1B}" type="datetimeFigureOut">
              <a:rPr lang="ko-KR" altLang="en-US" smtClean="0"/>
              <a:t>2025-06-10</a:t>
            </a:fld>
            <a:endParaRPr lang="ko-KR" altLang="en-US"/>
          </a:p>
        </p:txBody>
      </p:sp>
      <p:sp>
        <p:nvSpPr>
          <p:cNvPr id="4" name="바닥글 개체 틀 3">
            <a:extLst>
              <a:ext uri="{FF2B5EF4-FFF2-40B4-BE49-F238E27FC236}">
                <a16:creationId xmlns:a16="http://schemas.microsoft.com/office/drawing/2014/main" id="{64A4B8C6-EF40-44A9-9F47-288ADD326321}"/>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0B10C566-E7A6-4331-92B0-1AEDF32BD3DB}"/>
              </a:ext>
            </a:extLst>
          </p:cNvPr>
          <p:cNvSpPr>
            <a:spLocks noGrp="1"/>
          </p:cNvSpPr>
          <p:nvPr>
            <p:ph type="sldNum" sz="quarter" idx="12"/>
          </p:nvPr>
        </p:nvSpPr>
        <p:spPr/>
        <p:txBody>
          <a:bodyPr/>
          <a:lstStyle/>
          <a:p>
            <a:fld id="{568840D3-6E81-4A01-87F4-DD674F2E6931}" type="slidenum">
              <a:rPr lang="ko-KR" altLang="en-US" smtClean="0"/>
              <a:t>‹#›</a:t>
            </a:fld>
            <a:endParaRPr lang="ko-KR" altLang="en-US"/>
          </a:p>
        </p:txBody>
      </p:sp>
    </p:spTree>
    <p:extLst>
      <p:ext uri="{BB962C8B-B14F-4D97-AF65-F5344CB8AC3E}">
        <p14:creationId xmlns:p14="http://schemas.microsoft.com/office/powerpoint/2010/main" val="2715350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3BFCB7F0-CA5B-4173-904E-0F4FBC285A7C}"/>
              </a:ext>
            </a:extLst>
          </p:cNvPr>
          <p:cNvSpPr>
            <a:spLocks noGrp="1"/>
          </p:cNvSpPr>
          <p:nvPr>
            <p:ph type="dt" sz="half" idx="10"/>
          </p:nvPr>
        </p:nvSpPr>
        <p:spPr/>
        <p:txBody>
          <a:bodyPr/>
          <a:lstStyle/>
          <a:p>
            <a:fld id="{9B2EAEC9-420E-4C62-A3AE-1E21136EBC1B}" type="datetimeFigureOut">
              <a:rPr lang="ko-KR" altLang="en-US" smtClean="0"/>
              <a:t>2025-06-10</a:t>
            </a:fld>
            <a:endParaRPr lang="ko-KR" altLang="en-US"/>
          </a:p>
        </p:txBody>
      </p:sp>
      <p:sp>
        <p:nvSpPr>
          <p:cNvPr id="3" name="바닥글 개체 틀 2">
            <a:extLst>
              <a:ext uri="{FF2B5EF4-FFF2-40B4-BE49-F238E27FC236}">
                <a16:creationId xmlns:a16="http://schemas.microsoft.com/office/drawing/2014/main" id="{6E358CA6-DA9B-4275-B303-5585F6668B8B}"/>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100CD7B4-95CD-48A5-8FC9-2DBB2259FF70}"/>
              </a:ext>
            </a:extLst>
          </p:cNvPr>
          <p:cNvSpPr>
            <a:spLocks noGrp="1"/>
          </p:cNvSpPr>
          <p:nvPr>
            <p:ph type="sldNum" sz="quarter" idx="12"/>
          </p:nvPr>
        </p:nvSpPr>
        <p:spPr/>
        <p:txBody>
          <a:bodyPr/>
          <a:lstStyle/>
          <a:p>
            <a:fld id="{568840D3-6E81-4A01-87F4-DD674F2E6931}" type="slidenum">
              <a:rPr lang="ko-KR" altLang="en-US" smtClean="0"/>
              <a:t>‹#›</a:t>
            </a:fld>
            <a:endParaRPr lang="ko-KR" altLang="en-US"/>
          </a:p>
        </p:txBody>
      </p:sp>
    </p:spTree>
    <p:extLst>
      <p:ext uri="{BB962C8B-B14F-4D97-AF65-F5344CB8AC3E}">
        <p14:creationId xmlns:p14="http://schemas.microsoft.com/office/powerpoint/2010/main" val="1728782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18A17F-65FF-412F-9395-92363695AA7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7881FD83-465D-4775-B2D7-BA4843C77A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AB16CB54-E4D8-4989-BBCA-0937E3AA0D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D16E4DF8-AD5C-41A5-B428-11B2C056A79C}"/>
              </a:ext>
            </a:extLst>
          </p:cNvPr>
          <p:cNvSpPr>
            <a:spLocks noGrp="1"/>
          </p:cNvSpPr>
          <p:nvPr>
            <p:ph type="dt" sz="half" idx="10"/>
          </p:nvPr>
        </p:nvSpPr>
        <p:spPr/>
        <p:txBody>
          <a:bodyPr/>
          <a:lstStyle/>
          <a:p>
            <a:fld id="{9B2EAEC9-420E-4C62-A3AE-1E21136EBC1B}" type="datetimeFigureOut">
              <a:rPr lang="ko-KR" altLang="en-US" smtClean="0"/>
              <a:t>2025-06-10</a:t>
            </a:fld>
            <a:endParaRPr lang="ko-KR" altLang="en-US"/>
          </a:p>
        </p:txBody>
      </p:sp>
      <p:sp>
        <p:nvSpPr>
          <p:cNvPr id="6" name="바닥글 개체 틀 5">
            <a:extLst>
              <a:ext uri="{FF2B5EF4-FFF2-40B4-BE49-F238E27FC236}">
                <a16:creationId xmlns:a16="http://schemas.microsoft.com/office/drawing/2014/main" id="{F7B32AF5-1E81-431E-8970-FAB315E2B54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5D62C49-123A-4A16-9F7B-5568489E7FBD}"/>
              </a:ext>
            </a:extLst>
          </p:cNvPr>
          <p:cNvSpPr>
            <a:spLocks noGrp="1"/>
          </p:cNvSpPr>
          <p:nvPr>
            <p:ph type="sldNum" sz="quarter" idx="12"/>
          </p:nvPr>
        </p:nvSpPr>
        <p:spPr/>
        <p:txBody>
          <a:bodyPr/>
          <a:lstStyle/>
          <a:p>
            <a:fld id="{568840D3-6E81-4A01-87F4-DD674F2E6931}" type="slidenum">
              <a:rPr lang="ko-KR" altLang="en-US" smtClean="0"/>
              <a:t>‹#›</a:t>
            </a:fld>
            <a:endParaRPr lang="ko-KR" altLang="en-US"/>
          </a:p>
        </p:txBody>
      </p:sp>
    </p:spTree>
    <p:extLst>
      <p:ext uri="{BB962C8B-B14F-4D97-AF65-F5344CB8AC3E}">
        <p14:creationId xmlns:p14="http://schemas.microsoft.com/office/powerpoint/2010/main" val="2961825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163CAFE-906D-4CE0-867E-9E77C871991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C9485908-88B5-47A8-AEF9-995C13F642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682972E2-35C5-45A1-9587-86532C19AA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F765175-D92D-4BE7-858E-6E4A3545E597}"/>
              </a:ext>
            </a:extLst>
          </p:cNvPr>
          <p:cNvSpPr>
            <a:spLocks noGrp="1"/>
          </p:cNvSpPr>
          <p:nvPr>
            <p:ph type="dt" sz="half" idx="10"/>
          </p:nvPr>
        </p:nvSpPr>
        <p:spPr/>
        <p:txBody>
          <a:bodyPr/>
          <a:lstStyle/>
          <a:p>
            <a:fld id="{9B2EAEC9-420E-4C62-A3AE-1E21136EBC1B}" type="datetimeFigureOut">
              <a:rPr lang="ko-KR" altLang="en-US" smtClean="0"/>
              <a:t>2025-06-10</a:t>
            </a:fld>
            <a:endParaRPr lang="ko-KR" altLang="en-US"/>
          </a:p>
        </p:txBody>
      </p:sp>
      <p:sp>
        <p:nvSpPr>
          <p:cNvPr id="6" name="바닥글 개체 틀 5">
            <a:extLst>
              <a:ext uri="{FF2B5EF4-FFF2-40B4-BE49-F238E27FC236}">
                <a16:creationId xmlns:a16="http://schemas.microsoft.com/office/drawing/2014/main" id="{5E1E8209-C609-4294-BC6F-FB74AB13082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8AFBDDE-D52F-45D9-A4A0-1EA62AEB8920}"/>
              </a:ext>
            </a:extLst>
          </p:cNvPr>
          <p:cNvSpPr>
            <a:spLocks noGrp="1"/>
          </p:cNvSpPr>
          <p:nvPr>
            <p:ph type="sldNum" sz="quarter" idx="12"/>
          </p:nvPr>
        </p:nvSpPr>
        <p:spPr/>
        <p:txBody>
          <a:bodyPr/>
          <a:lstStyle/>
          <a:p>
            <a:fld id="{568840D3-6E81-4A01-87F4-DD674F2E6931}" type="slidenum">
              <a:rPr lang="ko-KR" altLang="en-US" smtClean="0"/>
              <a:t>‹#›</a:t>
            </a:fld>
            <a:endParaRPr lang="ko-KR" altLang="en-US"/>
          </a:p>
        </p:txBody>
      </p:sp>
    </p:spTree>
    <p:extLst>
      <p:ext uri="{BB962C8B-B14F-4D97-AF65-F5344CB8AC3E}">
        <p14:creationId xmlns:p14="http://schemas.microsoft.com/office/powerpoint/2010/main" val="713803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6DA5F042-8885-4D7F-83A1-53EDCF2276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AD2AAF48-08D9-463B-8E63-B8F483A9F3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29C3780-BA9F-4059-A475-0F503FFAE6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2EAEC9-420E-4C62-A3AE-1E21136EBC1B}" type="datetimeFigureOut">
              <a:rPr lang="ko-KR" altLang="en-US" smtClean="0"/>
              <a:t>2025-06-10</a:t>
            </a:fld>
            <a:endParaRPr lang="ko-KR" altLang="en-US"/>
          </a:p>
        </p:txBody>
      </p:sp>
      <p:sp>
        <p:nvSpPr>
          <p:cNvPr id="5" name="바닥글 개체 틀 4">
            <a:extLst>
              <a:ext uri="{FF2B5EF4-FFF2-40B4-BE49-F238E27FC236}">
                <a16:creationId xmlns:a16="http://schemas.microsoft.com/office/drawing/2014/main" id="{8EC42408-9E23-498C-825B-17CA2B02B1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6FEB33D8-1B83-445F-B4F8-5DE6E8A924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8840D3-6E81-4A01-87F4-DD674F2E6931}" type="slidenum">
              <a:rPr lang="ko-KR" altLang="en-US" smtClean="0"/>
              <a:t>‹#›</a:t>
            </a:fld>
            <a:endParaRPr lang="ko-KR" altLang="en-US"/>
          </a:p>
        </p:txBody>
      </p:sp>
    </p:spTree>
    <p:extLst>
      <p:ext uri="{BB962C8B-B14F-4D97-AF65-F5344CB8AC3E}">
        <p14:creationId xmlns:p14="http://schemas.microsoft.com/office/powerpoint/2010/main" val="3159062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E164CC-A56F-4497-BB22-A5312F75D1AA}"/>
              </a:ext>
            </a:extLst>
          </p:cNvPr>
          <p:cNvSpPr txBox="1"/>
          <p:nvPr/>
        </p:nvSpPr>
        <p:spPr>
          <a:xfrm flipH="1">
            <a:off x="1169374" y="1568633"/>
            <a:ext cx="9794634" cy="830997"/>
          </a:xfrm>
          <a:prstGeom prst="rect">
            <a:avLst/>
          </a:prstGeom>
          <a:noFill/>
        </p:spPr>
        <p:txBody>
          <a:bodyPr wrap="square" rtlCol="0">
            <a:spAutoFit/>
          </a:bodyPr>
          <a:lstStyle/>
          <a:p>
            <a:pPr algn="ctr"/>
            <a:r>
              <a:rPr lang="en-US" altLang="ko-KR" sz="2400" dirty="0" err="1">
                <a:latin typeface="times" panose="02020603050405020304" pitchFamily="18" charset="0"/>
                <a:cs typeface="times" panose="02020603050405020304" pitchFamily="18" charset="0"/>
              </a:rPr>
              <a:t>ReAgent</a:t>
            </a:r>
            <a:r>
              <a:rPr lang="en-US" altLang="ko-KR" sz="2400" dirty="0">
                <a:latin typeface="times" panose="02020603050405020304" pitchFamily="18" charset="0"/>
                <a:cs typeface="times" panose="02020603050405020304" pitchFamily="18" charset="0"/>
              </a:rPr>
              <a:t>: </a:t>
            </a:r>
          </a:p>
          <a:p>
            <a:pPr algn="ctr"/>
            <a:r>
              <a:rPr lang="en-US" altLang="ko-KR" sz="2400" dirty="0">
                <a:latin typeface="times" panose="02020603050405020304" pitchFamily="18" charset="0"/>
                <a:cs typeface="times" panose="02020603050405020304" pitchFamily="18" charset="0"/>
              </a:rPr>
              <a:t>Point Cloud Registration using Imitation and Reinforcement Learning</a:t>
            </a:r>
            <a:endParaRPr lang="ko-KR" altLang="en-US" sz="2400" dirty="0">
              <a:latin typeface="times" panose="02020603050405020304" pitchFamily="18" charset="0"/>
              <a:cs typeface="times" panose="02020603050405020304" pitchFamily="18" charset="0"/>
            </a:endParaRPr>
          </a:p>
        </p:txBody>
      </p:sp>
      <p:cxnSp>
        <p:nvCxnSpPr>
          <p:cNvPr id="4" name="직선 연결선 3">
            <a:extLst>
              <a:ext uri="{FF2B5EF4-FFF2-40B4-BE49-F238E27FC236}">
                <a16:creationId xmlns:a16="http://schemas.microsoft.com/office/drawing/2014/main" id="{DB86DA0A-1ACE-4B44-ADA9-A4B5700B1AFE}"/>
              </a:ext>
            </a:extLst>
          </p:cNvPr>
          <p:cNvCxnSpPr>
            <a:cxnSpLocks/>
          </p:cNvCxnSpPr>
          <p:nvPr/>
        </p:nvCxnSpPr>
        <p:spPr>
          <a:xfrm>
            <a:off x="650631" y="1345223"/>
            <a:ext cx="10709031"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5" name="직선 연결선 4">
            <a:extLst>
              <a:ext uri="{FF2B5EF4-FFF2-40B4-BE49-F238E27FC236}">
                <a16:creationId xmlns:a16="http://schemas.microsoft.com/office/drawing/2014/main" id="{AEBA0A2F-3E68-48EB-A4EE-63F83201F71D}"/>
              </a:ext>
            </a:extLst>
          </p:cNvPr>
          <p:cNvCxnSpPr>
            <a:cxnSpLocks/>
          </p:cNvCxnSpPr>
          <p:nvPr/>
        </p:nvCxnSpPr>
        <p:spPr>
          <a:xfrm>
            <a:off x="650631" y="2623039"/>
            <a:ext cx="10638692" cy="0"/>
          </a:xfrm>
          <a:prstGeom prst="line">
            <a:avLst/>
          </a:prstGeom>
          <a:ln w="19050"/>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52F5D3DF-DE57-4BEA-AE50-5E54BB21F051}"/>
              </a:ext>
            </a:extLst>
          </p:cNvPr>
          <p:cNvSpPr txBox="1"/>
          <p:nvPr/>
        </p:nvSpPr>
        <p:spPr>
          <a:xfrm>
            <a:off x="9289865" y="5632239"/>
            <a:ext cx="2146742" cy="369332"/>
          </a:xfrm>
          <a:prstGeom prst="rect">
            <a:avLst/>
          </a:prstGeom>
          <a:noFill/>
        </p:spPr>
        <p:txBody>
          <a:bodyPr wrap="none" rtlCol="0">
            <a:spAutoFit/>
          </a:bodyPr>
          <a:lstStyle/>
          <a:p>
            <a:r>
              <a:rPr lang="en-US" altLang="ko-KR" b="1" dirty="0"/>
              <a:t>Presenter : </a:t>
            </a:r>
            <a:r>
              <a:rPr lang="ko-KR" altLang="en-US" b="1" dirty="0"/>
              <a:t>김진용</a:t>
            </a:r>
          </a:p>
        </p:txBody>
      </p:sp>
      <p:sp>
        <p:nvSpPr>
          <p:cNvPr id="9" name="TextBox 8">
            <a:extLst>
              <a:ext uri="{FF2B5EF4-FFF2-40B4-BE49-F238E27FC236}">
                <a16:creationId xmlns:a16="http://schemas.microsoft.com/office/drawing/2014/main" id="{6A81FF61-1291-4EC4-922B-F17ECDDF08F2}"/>
              </a:ext>
            </a:extLst>
          </p:cNvPr>
          <p:cNvSpPr txBox="1"/>
          <p:nvPr/>
        </p:nvSpPr>
        <p:spPr>
          <a:xfrm>
            <a:off x="3496127" y="3235945"/>
            <a:ext cx="4947700" cy="923330"/>
          </a:xfrm>
          <a:prstGeom prst="rect">
            <a:avLst/>
          </a:prstGeom>
          <a:noFill/>
        </p:spPr>
        <p:txBody>
          <a:bodyPr wrap="none" rtlCol="0">
            <a:spAutoFit/>
          </a:bodyPr>
          <a:lstStyle/>
          <a:p>
            <a:pPr algn="ctr"/>
            <a:r>
              <a:rPr lang="en-US" altLang="ko-KR" dirty="0">
                <a:latin typeface="times" panose="02020603050405020304" pitchFamily="18" charset="0"/>
                <a:cs typeface="times" panose="02020603050405020304" pitchFamily="18" charset="0"/>
              </a:rPr>
              <a:t>Dominik</a:t>
            </a:r>
            <a:r>
              <a:rPr lang="ko-KR" altLang="en-US" dirty="0">
                <a:latin typeface="times" panose="02020603050405020304" pitchFamily="18" charset="0"/>
                <a:cs typeface="times" panose="02020603050405020304" pitchFamily="18" charset="0"/>
              </a:rPr>
              <a:t> </a:t>
            </a:r>
            <a:r>
              <a:rPr lang="en-US" altLang="ko-KR" dirty="0" err="1">
                <a:latin typeface="times" panose="02020603050405020304" pitchFamily="18" charset="0"/>
                <a:cs typeface="times" panose="02020603050405020304" pitchFamily="18" charset="0"/>
              </a:rPr>
              <a:t>bauer</a:t>
            </a:r>
            <a:r>
              <a:rPr lang="en-US" altLang="ko-KR" dirty="0">
                <a:latin typeface="times" panose="02020603050405020304" pitchFamily="18" charset="0"/>
                <a:cs typeface="times" panose="02020603050405020304" pitchFamily="18" charset="0"/>
              </a:rPr>
              <a:t>,</a:t>
            </a:r>
            <a:r>
              <a:rPr lang="ko-KR" altLang="en-US" dirty="0">
                <a:latin typeface="times" panose="02020603050405020304" pitchFamily="18" charset="0"/>
                <a:cs typeface="times" panose="02020603050405020304" pitchFamily="18" charset="0"/>
              </a:rPr>
              <a:t> </a:t>
            </a:r>
            <a:r>
              <a:rPr lang="en-US" altLang="ko-KR" dirty="0">
                <a:latin typeface="times" panose="02020603050405020304" pitchFamily="18" charset="0"/>
                <a:cs typeface="times" panose="02020603050405020304" pitchFamily="18" charset="0"/>
              </a:rPr>
              <a:t>Timothy</a:t>
            </a:r>
            <a:r>
              <a:rPr lang="ko-KR" altLang="en-US" dirty="0">
                <a:latin typeface="times" panose="02020603050405020304" pitchFamily="18" charset="0"/>
                <a:cs typeface="times" panose="02020603050405020304" pitchFamily="18" charset="0"/>
              </a:rPr>
              <a:t> </a:t>
            </a:r>
            <a:r>
              <a:rPr lang="en-US" altLang="ko-KR" dirty="0">
                <a:latin typeface="times" panose="02020603050405020304" pitchFamily="18" charset="0"/>
                <a:cs typeface="times" panose="02020603050405020304" pitchFamily="18" charset="0"/>
              </a:rPr>
              <a:t>Patten</a:t>
            </a:r>
            <a:r>
              <a:rPr lang="ko-KR" altLang="en-US" dirty="0">
                <a:latin typeface="times" panose="02020603050405020304" pitchFamily="18" charset="0"/>
                <a:cs typeface="times" panose="02020603050405020304" pitchFamily="18" charset="0"/>
              </a:rPr>
              <a:t> </a:t>
            </a:r>
            <a:r>
              <a:rPr lang="en-US" altLang="ko-KR" dirty="0">
                <a:latin typeface="times" panose="02020603050405020304" pitchFamily="18" charset="0"/>
                <a:cs typeface="times" panose="02020603050405020304" pitchFamily="18" charset="0"/>
              </a:rPr>
              <a:t>and</a:t>
            </a:r>
            <a:r>
              <a:rPr lang="ko-KR" altLang="en-US" dirty="0">
                <a:latin typeface="times" panose="02020603050405020304" pitchFamily="18" charset="0"/>
                <a:cs typeface="times" panose="02020603050405020304" pitchFamily="18" charset="0"/>
              </a:rPr>
              <a:t> </a:t>
            </a:r>
            <a:r>
              <a:rPr lang="en-US" altLang="ko-KR" dirty="0">
                <a:latin typeface="times" panose="02020603050405020304" pitchFamily="18" charset="0"/>
                <a:cs typeface="times" panose="02020603050405020304" pitchFamily="18" charset="0"/>
              </a:rPr>
              <a:t>Markus</a:t>
            </a:r>
            <a:r>
              <a:rPr lang="ko-KR" altLang="en-US" dirty="0">
                <a:latin typeface="times" panose="02020603050405020304" pitchFamily="18" charset="0"/>
                <a:cs typeface="times" panose="02020603050405020304" pitchFamily="18" charset="0"/>
              </a:rPr>
              <a:t> </a:t>
            </a:r>
            <a:r>
              <a:rPr lang="en-US" altLang="ko-KR" dirty="0" err="1">
                <a:latin typeface="times" panose="02020603050405020304" pitchFamily="18" charset="0"/>
                <a:cs typeface="times" panose="02020603050405020304" pitchFamily="18" charset="0"/>
              </a:rPr>
              <a:t>Vincze</a:t>
            </a:r>
            <a:endParaRPr lang="en-US" altLang="ko-KR" dirty="0">
              <a:latin typeface="times" panose="02020603050405020304" pitchFamily="18" charset="0"/>
              <a:cs typeface="times" panose="02020603050405020304" pitchFamily="18" charset="0"/>
            </a:endParaRPr>
          </a:p>
          <a:p>
            <a:pPr algn="ctr"/>
            <a:r>
              <a:rPr lang="en-US" altLang="ko-KR" dirty="0">
                <a:latin typeface="times" panose="02020603050405020304" pitchFamily="18" charset="0"/>
                <a:cs typeface="times" panose="02020603050405020304" pitchFamily="18" charset="0"/>
              </a:rPr>
              <a:t>TU Wien</a:t>
            </a:r>
          </a:p>
          <a:p>
            <a:pPr algn="ctr"/>
            <a:r>
              <a:rPr lang="en-US" altLang="ko-KR" dirty="0">
                <a:latin typeface="times" panose="02020603050405020304" pitchFamily="18" charset="0"/>
                <a:cs typeface="times" panose="02020603050405020304" pitchFamily="18" charset="0"/>
              </a:rPr>
              <a:t>Vienna, Austria</a:t>
            </a:r>
            <a:endParaRPr lang="ko-KR" altLang="en-US"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419100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1A5125AE-9CDC-412C-8BD5-46E9EF0F1D8B}"/>
              </a:ext>
            </a:extLst>
          </p:cNvPr>
          <p:cNvCxnSpPr>
            <a:cxnSpLocks/>
          </p:cNvCxnSpPr>
          <p:nvPr/>
        </p:nvCxnSpPr>
        <p:spPr>
          <a:xfrm>
            <a:off x="776654" y="688730"/>
            <a:ext cx="10638692" cy="0"/>
          </a:xfrm>
          <a:prstGeom prst="line">
            <a:avLst/>
          </a:prstGeom>
          <a:ln w="19050"/>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F18EAAA-3EFF-49C8-BF21-B2379450642E}"/>
              </a:ext>
            </a:extLst>
          </p:cNvPr>
          <p:cNvSpPr txBox="1"/>
          <p:nvPr/>
        </p:nvSpPr>
        <p:spPr>
          <a:xfrm>
            <a:off x="798454" y="781063"/>
            <a:ext cx="1633781" cy="369332"/>
          </a:xfrm>
          <a:prstGeom prst="rect">
            <a:avLst/>
          </a:prstGeom>
          <a:noFill/>
        </p:spPr>
        <p:txBody>
          <a:bodyPr wrap="none" rtlCol="0">
            <a:spAutoFit/>
          </a:bodyPr>
          <a:lstStyle/>
          <a:p>
            <a:r>
              <a:rPr lang="en-US" altLang="ko-KR" b="1" dirty="0">
                <a:solidFill>
                  <a:schemeClr val="bg2">
                    <a:lumMod val="50000"/>
                  </a:schemeClr>
                </a:solidFill>
              </a:rPr>
              <a:t>Expert policy</a:t>
            </a:r>
            <a:endParaRPr lang="ko-KR" altLang="en-US" b="1" dirty="0">
              <a:solidFill>
                <a:schemeClr val="bg2">
                  <a:lumMod val="50000"/>
                </a:schemeClr>
              </a:solidFill>
            </a:endParaRPr>
          </a:p>
        </p:txBody>
      </p:sp>
      <p:sp>
        <p:nvSpPr>
          <p:cNvPr id="8" name="TextBox 7">
            <a:extLst>
              <a:ext uri="{FF2B5EF4-FFF2-40B4-BE49-F238E27FC236}">
                <a16:creationId xmlns:a16="http://schemas.microsoft.com/office/drawing/2014/main" id="{F25CEF10-F59C-4C2A-B74C-70E43B5AE919}"/>
              </a:ext>
            </a:extLst>
          </p:cNvPr>
          <p:cNvSpPr txBox="1"/>
          <p:nvPr/>
        </p:nvSpPr>
        <p:spPr>
          <a:xfrm>
            <a:off x="776654" y="227065"/>
            <a:ext cx="3943708" cy="461665"/>
          </a:xfrm>
          <a:prstGeom prst="rect">
            <a:avLst/>
          </a:prstGeom>
          <a:noFill/>
        </p:spPr>
        <p:txBody>
          <a:bodyPr wrap="none" rtlCol="0">
            <a:spAutoFit/>
          </a:bodyPr>
          <a:lstStyle/>
          <a:p>
            <a:r>
              <a:rPr lang="en-US" altLang="ko-KR" sz="2400" b="1" dirty="0">
                <a:latin typeface="+mj-lt"/>
              </a:rPr>
              <a:t>Imitating an Expert Policy</a:t>
            </a:r>
            <a:endParaRPr lang="ko-KR" altLang="en-US" sz="2400" b="1" dirty="0">
              <a:latin typeface="+mj-lt"/>
            </a:endParaRPr>
          </a:p>
        </p:txBody>
      </p:sp>
      <p:pic>
        <p:nvPicPr>
          <p:cNvPr id="6" name="그림 5">
            <a:extLst>
              <a:ext uri="{FF2B5EF4-FFF2-40B4-BE49-F238E27FC236}">
                <a16:creationId xmlns:a16="http://schemas.microsoft.com/office/drawing/2014/main" id="{645CC92F-3393-428D-A2BA-C5F4DAB165A3}"/>
              </a:ext>
            </a:extLst>
          </p:cNvPr>
          <p:cNvPicPr>
            <a:picLocks noChangeAspect="1"/>
          </p:cNvPicPr>
          <p:nvPr/>
        </p:nvPicPr>
        <p:blipFill>
          <a:blip r:embed="rId2"/>
          <a:stretch>
            <a:fillRect/>
          </a:stretch>
        </p:blipFill>
        <p:spPr>
          <a:xfrm>
            <a:off x="2102114" y="1290391"/>
            <a:ext cx="2667372" cy="362001"/>
          </a:xfrm>
          <a:prstGeom prst="rect">
            <a:avLst/>
          </a:prstGeom>
        </p:spPr>
      </p:pic>
      <p:cxnSp>
        <p:nvCxnSpPr>
          <p:cNvPr id="16" name="직선 화살표 연결선 15">
            <a:extLst>
              <a:ext uri="{FF2B5EF4-FFF2-40B4-BE49-F238E27FC236}">
                <a16:creationId xmlns:a16="http://schemas.microsoft.com/office/drawing/2014/main" id="{8E833C1F-E937-4EAD-AA5C-2BFA7A038680}"/>
              </a:ext>
            </a:extLst>
          </p:cNvPr>
          <p:cNvCxnSpPr>
            <a:cxnSpLocks/>
          </p:cNvCxnSpPr>
          <p:nvPr/>
        </p:nvCxnSpPr>
        <p:spPr>
          <a:xfrm flipH="1">
            <a:off x="3435800" y="2548790"/>
            <a:ext cx="1" cy="418321"/>
          </a:xfrm>
          <a:prstGeom prst="straightConnector1">
            <a:avLst/>
          </a:prstGeom>
          <a:ln w="57150">
            <a:tailEnd type="triangle"/>
          </a:ln>
        </p:spPr>
        <p:style>
          <a:lnRef idx="1">
            <a:schemeClr val="accent3"/>
          </a:lnRef>
          <a:fillRef idx="0">
            <a:schemeClr val="accent3"/>
          </a:fillRef>
          <a:effectRef idx="0">
            <a:schemeClr val="accent3"/>
          </a:effectRef>
          <a:fontRef idx="minor">
            <a:schemeClr val="tx1"/>
          </a:fontRef>
        </p:style>
      </p:cxnSp>
      <p:sp>
        <p:nvSpPr>
          <p:cNvPr id="23" name="TextBox 22">
            <a:extLst>
              <a:ext uri="{FF2B5EF4-FFF2-40B4-BE49-F238E27FC236}">
                <a16:creationId xmlns:a16="http://schemas.microsoft.com/office/drawing/2014/main" id="{90B5F481-413E-46CE-8303-33E4E7F60B37}"/>
              </a:ext>
            </a:extLst>
          </p:cNvPr>
          <p:cNvSpPr txBox="1"/>
          <p:nvPr/>
        </p:nvSpPr>
        <p:spPr>
          <a:xfrm>
            <a:off x="876745" y="2158773"/>
            <a:ext cx="877163" cy="369332"/>
          </a:xfrm>
          <a:prstGeom prst="rect">
            <a:avLst/>
          </a:prstGeom>
          <a:noFill/>
        </p:spPr>
        <p:txBody>
          <a:bodyPr wrap="none" rtlCol="0">
            <a:spAutoFit/>
          </a:bodyPr>
          <a:lstStyle/>
          <a:p>
            <a:r>
              <a:rPr lang="en-US" altLang="ko-KR" b="1" dirty="0">
                <a:solidFill>
                  <a:schemeClr val="accent1"/>
                </a:solidFill>
              </a:rPr>
              <a:t>State1</a:t>
            </a:r>
            <a:endParaRPr lang="ko-KR" altLang="en-US" b="1" dirty="0">
              <a:solidFill>
                <a:schemeClr val="accent1"/>
              </a:solidFill>
            </a:endParaRPr>
          </a:p>
        </p:txBody>
      </p:sp>
      <p:sp>
        <p:nvSpPr>
          <p:cNvPr id="24" name="TextBox 23">
            <a:extLst>
              <a:ext uri="{FF2B5EF4-FFF2-40B4-BE49-F238E27FC236}">
                <a16:creationId xmlns:a16="http://schemas.microsoft.com/office/drawing/2014/main" id="{EE27972C-E683-4CAE-BCEE-C57C1823CD2E}"/>
              </a:ext>
            </a:extLst>
          </p:cNvPr>
          <p:cNvSpPr txBox="1"/>
          <p:nvPr/>
        </p:nvSpPr>
        <p:spPr>
          <a:xfrm>
            <a:off x="876745" y="3039600"/>
            <a:ext cx="877163" cy="369332"/>
          </a:xfrm>
          <a:prstGeom prst="rect">
            <a:avLst/>
          </a:prstGeom>
          <a:noFill/>
        </p:spPr>
        <p:txBody>
          <a:bodyPr wrap="none" rtlCol="0">
            <a:spAutoFit/>
          </a:bodyPr>
          <a:lstStyle/>
          <a:p>
            <a:r>
              <a:rPr lang="en-US" altLang="ko-KR" b="1" dirty="0">
                <a:solidFill>
                  <a:schemeClr val="accent1"/>
                </a:solidFill>
              </a:rPr>
              <a:t>State2</a:t>
            </a:r>
            <a:endParaRPr lang="ko-KR" altLang="en-US" b="1" dirty="0">
              <a:solidFill>
                <a:schemeClr val="accent1"/>
              </a:solidFill>
            </a:endParaRPr>
          </a:p>
        </p:txBody>
      </p:sp>
      <p:pic>
        <p:nvPicPr>
          <p:cNvPr id="25" name="그림 24">
            <a:extLst>
              <a:ext uri="{FF2B5EF4-FFF2-40B4-BE49-F238E27FC236}">
                <a16:creationId xmlns:a16="http://schemas.microsoft.com/office/drawing/2014/main" id="{9ECBD1BF-DE02-47BF-8DDB-B340D6DBE864}"/>
              </a:ext>
            </a:extLst>
          </p:cNvPr>
          <p:cNvPicPr>
            <a:picLocks noChangeAspect="1"/>
          </p:cNvPicPr>
          <p:nvPr/>
        </p:nvPicPr>
        <p:blipFill>
          <a:blip r:embed="rId3"/>
          <a:stretch>
            <a:fillRect/>
          </a:stretch>
        </p:blipFill>
        <p:spPr>
          <a:xfrm>
            <a:off x="2168663" y="2166589"/>
            <a:ext cx="2905530" cy="390580"/>
          </a:xfrm>
          <a:prstGeom prst="rect">
            <a:avLst/>
          </a:prstGeom>
        </p:spPr>
      </p:pic>
      <p:cxnSp>
        <p:nvCxnSpPr>
          <p:cNvPr id="30" name="직선 화살표 연결선 29">
            <a:extLst>
              <a:ext uri="{FF2B5EF4-FFF2-40B4-BE49-F238E27FC236}">
                <a16:creationId xmlns:a16="http://schemas.microsoft.com/office/drawing/2014/main" id="{0FD5D242-997F-4B62-B0AC-37B9AC3BBE1B}"/>
              </a:ext>
            </a:extLst>
          </p:cNvPr>
          <p:cNvCxnSpPr>
            <a:cxnSpLocks/>
          </p:cNvCxnSpPr>
          <p:nvPr/>
        </p:nvCxnSpPr>
        <p:spPr>
          <a:xfrm flipH="1">
            <a:off x="3435800" y="1713099"/>
            <a:ext cx="1" cy="418321"/>
          </a:xfrm>
          <a:prstGeom prst="straightConnector1">
            <a:avLst/>
          </a:prstGeom>
          <a:ln w="57150">
            <a:tailEnd type="triangle"/>
          </a:ln>
        </p:spPr>
        <p:style>
          <a:lnRef idx="1">
            <a:schemeClr val="accent3"/>
          </a:lnRef>
          <a:fillRef idx="0">
            <a:schemeClr val="accent3"/>
          </a:fillRef>
          <a:effectRef idx="0">
            <a:schemeClr val="accent3"/>
          </a:effectRef>
          <a:fontRef idx="minor">
            <a:schemeClr val="tx1"/>
          </a:fontRef>
        </p:style>
      </p:cxnSp>
      <p:pic>
        <p:nvPicPr>
          <p:cNvPr id="31" name="그림 30">
            <a:extLst>
              <a:ext uri="{FF2B5EF4-FFF2-40B4-BE49-F238E27FC236}">
                <a16:creationId xmlns:a16="http://schemas.microsoft.com/office/drawing/2014/main" id="{A56B1683-A3C4-43C6-A8BC-7BEA3A37CDDF}"/>
              </a:ext>
            </a:extLst>
          </p:cNvPr>
          <p:cNvPicPr>
            <a:picLocks noChangeAspect="1"/>
          </p:cNvPicPr>
          <p:nvPr/>
        </p:nvPicPr>
        <p:blipFill>
          <a:blip r:embed="rId4"/>
          <a:stretch>
            <a:fillRect/>
          </a:stretch>
        </p:blipFill>
        <p:spPr>
          <a:xfrm>
            <a:off x="2168663" y="3028894"/>
            <a:ext cx="2791215" cy="400106"/>
          </a:xfrm>
          <a:prstGeom prst="rect">
            <a:avLst/>
          </a:prstGeom>
        </p:spPr>
      </p:pic>
      <p:cxnSp>
        <p:nvCxnSpPr>
          <p:cNvPr id="33" name="직선 화살표 연결선 32">
            <a:extLst>
              <a:ext uri="{FF2B5EF4-FFF2-40B4-BE49-F238E27FC236}">
                <a16:creationId xmlns:a16="http://schemas.microsoft.com/office/drawing/2014/main" id="{49E3CACE-EF92-47E0-B167-FAB6D314FE42}"/>
              </a:ext>
            </a:extLst>
          </p:cNvPr>
          <p:cNvCxnSpPr>
            <a:cxnSpLocks/>
          </p:cNvCxnSpPr>
          <p:nvPr/>
        </p:nvCxnSpPr>
        <p:spPr>
          <a:xfrm flipH="1">
            <a:off x="3435800" y="3490783"/>
            <a:ext cx="1" cy="418321"/>
          </a:xfrm>
          <a:prstGeom prst="straightConnector1">
            <a:avLst/>
          </a:prstGeom>
          <a:ln w="57150">
            <a:tailEnd type="triangle"/>
          </a:ln>
        </p:spPr>
        <p:style>
          <a:lnRef idx="1">
            <a:schemeClr val="accent3"/>
          </a:lnRef>
          <a:fillRef idx="0">
            <a:schemeClr val="accent3"/>
          </a:fillRef>
          <a:effectRef idx="0">
            <a:schemeClr val="accent3"/>
          </a:effectRef>
          <a:fontRef idx="minor">
            <a:schemeClr val="tx1"/>
          </a:fontRef>
        </p:style>
      </p:cxnSp>
      <p:pic>
        <p:nvPicPr>
          <p:cNvPr id="37" name="그림 36">
            <a:extLst>
              <a:ext uri="{FF2B5EF4-FFF2-40B4-BE49-F238E27FC236}">
                <a16:creationId xmlns:a16="http://schemas.microsoft.com/office/drawing/2014/main" id="{167A4BA8-4CCA-4FE1-B3B7-7F654E002AE9}"/>
              </a:ext>
            </a:extLst>
          </p:cNvPr>
          <p:cNvPicPr>
            <a:picLocks noChangeAspect="1"/>
          </p:cNvPicPr>
          <p:nvPr/>
        </p:nvPicPr>
        <p:blipFill>
          <a:blip r:embed="rId5"/>
          <a:stretch>
            <a:fillRect/>
          </a:stretch>
        </p:blipFill>
        <p:spPr>
          <a:xfrm>
            <a:off x="2168663" y="3970887"/>
            <a:ext cx="2724530" cy="438211"/>
          </a:xfrm>
          <a:prstGeom prst="rect">
            <a:avLst/>
          </a:prstGeom>
        </p:spPr>
      </p:pic>
      <p:pic>
        <p:nvPicPr>
          <p:cNvPr id="39" name="그림 38">
            <a:extLst>
              <a:ext uri="{FF2B5EF4-FFF2-40B4-BE49-F238E27FC236}">
                <a16:creationId xmlns:a16="http://schemas.microsoft.com/office/drawing/2014/main" id="{A99DE3A1-AD68-4738-9200-1E1CA9AE5540}"/>
              </a:ext>
            </a:extLst>
          </p:cNvPr>
          <p:cNvPicPr>
            <a:picLocks noChangeAspect="1"/>
          </p:cNvPicPr>
          <p:nvPr/>
        </p:nvPicPr>
        <p:blipFill>
          <a:blip r:embed="rId6"/>
          <a:stretch>
            <a:fillRect/>
          </a:stretch>
        </p:blipFill>
        <p:spPr>
          <a:xfrm>
            <a:off x="2168663" y="5367556"/>
            <a:ext cx="2886478" cy="400106"/>
          </a:xfrm>
          <a:prstGeom prst="rect">
            <a:avLst/>
          </a:prstGeom>
        </p:spPr>
      </p:pic>
      <p:sp>
        <p:nvSpPr>
          <p:cNvPr id="40" name="TextBox 39">
            <a:extLst>
              <a:ext uri="{FF2B5EF4-FFF2-40B4-BE49-F238E27FC236}">
                <a16:creationId xmlns:a16="http://schemas.microsoft.com/office/drawing/2014/main" id="{B15C3EC6-0BCD-41C1-8D67-00B0A8ECDC78}"/>
              </a:ext>
            </a:extLst>
          </p:cNvPr>
          <p:cNvSpPr txBox="1"/>
          <p:nvPr/>
        </p:nvSpPr>
        <p:spPr>
          <a:xfrm>
            <a:off x="876745" y="4039766"/>
            <a:ext cx="877163" cy="369332"/>
          </a:xfrm>
          <a:prstGeom prst="rect">
            <a:avLst/>
          </a:prstGeom>
          <a:noFill/>
        </p:spPr>
        <p:txBody>
          <a:bodyPr wrap="none" rtlCol="0">
            <a:spAutoFit/>
          </a:bodyPr>
          <a:lstStyle/>
          <a:p>
            <a:r>
              <a:rPr lang="en-US" altLang="ko-KR" b="1" dirty="0">
                <a:solidFill>
                  <a:schemeClr val="accent1"/>
                </a:solidFill>
              </a:rPr>
              <a:t>State3</a:t>
            </a:r>
            <a:endParaRPr lang="ko-KR" altLang="en-US" b="1" dirty="0">
              <a:solidFill>
                <a:schemeClr val="accent1"/>
              </a:solidFill>
            </a:endParaRPr>
          </a:p>
        </p:txBody>
      </p:sp>
      <p:sp>
        <p:nvSpPr>
          <p:cNvPr id="41" name="TextBox 40">
            <a:extLst>
              <a:ext uri="{FF2B5EF4-FFF2-40B4-BE49-F238E27FC236}">
                <a16:creationId xmlns:a16="http://schemas.microsoft.com/office/drawing/2014/main" id="{2A863CAC-63ED-4AD5-8DDF-DD1222105061}"/>
              </a:ext>
            </a:extLst>
          </p:cNvPr>
          <p:cNvSpPr txBox="1"/>
          <p:nvPr/>
        </p:nvSpPr>
        <p:spPr>
          <a:xfrm>
            <a:off x="876745" y="5398330"/>
            <a:ext cx="1005403" cy="369332"/>
          </a:xfrm>
          <a:prstGeom prst="rect">
            <a:avLst/>
          </a:prstGeom>
          <a:noFill/>
        </p:spPr>
        <p:txBody>
          <a:bodyPr wrap="none" rtlCol="0">
            <a:spAutoFit/>
          </a:bodyPr>
          <a:lstStyle/>
          <a:p>
            <a:r>
              <a:rPr lang="en-US" altLang="ko-KR" b="1" dirty="0">
                <a:solidFill>
                  <a:schemeClr val="accent1"/>
                </a:solidFill>
              </a:rPr>
              <a:t>State10</a:t>
            </a:r>
            <a:endParaRPr lang="ko-KR" altLang="en-US" b="1" dirty="0">
              <a:solidFill>
                <a:schemeClr val="accent1"/>
              </a:solidFill>
            </a:endParaRPr>
          </a:p>
        </p:txBody>
      </p:sp>
      <p:sp>
        <p:nvSpPr>
          <p:cNvPr id="42" name="타원 41">
            <a:extLst>
              <a:ext uri="{FF2B5EF4-FFF2-40B4-BE49-F238E27FC236}">
                <a16:creationId xmlns:a16="http://schemas.microsoft.com/office/drawing/2014/main" id="{47AFBA67-F1B9-49CE-879D-13E04C9B93CD}"/>
              </a:ext>
            </a:extLst>
          </p:cNvPr>
          <p:cNvSpPr/>
          <p:nvPr/>
        </p:nvSpPr>
        <p:spPr>
          <a:xfrm>
            <a:off x="3072385" y="4756638"/>
            <a:ext cx="114300" cy="1143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43" name="타원 42">
            <a:extLst>
              <a:ext uri="{FF2B5EF4-FFF2-40B4-BE49-F238E27FC236}">
                <a16:creationId xmlns:a16="http://schemas.microsoft.com/office/drawing/2014/main" id="{911FCC25-6CCB-4DFF-A75D-4B613187E488}"/>
              </a:ext>
            </a:extLst>
          </p:cNvPr>
          <p:cNvSpPr/>
          <p:nvPr/>
        </p:nvSpPr>
        <p:spPr>
          <a:xfrm>
            <a:off x="3302328" y="4756638"/>
            <a:ext cx="114300" cy="1143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44" name="타원 43">
            <a:extLst>
              <a:ext uri="{FF2B5EF4-FFF2-40B4-BE49-F238E27FC236}">
                <a16:creationId xmlns:a16="http://schemas.microsoft.com/office/drawing/2014/main" id="{50C1329F-1E98-45AA-ACB4-05B7F33F4D75}"/>
              </a:ext>
            </a:extLst>
          </p:cNvPr>
          <p:cNvSpPr/>
          <p:nvPr/>
        </p:nvSpPr>
        <p:spPr>
          <a:xfrm>
            <a:off x="3532271" y="4756638"/>
            <a:ext cx="114300" cy="1143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pic>
        <p:nvPicPr>
          <p:cNvPr id="46" name="그림 45">
            <a:extLst>
              <a:ext uri="{FF2B5EF4-FFF2-40B4-BE49-F238E27FC236}">
                <a16:creationId xmlns:a16="http://schemas.microsoft.com/office/drawing/2014/main" id="{46B7BBCA-1A8C-4B0B-93C2-109B0CA6CD1B}"/>
              </a:ext>
            </a:extLst>
          </p:cNvPr>
          <p:cNvPicPr>
            <a:picLocks noChangeAspect="1"/>
          </p:cNvPicPr>
          <p:nvPr/>
        </p:nvPicPr>
        <p:blipFill>
          <a:blip r:embed="rId7"/>
          <a:stretch>
            <a:fillRect/>
          </a:stretch>
        </p:blipFill>
        <p:spPr>
          <a:xfrm>
            <a:off x="5918247" y="3039600"/>
            <a:ext cx="3953427" cy="485843"/>
          </a:xfrm>
          <a:prstGeom prst="rect">
            <a:avLst/>
          </a:prstGeom>
        </p:spPr>
      </p:pic>
      <p:pic>
        <p:nvPicPr>
          <p:cNvPr id="48" name="그림 47">
            <a:extLst>
              <a:ext uri="{FF2B5EF4-FFF2-40B4-BE49-F238E27FC236}">
                <a16:creationId xmlns:a16="http://schemas.microsoft.com/office/drawing/2014/main" id="{4C7879C5-7EE8-4AFE-AC99-0AD7D11A4723}"/>
              </a:ext>
            </a:extLst>
          </p:cNvPr>
          <p:cNvPicPr>
            <a:picLocks noChangeAspect="1"/>
          </p:cNvPicPr>
          <p:nvPr/>
        </p:nvPicPr>
        <p:blipFill>
          <a:blip r:embed="rId8"/>
          <a:stretch>
            <a:fillRect/>
          </a:stretch>
        </p:blipFill>
        <p:spPr>
          <a:xfrm>
            <a:off x="5918247" y="2124533"/>
            <a:ext cx="3200847" cy="447737"/>
          </a:xfrm>
          <a:prstGeom prst="rect">
            <a:avLst/>
          </a:prstGeom>
        </p:spPr>
      </p:pic>
      <p:pic>
        <p:nvPicPr>
          <p:cNvPr id="50" name="그림 49">
            <a:extLst>
              <a:ext uri="{FF2B5EF4-FFF2-40B4-BE49-F238E27FC236}">
                <a16:creationId xmlns:a16="http://schemas.microsoft.com/office/drawing/2014/main" id="{851E53CF-D931-4E26-8E04-443B2A36CA7B}"/>
              </a:ext>
            </a:extLst>
          </p:cNvPr>
          <p:cNvPicPr>
            <a:picLocks noChangeAspect="1"/>
          </p:cNvPicPr>
          <p:nvPr/>
        </p:nvPicPr>
        <p:blipFill>
          <a:blip r:embed="rId9"/>
          <a:stretch>
            <a:fillRect/>
          </a:stretch>
        </p:blipFill>
        <p:spPr>
          <a:xfrm>
            <a:off x="5918247" y="4039766"/>
            <a:ext cx="4420217" cy="457264"/>
          </a:xfrm>
          <a:prstGeom prst="rect">
            <a:avLst/>
          </a:prstGeom>
        </p:spPr>
      </p:pic>
      <p:sp>
        <p:nvSpPr>
          <p:cNvPr id="51" name="타원 50">
            <a:extLst>
              <a:ext uri="{FF2B5EF4-FFF2-40B4-BE49-F238E27FC236}">
                <a16:creationId xmlns:a16="http://schemas.microsoft.com/office/drawing/2014/main" id="{CDA35D04-126D-4C5C-981B-88189A0BC598}"/>
              </a:ext>
            </a:extLst>
          </p:cNvPr>
          <p:cNvSpPr/>
          <p:nvPr/>
        </p:nvSpPr>
        <p:spPr>
          <a:xfrm>
            <a:off x="7502769" y="5236587"/>
            <a:ext cx="114300" cy="1143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52" name="타원 51">
            <a:extLst>
              <a:ext uri="{FF2B5EF4-FFF2-40B4-BE49-F238E27FC236}">
                <a16:creationId xmlns:a16="http://schemas.microsoft.com/office/drawing/2014/main" id="{08112DF1-F6D5-40DF-8200-F22066518348}"/>
              </a:ext>
            </a:extLst>
          </p:cNvPr>
          <p:cNvSpPr/>
          <p:nvPr/>
        </p:nvSpPr>
        <p:spPr>
          <a:xfrm>
            <a:off x="7732712" y="5236587"/>
            <a:ext cx="114300" cy="1143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53" name="타원 52">
            <a:extLst>
              <a:ext uri="{FF2B5EF4-FFF2-40B4-BE49-F238E27FC236}">
                <a16:creationId xmlns:a16="http://schemas.microsoft.com/office/drawing/2014/main" id="{970337EF-4C2E-4BAB-B417-3F7D89C8F4C3}"/>
              </a:ext>
            </a:extLst>
          </p:cNvPr>
          <p:cNvSpPr/>
          <p:nvPr/>
        </p:nvSpPr>
        <p:spPr>
          <a:xfrm>
            <a:off x="7962655" y="5236587"/>
            <a:ext cx="114300" cy="1143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54" name="직사각형 53">
            <a:extLst>
              <a:ext uri="{FF2B5EF4-FFF2-40B4-BE49-F238E27FC236}">
                <a16:creationId xmlns:a16="http://schemas.microsoft.com/office/drawing/2014/main" id="{18EE6366-80AF-4FCF-97E6-D46288985BC4}"/>
              </a:ext>
            </a:extLst>
          </p:cNvPr>
          <p:cNvSpPr/>
          <p:nvPr/>
        </p:nvSpPr>
        <p:spPr>
          <a:xfrm>
            <a:off x="7089065" y="2158772"/>
            <a:ext cx="987890" cy="3900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직사각형 54">
            <a:extLst>
              <a:ext uri="{FF2B5EF4-FFF2-40B4-BE49-F238E27FC236}">
                <a16:creationId xmlns:a16="http://schemas.microsoft.com/office/drawing/2014/main" id="{3B12191A-585B-4A05-A5FC-3D87A01E3D0D}"/>
              </a:ext>
            </a:extLst>
          </p:cNvPr>
          <p:cNvSpPr/>
          <p:nvPr/>
        </p:nvSpPr>
        <p:spPr>
          <a:xfrm>
            <a:off x="7031914" y="3084962"/>
            <a:ext cx="1707639" cy="3900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직사각형 55">
            <a:extLst>
              <a:ext uri="{FF2B5EF4-FFF2-40B4-BE49-F238E27FC236}">
                <a16:creationId xmlns:a16="http://schemas.microsoft.com/office/drawing/2014/main" id="{EF29D7E5-3FE4-4AAE-9018-7C63FD422EDD}"/>
              </a:ext>
            </a:extLst>
          </p:cNvPr>
          <p:cNvSpPr/>
          <p:nvPr/>
        </p:nvSpPr>
        <p:spPr>
          <a:xfrm>
            <a:off x="7089065" y="4039766"/>
            <a:ext cx="2221989" cy="3900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46870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1A5125AE-9CDC-412C-8BD5-46E9EF0F1D8B}"/>
              </a:ext>
            </a:extLst>
          </p:cNvPr>
          <p:cNvCxnSpPr>
            <a:cxnSpLocks/>
          </p:cNvCxnSpPr>
          <p:nvPr/>
        </p:nvCxnSpPr>
        <p:spPr>
          <a:xfrm>
            <a:off x="776654" y="688730"/>
            <a:ext cx="10638692" cy="0"/>
          </a:xfrm>
          <a:prstGeom prst="line">
            <a:avLst/>
          </a:prstGeom>
          <a:ln w="19050"/>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25CEF10-F59C-4C2A-B74C-70E43B5AE919}"/>
              </a:ext>
            </a:extLst>
          </p:cNvPr>
          <p:cNvSpPr txBox="1"/>
          <p:nvPr/>
        </p:nvSpPr>
        <p:spPr>
          <a:xfrm>
            <a:off x="776654" y="227065"/>
            <a:ext cx="3943708" cy="461665"/>
          </a:xfrm>
          <a:prstGeom prst="rect">
            <a:avLst/>
          </a:prstGeom>
          <a:noFill/>
        </p:spPr>
        <p:txBody>
          <a:bodyPr wrap="none" rtlCol="0">
            <a:spAutoFit/>
          </a:bodyPr>
          <a:lstStyle/>
          <a:p>
            <a:r>
              <a:rPr lang="en-US" altLang="ko-KR" sz="2400" b="1" dirty="0">
                <a:latin typeface="+mj-lt"/>
              </a:rPr>
              <a:t>Imitating an Expert Policy</a:t>
            </a:r>
            <a:endParaRPr lang="ko-KR" altLang="en-US" sz="2400" b="1" dirty="0">
              <a:latin typeface="+mj-lt"/>
            </a:endParaRPr>
          </a:p>
        </p:txBody>
      </p:sp>
      <p:sp>
        <p:nvSpPr>
          <p:cNvPr id="6" name="TextBox 5">
            <a:extLst>
              <a:ext uri="{FF2B5EF4-FFF2-40B4-BE49-F238E27FC236}">
                <a16:creationId xmlns:a16="http://schemas.microsoft.com/office/drawing/2014/main" id="{89FE66C1-4C0E-4CDA-9870-5EEF2AB46B0F}"/>
              </a:ext>
            </a:extLst>
          </p:cNvPr>
          <p:cNvSpPr txBox="1"/>
          <p:nvPr/>
        </p:nvSpPr>
        <p:spPr>
          <a:xfrm>
            <a:off x="798454" y="781063"/>
            <a:ext cx="1800493" cy="369332"/>
          </a:xfrm>
          <a:prstGeom prst="rect">
            <a:avLst/>
          </a:prstGeom>
          <a:noFill/>
        </p:spPr>
        <p:txBody>
          <a:bodyPr wrap="none" rtlCol="0">
            <a:spAutoFit/>
          </a:bodyPr>
          <a:lstStyle/>
          <a:p>
            <a:r>
              <a:rPr lang="en-US" altLang="ko-KR" b="1" dirty="0">
                <a:solidFill>
                  <a:schemeClr val="bg2">
                    <a:lumMod val="50000"/>
                  </a:schemeClr>
                </a:solidFill>
              </a:rPr>
              <a:t>Data gathering</a:t>
            </a:r>
            <a:endParaRPr lang="ko-KR" altLang="en-US" b="1" dirty="0">
              <a:solidFill>
                <a:schemeClr val="bg2">
                  <a:lumMod val="50000"/>
                </a:schemeClr>
              </a:solidFill>
            </a:endParaRPr>
          </a:p>
        </p:txBody>
      </p:sp>
      <p:sp>
        <p:nvSpPr>
          <p:cNvPr id="7" name="AutoShape 2" descr="출력 이미지">
            <a:extLst>
              <a:ext uri="{FF2B5EF4-FFF2-40B4-BE49-F238E27FC236}">
                <a16:creationId xmlns:a16="http://schemas.microsoft.com/office/drawing/2014/main" id="{725B28C9-A427-498B-8512-80C391634E4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9" name="TextBox 8">
            <a:extLst>
              <a:ext uri="{FF2B5EF4-FFF2-40B4-BE49-F238E27FC236}">
                <a16:creationId xmlns:a16="http://schemas.microsoft.com/office/drawing/2014/main" id="{25C05FE5-E686-45C0-A3E0-BC9BCB7B6421}"/>
              </a:ext>
            </a:extLst>
          </p:cNvPr>
          <p:cNvSpPr txBox="1"/>
          <p:nvPr/>
        </p:nvSpPr>
        <p:spPr>
          <a:xfrm>
            <a:off x="1236785" y="3475313"/>
            <a:ext cx="9674443" cy="369332"/>
          </a:xfrm>
          <a:prstGeom prst="rect">
            <a:avLst/>
          </a:prstGeom>
          <a:noFill/>
        </p:spPr>
        <p:txBody>
          <a:bodyPr wrap="none" rtlCol="0">
            <a:spAutoFit/>
          </a:bodyPr>
          <a:lstStyle/>
          <a:p>
            <a:r>
              <a:rPr lang="en-US" altLang="ko-KR" b="1" dirty="0">
                <a:solidFill>
                  <a:schemeClr val="bg2">
                    <a:lumMod val="50000"/>
                  </a:schemeClr>
                </a:solidFill>
              </a:rPr>
              <a:t>-0.27        -0.09     -0.03      -0.01   -0.0033       0        0.0033     0.01       0.03       0.09      0.27</a:t>
            </a:r>
            <a:endParaRPr lang="ko-KR" altLang="en-US" b="1" dirty="0">
              <a:solidFill>
                <a:schemeClr val="bg2">
                  <a:lumMod val="50000"/>
                </a:schemeClr>
              </a:solidFill>
            </a:endParaRPr>
          </a:p>
        </p:txBody>
      </p:sp>
      <p:cxnSp>
        <p:nvCxnSpPr>
          <p:cNvPr id="10" name="직선 연결선 9">
            <a:extLst>
              <a:ext uri="{FF2B5EF4-FFF2-40B4-BE49-F238E27FC236}">
                <a16:creationId xmlns:a16="http://schemas.microsoft.com/office/drawing/2014/main" id="{158C2197-B73F-4FAD-94D2-B86768A623C1}"/>
              </a:ext>
            </a:extLst>
          </p:cNvPr>
          <p:cNvCxnSpPr>
            <a:cxnSpLocks/>
          </p:cNvCxnSpPr>
          <p:nvPr/>
        </p:nvCxnSpPr>
        <p:spPr>
          <a:xfrm>
            <a:off x="1236785" y="3434861"/>
            <a:ext cx="9779977" cy="0"/>
          </a:xfrm>
          <a:prstGeom prst="line">
            <a:avLst/>
          </a:prstGeom>
          <a:ln w="19050"/>
        </p:spPr>
        <p:style>
          <a:lnRef idx="1">
            <a:schemeClr val="dk1"/>
          </a:lnRef>
          <a:fillRef idx="0">
            <a:schemeClr val="dk1"/>
          </a:fillRef>
          <a:effectRef idx="0">
            <a:schemeClr val="dk1"/>
          </a:effectRef>
          <a:fontRef idx="minor">
            <a:schemeClr val="tx1"/>
          </a:fontRef>
        </p:style>
      </p:cxnSp>
      <p:sp>
        <p:nvSpPr>
          <p:cNvPr id="11" name="직사각형 10">
            <a:extLst>
              <a:ext uri="{FF2B5EF4-FFF2-40B4-BE49-F238E27FC236}">
                <a16:creationId xmlns:a16="http://schemas.microsoft.com/office/drawing/2014/main" id="{928BF7BE-9A09-4C3E-8479-A6FE02A31E61}"/>
              </a:ext>
            </a:extLst>
          </p:cNvPr>
          <p:cNvSpPr/>
          <p:nvPr/>
        </p:nvSpPr>
        <p:spPr>
          <a:xfrm>
            <a:off x="1591407" y="1995854"/>
            <a:ext cx="279871" cy="143900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7188339B-867B-4649-82C0-7B7F317603AE}"/>
              </a:ext>
            </a:extLst>
          </p:cNvPr>
          <p:cNvSpPr/>
          <p:nvPr/>
        </p:nvSpPr>
        <p:spPr>
          <a:xfrm>
            <a:off x="2470638" y="1995854"/>
            <a:ext cx="279871" cy="143900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4C72A355-4747-428B-8255-C4BA3EB4459B}"/>
              </a:ext>
            </a:extLst>
          </p:cNvPr>
          <p:cNvSpPr/>
          <p:nvPr/>
        </p:nvSpPr>
        <p:spPr>
          <a:xfrm>
            <a:off x="3349869" y="1995854"/>
            <a:ext cx="279871" cy="143900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611B5854-4569-4D80-BD24-0690B6F54B68}"/>
              </a:ext>
            </a:extLst>
          </p:cNvPr>
          <p:cNvSpPr/>
          <p:nvPr/>
        </p:nvSpPr>
        <p:spPr>
          <a:xfrm>
            <a:off x="4234962" y="1995854"/>
            <a:ext cx="279871" cy="143900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91BF3D26-DF74-422F-BD0A-BBDCD2EEB975}"/>
              </a:ext>
            </a:extLst>
          </p:cNvPr>
          <p:cNvSpPr/>
          <p:nvPr/>
        </p:nvSpPr>
        <p:spPr>
          <a:xfrm>
            <a:off x="5114193" y="1995854"/>
            <a:ext cx="279871" cy="143900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3118255C-6A67-4DFA-9FA2-55797D55D936}"/>
              </a:ext>
            </a:extLst>
          </p:cNvPr>
          <p:cNvSpPr/>
          <p:nvPr/>
        </p:nvSpPr>
        <p:spPr>
          <a:xfrm>
            <a:off x="5993424" y="1995854"/>
            <a:ext cx="279871" cy="143900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id="{48D43EB3-402E-4ACB-8CE9-654DA9CED8BB}"/>
              </a:ext>
            </a:extLst>
          </p:cNvPr>
          <p:cNvSpPr/>
          <p:nvPr/>
        </p:nvSpPr>
        <p:spPr>
          <a:xfrm>
            <a:off x="6876066" y="1995854"/>
            <a:ext cx="279871" cy="143900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1D4834A2-5723-4764-88E5-FDCC19D829F0}"/>
              </a:ext>
            </a:extLst>
          </p:cNvPr>
          <p:cNvSpPr/>
          <p:nvPr/>
        </p:nvSpPr>
        <p:spPr>
          <a:xfrm>
            <a:off x="7755297" y="1995854"/>
            <a:ext cx="279871" cy="143900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3B09456A-EF57-4CAB-844A-71F593E06295}"/>
              </a:ext>
            </a:extLst>
          </p:cNvPr>
          <p:cNvSpPr/>
          <p:nvPr/>
        </p:nvSpPr>
        <p:spPr>
          <a:xfrm>
            <a:off x="8634528" y="1995854"/>
            <a:ext cx="279871" cy="143900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447A2C99-C758-4D52-8434-64562375A17D}"/>
              </a:ext>
            </a:extLst>
          </p:cNvPr>
          <p:cNvSpPr/>
          <p:nvPr/>
        </p:nvSpPr>
        <p:spPr>
          <a:xfrm>
            <a:off x="9513759" y="1995854"/>
            <a:ext cx="279871" cy="143900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sp>
        <p:nvSpPr>
          <p:cNvPr id="21" name="직사각형 20">
            <a:extLst>
              <a:ext uri="{FF2B5EF4-FFF2-40B4-BE49-F238E27FC236}">
                <a16:creationId xmlns:a16="http://schemas.microsoft.com/office/drawing/2014/main" id="{5A42FCD1-05ED-4447-BE0C-52D6F8CF8214}"/>
              </a:ext>
            </a:extLst>
          </p:cNvPr>
          <p:cNvSpPr/>
          <p:nvPr/>
        </p:nvSpPr>
        <p:spPr>
          <a:xfrm>
            <a:off x="10393990" y="1995854"/>
            <a:ext cx="279871" cy="143900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cxnSp>
        <p:nvCxnSpPr>
          <p:cNvPr id="22" name="직선 연결선 21">
            <a:extLst>
              <a:ext uri="{FF2B5EF4-FFF2-40B4-BE49-F238E27FC236}">
                <a16:creationId xmlns:a16="http://schemas.microsoft.com/office/drawing/2014/main" id="{FEFC0C13-B1C5-4878-993C-7A375FF7B9C5}"/>
              </a:ext>
            </a:extLst>
          </p:cNvPr>
          <p:cNvCxnSpPr>
            <a:cxnSpLocks/>
          </p:cNvCxnSpPr>
          <p:nvPr/>
        </p:nvCxnSpPr>
        <p:spPr>
          <a:xfrm>
            <a:off x="1236785" y="1995854"/>
            <a:ext cx="9779977" cy="0"/>
          </a:xfrm>
          <a:prstGeom prst="line">
            <a:avLst/>
          </a:prstGeom>
          <a:ln w="19050">
            <a:prstDash val="sysDot"/>
          </a:ln>
        </p:spPr>
        <p:style>
          <a:lnRef idx="1">
            <a:schemeClr val="dk1"/>
          </a:lnRef>
          <a:fillRef idx="0">
            <a:schemeClr val="dk1"/>
          </a:fillRef>
          <a:effectRef idx="0">
            <a:schemeClr val="dk1"/>
          </a:effectRef>
          <a:fontRef idx="minor">
            <a:schemeClr val="tx1"/>
          </a:fontRef>
        </p:style>
      </p:cxnSp>
      <p:cxnSp>
        <p:nvCxnSpPr>
          <p:cNvPr id="23" name="직선 연결선 22">
            <a:extLst>
              <a:ext uri="{FF2B5EF4-FFF2-40B4-BE49-F238E27FC236}">
                <a16:creationId xmlns:a16="http://schemas.microsoft.com/office/drawing/2014/main" id="{4CEB7D42-FFC7-4D87-A9D2-5FDF93FDC61C}"/>
              </a:ext>
            </a:extLst>
          </p:cNvPr>
          <p:cNvCxnSpPr/>
          <p:nvPr/>
        </p:nvCxnSpPr>
        <p:spPr>
          <a:xfrm>
            <a:off x="1236785" y="1485900"/>
            <a:ext cx="0" cy="1943100"/>
          </a:xfrm>
          <a:prstGeom prst="line">
            <a:avLst/>
          </a:prstGeom>
          <a:ln w="19050"/>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94437BE2-1549-4C59-BDD7-4806C20962EB}"/>
              </a:ext>
            </a:extLst>
          </p:cNvPr>
          <p:cNvSpPr txBox="1"/>
          <p:nvPr/>
        </p:nvSpPr>
        <p:spPr>
          <a:xfrm>
            <a:off x="499838" y="1321696"/>
            <a:ext cx="898140" cy="369332"/>
          </a:xfrm>
          <a:prstGeom prst="rect">
            <a:avLst/>
          </a:prstGeom>
          <a:noFill/>
        </p:spPr>
        <p:txBody>
          <a:bodyPr wrap="square" rtlCol="0">
            <a:spAutoFit/>
          </a:bodyPr>
          <a:lstStyle/>
          <a:p>
            <a:r>
              <a:rPr lang="en-US" altLang="ko-KR" b="1" dirty="0">
                <a:solidFill>
                  <a:schemeClr val="bg2">
                    <a:lumMod val="50000"/>
                  </a:schemeClr>
                </a:solidFill>
              </a:rPr>
              <a:t>P(</a:t>
            </a:r>
            <a:r>
              <a:rPr lang="en-US" altLang="ko-KR" b="1" dirty="0" err="1">
                <a:solidFill>
                  <a:schemeClr val="bg2">
                    <a:lumMod val="50000"/>
                  </a:schemeClr>
                </a:solidFill>
              </a:rPr>
              <a:t>a|s</a:t>
            </a:r>
            <a:r>
              <a:rPr lang="en-US" altLang="ko-KR" b="1" dirty="0">
                <a:solidFill>
                  <a:schemeClr val="bg2">
                    <a:lumMod val="50000"/>
                  </a:schemeClr>
                </a:solidFill>
              </a:rPr>
              <a:t>)</a:t>
            </a:r>
            <a:endParaRPr lang="ko-KR" altLang="en-US" b="1" dirty="0">
              <a:solidFill>
                <a:schemeClr val="bg2">
                  <a:lumMod val="50000"/>
                </a:schemeClr>
              </a:solidFill>
            </a:endParaRPr>
          </a:p>
        </p:txBody>
      </p:sp>
      <p:sp>
        <p:nvSpPr>
          <p:cNvPr id="25" name="TextBox 24">
            <a:extLst>
              <a:ext uri="{FF2B5EF4-FFF2-40B4-BE49-F238E27FC236}">
                <a16:creationId xmlns:a16="http://schemas.microsoft.com/office/drawing/2014/main" id="{9BD9088B-5C9E-49C1-8756-A31A61641A0A}"/>
              </a:ext>
            </a:extLst>
          </p:cNvPr>
          <p:cNvSpPr txBox="1"/>
          <p:nvPr/>
        </p:nvSpPr>
        <p:spPr>
          <a:xfrm>
            <a:off x="1698700" y="4299302"/>
            <a:ext cx="8414234" cy="1477328"/>
          </a:xfrm>
          <a:prstGeom prst="rect">
            <a:avLst/>
          </a:prstGeom>
          <a:noFill/>
        </p:spPr>
        <p:txBody>
          <a:bodyPr wrap="square" rtlCol="0">
            <a:spAutoFit/>
          </a:bodyPr>
          <a:lstStyle/>
          <a:p>
            <a:pPr marL="285750" indent="-285750">
              <a:buFont typeface="Arial" panose="020B0604020202020204" pitchFamily="34" charset="0"/>
              <a:buChar char="•"/>
            </a:pPr>
            <a:r>
              <a:rPr lang="en-US" altLang="ko-KR" b="1" dirty="0">
                <a:solidFill>
                  <a:schemeClr val="bg2">
                    <a:lumMod val="50000"/>
                  </a:schemeClr>
                </a:solidFill>
              </a:rPr>
              <a:t>If expert data of translation x is 0.3, since maximum size of expert policy is 0.27, 0.27 is chosen as </a:t>
            </a:r>
            <a:r>
              <a:rPr lang="en-US" altLang="ko-KR" b="1" dirty="0" err="1">
                <a:solidFill>
                  <a:schemeClr val="bg2">
                    <a:lumMod val="50000"/>
                  </a:schemeClr>
                </a:solidFill>
              </a:rPr>
              <a:t>gt.</a:t>
            </a:r>
            <a:endParaRPr lang="en-US" altLang="ko-KR" b="1" dirty="0">
              <a:solidFill>
                <a:schemeClr val="bg2">
                  <a:lumMod val="50000"/>
                </a:schemeClr>
              </a:solidFill>
            </a:endParaRPr>
          </a:p>
          <a:p>
            <a:pPr marL="285750" indent="-285750">
              <a:buFont typeface="Arial" panose="020B0604020202020204" pitchFamily="34" charset="0"/>
              <a:buChar char="•"/>
            </a:pPr>
            <a:r>
              <a:rPr lang="en-US" altLang="ko-KR" b="1" dirty="0">
                <a:solidFill>
                  <a:schemeClr val="bg2">
                    <a:lumMod val="50000"/>
                  </a:schemeClr>
                </a:solidFill>
              </a:rPr>
              <a:t>If expert data of translation x is 0.0001, 0 is chosen as </a:t>
            </a:r>
            <a:r>
              <a:rPr lang="en-US" altLang="ko-KR" b="1" dirty="0" err="1">
                <a:solidFill>
                  <a:schemeClr val="bg2">
                    <a:lumMod val="50000"/>
                  </a:schemeClr>
                </a:solidFill>
              </a:rPr>
              <a:t>gt.</a:t>
            </a:r>
            <a:endParaRPr lang="en-US" altLang="ko-KR" b="1" dirty="0">
              <a:solidFill>
                <a:schemeClr val="bg2">
                  <a:lumMod val="50000"/>
                </a:schemeClr>
              </a:solidFill>
            </a:endParaRPr>
          </a:p>
          <a:p>
            <a:pPr marL="285750" indent="-285750">
              <a:buFont typeface="Arial" panose="020B0604020202020204" pitchFamily="34" charset="0"/>
              <a:buChar char="•"/>
            </a:pPr>
            <a:r>
              <a:rPr lang="en-US" altLang="ko-KR" b="1" dirty="0">
                <a:solidFill>
                  <a:schemeClr val="bg2">
                    <a:lumMod val="50000"/>
                  </a:schemeClr>
                </a:solidFill>
              </a:rPr>
              <a:t>If expert data of translation x is -0.09, -0.09 is chosen as </a:t>
            </a:r>
            <a:r>
              <a:rPr lang="en-US" altLang="ko-KR" b="1" dirty="0" err="1">
                <a:solidFill>
                  <a:schemeClr val="bg2">
                    <a:lumMod val="50000"/>
                  </a:schemeClr>
                </a:solidFill>
              </a:rPr>
              <a:t>gt.</a:t>
            </a:r>
            <a:endParaRPr lang="ko-KR" altLang="en-US" b="1" dirty="0">
              <a:solidFill>
                <a:schemeClr val="bg2">
                  <a:lumMod val="50000"/>
                </a:schemeClr>
              </a:solidFill>
            </a:endParaRPr>
          </a:p>
          <a:p>
            <a:pPr marL="285750" indent="-285750">
              <a:buFont typeface="Arial" panose="020B0604020202020204" pitchFamily="34" charset="0"/>
              <a:buChar char="•"/>
            </a:pPr>
            <a:endParaRPr lang="ko-KR" altLang="en-US" b="1" dirty="0">
              <a:solidFill>
                <a:schemeClr val="bg2">
                  <a:lumMod val="50000"/>
                </a:schemeClr>
              </a:solidFill>
            </a:endParaRPr>
          </a:p>
        </p:txBody>
      </p:sp>
    </p:spTree>
    <p:extLst>
      <p:ext uri="{BB962C8B-B14F-4D97-AF65-F5344CB8AC3E}">
        <p14:creationId xmlns:p14="http://schemas.microsoft.com/office/powerpoint/2010/main" val="455697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1A5125AE-9CDC-412C-8BD5-46E9EF0F1D8B}"/>
              </a:ext>
            </a:extLst>
          </p:cNvPr>
          <p:cNvCxnSpPr>
            <a:cxnSpLocks/>
          </p:cNvCxnSpPr>
          <p:nvPr/>
        </p:nvCxnSpPr>
        <p:spPr>
          <a:xfrm>
            <a:off x="776654" y="688730"/>
            <a:ext cx="10638692" cy="0"/>
          </a:xfrm>
          <a:prstGeom prst="line">
            <a:avLst/>
          </a:prstGeom>
          <a:ln w="19050"/>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F18EAAA-3EFF-49C8-BF21-B2379450642E}"/>
              </a:ext>
            </a:extLst>
          </p:cNvPr>
          <p:cNvSpPr txBox="1"/>
          <p:nvPr/>
        </p:nvSpPr>
        <p:spPr>
          <a:xfrm>
            <a:off x="798454" y="781063"/>
            <a:ext cx="1992853" cy="369332"/>
          </a:xfrm>
          <a:prstGeom prst="rect">
            <a:avLst/>
          </a:prstGeom>
          <a:noFill/>
        </p:spPr>
        <p:txBody>
          <a:bodyPr wrap="none" rtlCol="0">
            <a:spAutoFit/>
          </a:bodyPr>
          <a:lstStyle/>
          <a:p>
            <a:r>
              <a:rPr lang="en-US" altLang="ko-KR" b="1" dirty="0">
                <a:solidFill>
                  <a:schemeClr val="bg2">
                    <a:lumMod val="50000"/>
                  </a:schemeClr>
                </a:solidFill>
              </a:rPr>
              <a:t>Reward function</a:t>
            </a:r>
            <a:endParaRPr lang="ko-KR" altLang="en-US" b="1" dirty="0">
              <a:solidFill>
                <a:schemeClr val="bg2">
                  <a:lumMod val="50000"/>
                </a:schemeClr>
              </a:solidFill>
            </a:endParaRPr>
          </a:p>
        </p:txBody>
      </p:sp>
      <p:sp>
        <p:nvSpPr>
          <p:cNvPr id="8" name="TextBox 7">
            <a:extLst>
              <a:ext uri="{FF2B5EF4-FFF2-40B4-BE49-F238E27FC236}">
                <a16:creationId xmlns:a16="http://schemas.microsoft.com/office/drawing/2014/main" id="{F25CEF10-F59C-4C2A-B74C-70E43B5AE919}"/>
              </a:ext>
            </a:extLst>
          </p:cNvPr>
          <p:cNvSpPr txBox="1"/>
          <p:nvPr/>
        </p:nvSpPr>
        <p:spPr>
          <a:xfrm>
            <a:off x="776654" y="227065"/>
            <a:ext cx="5157181" cy="461665"/>
          </a:xfrm>
          <a:prstGeom prst="rect">
            <a:avLst/>
          </a:prstGeom>
          <a:noFill/>
        </p:spPr>
        <p:txBody>
          <a:bodyPr wrap="none" rtlCol="0">
            <a:spAutoFit/>
          </a:bodyPr>
          <a:lstStyle/>
          <a:p>
            <a:r>
              <a:rPr lang="en-US" altLang="ko-KR" sz="2400" b="1" dirty="0">
                <a:latin typeface="+mj-lt"/>
              </a:rPr>
              <a:t>Improving through Reinforcement</a:t>
            </a:r>
            <a:endParaRPr lang="ko-KR" altLang="en-US" sz="2400" b="1" dirty="0">
              <a:latin typeface="+mj-lt"/>
            </a:endParaRPr>
          </a:p>
        </p:txBody>
      </p:sp>
      <p:pic>
        <p:nvPicPr>
          <p:cNvPr id="4" name="그림 3">
            <a:extLst>
              <a:ext uri="{FF2B5EF4-FFF2-40B4-BE49-F238E27FC236}">
                <a16:creationId xmlns:a16="http://schemas.microsoft.com/office/drawing/2014/main" id="{FC75F09F-FA07-4480-ADB2-0DEF75C6BB28}"/>
              </a:ext>
            </a:extLst>
          </p:cNvPr>
          <p:cNvPicPr>
            <a:picLocks noChangeAspect="1"/>
          </p:cNvPicPr>
          <p:nvPr/>
        </p:nvPicPr>
        <p:blipFill>
          <a:blip r:embed="rId2"/>
          <a:stretch>
            <a:fillRect/>
          </a:stretch>
        </p:blipFill>
        <p:spPr>
          <a:xfrm>
            <a:off x="5762576" y="2304283"/>
            <a:ext cx="4820323" cy="1133633"/>
          </a:xfrm>
          <a:prstGeom prst="rect">
            <a:avLst/>
          </a:prstGeom>
        </p:spPr>
      </p:pic>
      <p:sp>
        <p:nvSpPr>
          <p:cNvPr id="6" name="이등변 삼각형 5">
            <a:extLst>
              <a:ext uri="{FF2B5EF4-FFF2-40B4-BE49-F238E27FC236}">
                <a16:creationId xmlns:a16="http://schemas.microsoft.com/office/drawing/2014/main" id="{03558365-81F3-4C51-8740-9B7239147908}"/>
              </a:ext>
            </a:extLst>
          </p:cNvPr>
          <p:cNvSpPr/>
          <p:nvPr/>
        </p:nvSpPr>
        <p:spPr>
          <a:xfrm>
            <a:off x="4297096" y="2224866"/>
            <a:ext cx="184247" cy="15883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C572B278-D427-485B-A1E0-55DF20A2CAFE}"/>
              </a:ext>
            </a:extLst>
          </p:cNvPr>
          <p:cNvSpPr/>
          <p:nvPr/>
        </p:nvSpPr>
        <p:spPr>
          <a:xfrm>
            <a:off x="2758443" y="3109352"/>
            <a:ext cx="193431" cy="193431"/>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337FFCA4-428D-4E23-8C69-1B95CA64392B}"/>
              </a:ext>
            </a:extLst>
          </p:cNvPr>
          <p:cNvSpPr/>
          <p:nvPr/>
        </p:nvSpPr>
        <p:spPr>
          <a:xfrm>
            <a:off x="1160585" y="2259623"/>
            <a:ext cx="193431" cy="193431"/>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이등변 삼각형 9">
            <a:extLst>
              <a:ext uri="{FF2B5EF4-FFF2-40B4-BE49-F238E27FC236}">
                <a16:creationId xmlns:a16="http://schemas.microsoft.com/office/drawing/2014/main" id="{C6AEBCCD-9E16-4517-A272-48DA271B0D10}"/>
              </a:ext>
            </a:extLst>
          </p:cNvPr>
          <p:cNvSpPr/>
          <p:nvPr/>
        </p:nvSpPr>
        <p:spPr>
          <a:xfrm>
            <a:off x="1928445" y="1795989"/>
            <a:ext cx="184247" cy="15883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 name="직선 화살표 연결선 10">
            <a:extLst>
              <a:ext uri="{FF2B5EF4-FFF2-40B4-BE49-F238E27FC236}">
                <a16:creationId xmlns:a16="http://schemas.microsoft.com/office/drawing/2014/main" id="{9A156216-6C1D-4DB8-9FEE-492A6D7AFA8B}"/>
              </a:ext>
            </a:extLst>
          </p:cNvPr>
          <p:cNvCxnSpPr>
            <a:cxnSpLocks/>
            <a:stCxn id="7" idx="7"/>
            <a:endCxn id="6" idx="2"/>
          </p:cNvCxnSpPr>
          <p:nvPr/>
        </p:nvCxnSpPr>
        <p:spPr>
          <a:xfrm flipV="1">
            <a:off x="2923547" y="2383700"/>
            <a:ext cx="1373549" cy="753979"/>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16" name="직선 화살표 연결선 15">
            <a:extLst>
              <a:ext uri="{FF2B5EF4-FFF2-40B4-BE49-F238E27FC236}">
                <a16:creationId xmlns:a16="http://schemas.microsoft.com/office/drawing/2014/main" id="{84FA4DD6-B391-4279-A667-B6D9D1F76E56}"/>
              </a:ext>
            </a:extLst>
          </p:cNvPr>
          <p:cNvCxnSpPr>
            <a:cxnSpLocks/>
            <a:stCxn id="9" idx="6"/>
            <a:endCxn id="10" idx="2"/>
          </p:cNvCxnSpPr>
          <p:nvPr/>
        </p:nvCxnSpPr>
        <p:spPr>
          <a:xfrm flipV="1">
            <a:off x="1354016" y="1954823"/>
            <a:ext cx="574429" cy="401516"/>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sp>
        <p:nvSpPr>
          <p:cNvPr id="25" name="이등변 삼각형 24">
            <a:extLst>
              <a:ext uri="{FF2B5EF4-FFF2-40B4-BE49-F238E27FC236}">
                <a16:creationId xmlns:a16="http://schemas.microsoft.com/office/drawing/2014/main" id="{1CE1E82B-4052-405F-9917-4AA5D6283A98}"/>
              </a:ext>
            </a:extLst>
          </p:cNvPr>
          <p:cNvSpPr/>
          <p:nvPr/>
        </p:nvSpPr>
        <p:spPr>
          <a:xfrm>
            <a:off x="4131992" y="4838920"/>
            <a:ext cx="184247" cy="15883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타원 25">
            <a:extLst>
              <a:ext uri="{FF2B5EF4-FFF2-40B4-BE49-F238E27FC236}">
                <a16:creationId xmlns:a16="http://schemas.microsoft.com/office/drawing/2014/main" id="{6C529E78-751C-4645-BF55-3A67042F5B35}"/>
              </a:ext>
            </a:extLst>
          </p:cNvPr>
          <p:cNvSpPr/>
          <p:nvPr/>
        </p:nvSpPr>
        <p:spPr>
          <a:xfrm>
            <a:off x="2593339" y="5723406"/>
            <a:ext cx="193431" cy="193431"/>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a:extLst>
              <a:ext uri="{FF2B5EF4-FFF2-40B4-BE49-F238E27FC236}">
                <a16:creationId xmlns:a16="http://schemas.microsoft.com/office/drawing/2014/main" id="{FA8921B0-BC3E-4DAD-B3BD-3C88E8A118EE}"/>
              </a:ext>
            </a:extLst>
          </p:cNvPr>
          <p:cNvSpPr/>
          <p:nvPr/>
        </p:nvSpPr>
        <p:spPr>
          <a:xfrm>
            <a:off x="1353624" y="4804323"/>
            <a:ext cx="193431" cy="193431"/>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이등변 삼각형 27">
            <a:extLst>
              <a:ext uri="{FF2B5EF4-FFF2-40B4-BE49-F238E27FC236}">
                <a16:creationId xmlns:a16="http://schemas.microsoft.com/office/drawing/2014/main" id="{69249806-938A-4306-82B6-9D325BD5669D}"/>
              </a:ext>
            </a:extLst>
          </p:cNvPr>
          <p:cNvSpPr/>
          <p:nvPr/>
        </p:nvSpPr>
        <p:spPr>
          <a:xfrm>
            <a:off x="3160054" y="4724906"/>
            <a:ext cx="184247" cy="15883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9" name="직선 화살표 연결선 28">
            <a:extLst>
              <a:ext uri="{FF2B5EF4-FFF2-40B4-BE49-F238E27FC236}">
                <a16:creationId xmlns:a16="http://schemas.microsoft.com/office/drawing/2014/main" id="{7EA6A883-3830-4A31-AF7E-64472E154D50}"/>
              </a:ext>
            </a:extLst>
          </p:cNvPr>
          <p:cNvCxnSpPr>
            <a:cxnSpLocks/>
            <a:stCxn id="25" idx="2"/>
            <a:endCxn id="26" idx="7"/>
          </p:cNvCxnSpPr>
          <p:nvPr/>
        </p:nvCxnSpPr>
        <p:spPr>
          <a:xfrm flipH="1">
            <a:off x="2758443" y="4997754"/>
            <a:ext cx="1373549" cy="753979"/>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30" name="직선 화살표 연결선 29">
            <a:extLst>
              <a:ext uri="{FF2B5EF4-FFF2-40B4-BE49-F238E27FC236}">
                <a16:creationId xmlns:a16="http://schemas.microsoft.com/office/drawing/2014/main" id="{8331B3C4-BABA-4894-9B3A-3C51D62DD6A7}"/>
              </a:ext>
            </a:extLst>
          </p:cNvPr>
          <p:cNvCxnSpPr>
            <a:cxnSpLocks/>
            <a:stCxn id="28" idx="2"/>
            <a:endCxn id="26" idx="7"/>
          </p:cNvCxnSpPr>
          <p:nvPr/>
        </p:nvCxnSpPr>
        <p:spPr>
          <a:xfrm flipH="1">
            <a:off x="2758443" y="4883740"/>
            <a:ext cx="401611" cy="867993"/>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pic>
        <p:nvPicPr>
          <p:cNvPr id="40" name="그림 39">
            <a:extLst>
              <a:ext uri="{FF2B5EF4-FFF2-40B4-BE49-F238E27FC236}">
                <a16:creationId xmlns:a16="http://schemas.microsoft.com/office/drawing/2014/main" id="{E51CC0D5-DC87-452E-9C0C-3587354FB997}"/>
              </a:ext>
            </a:extLst>
          </p:cNvPr>
          <p:cNvPicPr>
            <a:picLocks noChangeAspect="1"/>
          </p:cNvPicPr>
          <p:nvPr/>
        </p:nvPicPr>
        <p:blipFill>
          <a:blip r:embed="rId3"/>
          <a:stretch>
            <a:fillRect/>
          </a:stretch>
        </p:blipFill>
        <p:spPr>
          <a:xfrm>
            <a:off x="5762576" y="3602642"/>
            <a:ext cx="5039428" cy="609685"/>
          </a:xfrm>
          <a:prstGeom prst="rect">
            <a:avLst/>
          </a:prstGeom>
        </p:spPr>
      </p:pic>
    </p:spTree>
    <p:extLst>
      <p:ext uri="{BB962C8B-B14F-4D97-AF65-F5344CB8AC3E}">
        <p14:creationId xmlns:p14="http://schemas.microsoft.com/office/powerpoint/2010/main" val="1559851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1A7BC1DC-1E22-4EBD-AAEB-34D71EF70B77}"/>
              </a:ext>
            </a:extLst>
          </p:cNvPr>
          <p:cNvPicPr>
            <a:picLocks noChangeAspect="1"/>
          </p:cNvPicPr>
          <p:nvPr/>
        </p:nvPicPr>
        <p:blipFill>
          <a:blip r:embed="rId2"/>
          <a:stretch>
            <a:fillRect/>
          </a:stretch>
        </p:blipFill>
        <p:spPr>
          <a:xfrm>
            <a:off x="5407269" y="827961"/>
            <a:ext cx="6350329" cy="2882527"/>
          </a:xfrm>
          <a:prstGeom prst="rect">
            <a:avLst/>
          </a:prstGeom>
        </p:spPr>
      </p:pic>
      <p:cxnSp>
        <p:nvCxnSpPr>
          <p:cNvPr id="9" name="직선 연결선 8">
            <a:extLst>
              <a:ext uri="{FF2B5EF4-FFF2-40B4-BE49-F238E27FC236}">
                <a16:creationId xmlns:a16="http://schemas.microsoft.com/office/drawing/2014/main" id="{866B029C-0F78-49E5-B26F-8E9280887124}"/>
              </a:ext>
            </a:extLst>
          </p:cNvPr>
          <p:cNvCxnSpPr>
            <a:cxnSpLocks/>
          </p:cNvCxnSpPr>
          <p:nvPr/>
        </p:nvCxnSpPr>
        <p:spPr>
          <a:xfrm>
            <a:off x="776654" y="688730"/>
            <a:ext cx="10638692" cy="0"/>
          </a:xfrm>
          <a:prstGeom prst="line">
            <a:avLst/>
          </a:prstGeom>
          <a:ln w="1905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A4EE07E-D0F1-4D8C-8F17-1A163F71AFBA}"/>
              </a:ext>
            </a:extLst>
          </p:cNvPr>
          <p:cNvSpPr txBox="1"/>
          <p:nvPr/>
        </p:nvSpPr>
        <p:spPr>
          <a:xfrm>
            <a:off x="798454" y="781063"/>
            <a:ext cx="671979" cy="369332"/>
          </a:xfrm>
          <a:prstGeom prst="rect">
            <a:avLst/>
          </a:prstGeom>
          <a:noFill/>
        </p:spPr>
        <p:txBody>
          <a:bodyPr wrap="none" rtlCol="0">
            <a:spAutoFit/>
          </a:bodyPr>
          <a:lstStyle/>
          <a:p>
            <a:r>
              <a:rPr lang="en-US" altLang="ko-KR" b="1" dirty="0">
                <a:solidFill>
                  <a:schemeClr val="bg2">
                    <a:lumMod val="50000"/>
                  </a:schemeClr>
                </a:solidFill>
              </a:rPr>
              <a:t>PPO</a:t>
            </a:r>
            <a:endParaRPr lang="ko-KR" altLang="en-US" b="1" dirty="0">
              <a:solidFill>
                <a:schemeClr val="bg2">
                  <a:lumMod val="50000"/>
                </a:schemeClr>
              </a:solidFill>
            </a:endParaRPr>
          </a:p>
        </p:txBody>
      </p:sp>
      <p:sp>
        <p:nvSpPr>
          <p:cNvPr id="11" name="TextBox 10">
            <a:extLst>
              <a:ext uri="{FF2B5EF4-FFF2-40B4-BE49-F238E27FC236}">
                <a16:creationId xmlns:a16="http://schemas.microsoft.com/office/drawing/2014/main" id="{CBC2827D-D231-4C09-81CE-2741EDDB74D0}"/>
              </a:ext>
            </a:extLst>
          </p:cNvPr>
          <p:cNvSpPr txBox="1"/>
          <p:nvPr/>
        </p:nvSpPr>
        <p:spPr>
          <a:xfrm>
            <a:off x="776654" y="227065"/>
            <a:ext cx="5157181" cy="461665"/>
          </a:xfrm>
          <a:prstGeom prst="rect">
            <a:avLst/>
          </a:prstGeom>
          <a:noFill/>
        </p:spPr>
        <p:txBody>
          <a:bodyPr wrap="none" rtlCol="0">
            <a:spAutoFit/>
          </a:bodyPr>
          <a:lstStyle/>
          <a:p>
            <a:r>
              <a:rPr lang="en-US" altLang="ko-KR" sz="2400" b="1" dirty="0">
                <a:latin typeface="+mj-lt"/>
              </a:rPr>
              <a:t>Improving through Reinforcement</a:t>
            </a:r>
            <a:endParaRPr lang="ko-KR" altLang="en-US" sz="2400" b="1" dirty="0">
              <a:latin typeface="+mj-lt"/>
            </a:endParaRPr>
          </a:p>
        </p:txBody>
      </p:sp>
      <p:pic>
        <p:nvPicPr>
          <p:cNvPr id="13" name="그림 12">
            <a:extLst>
              <a:ext uri="{FF2B5EF4-FFF2-40B4-BE49-F238E27FC236}">
                <a16:creationId xmlns:a16="http://schemas.microsoft.com/office/drawing/2014/main" id="{CC1F0A69-580F-415D-B352-6D817823BC7B}"/>
              </a:ext>
            </a:extLst>
          </p:cNvPr>
          <p:cNvPicPr>
            <a:picLocks noChangeAspect="1"/>
          </p:cNvPicPr>
          <p:nvPr/>
        </p:nvPicPr>
        <p:blipFill>
          <a:blip r:embed="rId3"/>
          <a:stretch>
            <a:fillRect/>
          </a:stretch>
        </p:blipFill>
        <p:spPr>
          <a:xfrm>
            <a:off x="1630135" y="723761"/>
            <a:ext cx="3454101" cy="682787"/>
          </a:xfrm>
          <a:prstGeom prst="rect">
            <a:avLst/>
          </a:prstGeom>
        </p:spPr>
      </p:pic>
      <p:sp>
        <p:nvSpPr>
          <p:cNvPr id="14" name="TextBox 13">
            <a:extLst>
              <a:ext uri="{FF2B5EF4-FFF2-40B4-BE49-F238E27FC236}">
                <a16:creationId xmlns:a16="http://schemas.microsoft.com/office/drawing/2014/main" id="{2AD989AE-8412-4F61-9836-C3D4ECBCAEC8}"/>
              </a:ext>
            </a:extLst>
          </p:cNvPr>
          <p:cNvSpPr txBox="1"/>
          <p:nvPr/>
        </p:nvSpPr>
        <p:spPr>
          <a:xfrm>
            <a:off x="798454" y="1371517"/>
            <a:ext cx="4471715" cy="3693319"/>
          </a:xfrm>
          <a:prstGeom prst="rect">
            <a:avLst/>
          </a:prstGeom>
          <a:noFill/>
        </p:spPr>
        <p:txBody>
          <a:bodyPr wrap="square" rtlCol="0">
            <a:spAutoFit/>
          </a:bodyPr>
          <a:lstStyle/>
          <a:p>
            <a:r>
              <a:rPr lang="en-US" altLang="ko-KR" b="1" dirty="0">
                <a:solidFill>
                  <a:schemeClr val="accent1"/>
                </a:solidFill>
              </a:rPr>
              <a:t>Policy Gradient </a:t>
            </a:r>
            <a:r>
              <a:rPr lang="en-US" altLang="ko-KR" b="1" dirty="0">
                <a:solidFill>
                  <a:schemeClr val="bg2">
                    <a:lumMod val="50000"/>
                  </a:schemeClr>
                </a:solidFill>
              </a:rPr>
              <a:t>: If the action is good behavior, log probability of action is encouraged.</a:t>
            </a:r>
          </a:p>
          <a:p>
            <a:endParaRPr lang="en-US" altLang="ko-KR" b="1" dirty="0">
              <a:solidFill>
                <a:schemeClr val="bg2">
                  <a:lumMod val="50000"/>
                </a:schemeClr>
              </a:solidFill>
            </a:endParaRPr>
          </a:p>
          <a:p>
            <a:r>
              <a:rPr lang="en-US" altLang="ko-KR" b="1" dirty="0">
                <a:solidFill>
                  <a:schemeClr val="accent1"/>
                </a:solidFill>
              </a:rPr>
              <a:t>Value loss </a:t>
            </a:r>
            <a:r>
              <a:rPr lang="en-US" altLang="ko-KR" b="1" dirty="0">
                <a:solidFill>
                  <a:schemeClr val="bg2">
                    <a:lumMod val="50000"/>
                  </a:schemeClr>
                </a:solidFill>
              </a:rPr>
              <a:t>: High advantage means that value function doesn’t predict value well. It is encouraged to reduce advantage to predict value precisely.</a:t>
            </a:r>
          </a:p>
          <a:p>
            <a:endParaRPr lang="en-US" altLang="ko-KR" b="1" dirty="0">
              <a:solidFill>
                <a:schemeClr val="bg2">
                  <a:lumMod val="50000"/>
                </a:schemeClr>
              </a:solidFill>
            </a:endParaRPr>
          </a:p>
          <a:p>
            <a:r>
              <a:rPr lang="en-US" altLang="ko-KR" b="1" dirty="0">
                <a:solidFill>
                  <a:schemeClr val="accent1"/>
                </a:solidFill>
              </a:rPr>
              <a:t>Entropy loss </a:t>
            </a:r>
            <a:r>
              <a:rPr lang="en-US" altLang="ko-KR" b="1" dirty="0">
                <a:solidFill>
                  <a:schemeClr val="bg2">
                    <a:lumMod val="50000"/>
                  </a:schemeClr>
                </a:solidFill>
              </a:rPr>
              <a:t>: Low probability is encouraged to be increased and High probability is encouraged to be reduced. Exploration is maximize.</a:t>
            </a:r>
            <a:endParaRPr lang="ko-KR" altLang="en-US" b="1" dirty="0">
              <a:solidFill>
                <a:schemeClr val="bg2">
                  <a:lumMod val="50000"/>
                </a:schemeClr>
              </a:solidFill>
            </a:endParaRPr>
          </a:p>
        </p:txBody>
      </p:sp>
      <p:sp>
        <p:nvSpPr>
          <p:cNvPr id="15" name="TextBox 14">
            <a:extLst>
              <a:ext uri="{FF2B5EF4-FFF2-40B4-BE49-F238E27FC236}">
                <a16:creationId xmlns:a16="http://schemas.microsoft.com/office/drawing/2014/main" id="{275E28CD-1C7C-487B-AF07-811D9BA68639}"/>
              </a:ext>
            </a:extLst>
          </p:cNvPr>
          <p:cNvSpPr txBox="1"/>
          <p:nvPr/>
        </p:nvSpPr>
        <p:spPr>
          <a:xfrm>
            <a:off x="5846885" y="3704050"/>
            <a:ext cx="6233746" cy="1754326"/>
          </a:xfrm>
          <a:prstGeom prst="rect">
            <a:avLst/>
          </a:prstGeom>
          <a:noFill/>
        </p:spPr>
        <p:txBody>
          <a:bodyPr wrap="square" rtlCol="0">
            <a:spAutoFit/>
          </a:bodyPr>
          <a:lstStyle/>
          <a:p>
            <a:r>
              <a:rPr lang="en-US" altLang="ko-KR" b="1" dirty="0">
                <a:solidFill>
                  <a:schemeClr val="accent1"/>
                </a:solidFill>
              </a:rPr>
              <a:t>PPO Clip</a:t>
            </a:r>
          </a:p>
          <a:p>
            <a:pPr marL="285750" indent="-285750">
              <a:buFont typeface="Arial" panose="020B0604020202020204" pitchFamily="34" charset="0"/>
              <a:buChar char="•"/>
            </a:pPr>
            <a:r>
              <a:rPr lang="en-US" altLang="ko-KR" b="1" dirty="0">
                <a:solidFill>
                  <a:schemeClr val="bg2">
                    <a:lumMod val="50000"/>
                  </a:schemeClr>
                </a:solidFill>
              </a:rPr>
              <a:t>If action is good and ratio is over 1+E, surrogate objective is limited not to be increased for training stability.</a:t>
            </a:r>
          </a:p>
          <a:p>
            <a:pPr marL="285750" indent="-285750">
              <a:buFont typeface="Arial" panose="020B0604020202020204" pitchFamily="34" charset="0"/>
              <a:buChar char="•"/>
            </a:pPr>
            <a:r>
              <a:rPr lang="en-US" altLang="ko-KR" b="1" dirty="0">
                <a:solidFill>
                  <a:schemeClr val="bg2">
                    <a:lumMod val="50000"/>
                  </a:schemeClr>
                </a:solidFill>
              </a:rPr>
              <a:t>If action is good and ratio is under 1-E, loss is encouraged to be increased.</a:t>
            </a:r>
            <a:endParaRPr lang="ko-KR" altLang="en-US" b="1" dirty="0">
              <a:solidFill>
                <a:schemeClr val="bg2">
                  <a:lumMod val="50000"/>
                </a:schemeClr>
              </a:solidFill>
            </a:endParaRPr>
          </a:p>
        </p:txBody>
      </p:sp>
      <p:pic>
        <p:nvPicPr>
          <p:cNvPr id="4104" name="Picture 8" descr="출력 이미지">
            <a:extLst>
              <a:ext uri="{FF2B5EF4-FFF2-40B4-BE49-F238E27FC236}">
                <a16:creationId xmlns:a16="http://schemas.microsoft.com/office/drawing/2014/main" id="{264F125D-4276-46E2-9D68-467AC1A9601E}"/>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008183" y="4994324"/>
            <a:ext cx="3519856" cy="180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769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직선 연결선 8">
            <a:extLst>
              <a:ext uri="{FF2B5EF4-FFF2-40B4-BE49-F238E27FC236}">
                <a16:creationId xmlns:a16="http://schemas.microsoft.com/office/drawing/2014/main" id="{866B029C-0F78-49E5-B26F-8E9280887124}"/>
              </a:ext>
            </a:extLst>
          </p:cNvPr>
          <p:cNvCxnSpPr>
            <a:cxnSpLocks/>
          </p:cNvCxnSpPr>
          <p:nvPr/>
        </p:nvCxnSpPr>
        <p:spPr>
          <a:xfrm>
            <a:off x="776654" y="688730"/>
            <a:ext cx="10638692" cy="0"/>
          </a:xfrm>
          <a:prstGeom prst="line">
            <a:avLst/>
          </a:prstGeom>
          <a:ln w="19050"/>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CBC2827D-D231-4C09-81CE-2741EDDB74D0}"/>
              </a:ext>
            </a:extLst>
          </p:cNvPr>
          <p:cNvSpPr txBox="1"/>
          <p:nvPr/>
        </p:nvSpPr>
        <p:spPr>
          <a:xfrm>
            <a:off x="776654" y="227065"/>
            <a:ext cx="5157181" cy="461665"/>
          </a:xfrm>
          <a:prstGeom prst="rect">
            <a:avLst/>
          </a:prstGeom>
          <a:noFill/>
        </p:spPr>
        <p:txBody>
          <a:bodyPr wrap="none" rtlCol="0">
            <a:spAutoFit/>
          </a:bodyPr>
          <a:lstStyle/>
          <a:p>
            <a:r>
              <a:rPr lang="en-US" altLang="ko-KR" sz="2400" b="1" dirty="0">
                <a:latin typeface="+mj-lt"/>
              </a:rPr>
              <a:t>Improving through Reinforcement</a:t>
            </a:r>
            <a:endParaRPr lang="ko-KR" altLang="en-US" sz="2400" b="1" dirty="0">
              <a:latin typeface="+mj-lt"/>
            </a:endParaRPr>
          </a:p>
        </p:txBody>
      </p:sp>
      <p:pic>
        <p:nvPicPr>
          <p:cNvPr id="3" name="그림 2">
            <a:extLst>
              <a:ext uri="{FF2B5EF4-FFF2-40B4-BE49-F238E27FC236}">
                <a16:creationId xmlns:a16="http://schemas.microsoft.com/office/drawing/2014/main" id="{3D7B8885-1E22-44E8-A428-0A0EEA519D5E}"/>
              </a:ext>
            </a:extLst>
          </p:cNvPr>
          <p:cNvPicPr>
            <a:picLocks noChangeAspect="1"/>
          </p:cNvPicPr>
          <p:nvPr/>
        </p:nvPicPr>
        <p:blipFill>
          <a:blip r:embed="rId2"/>
          <a:stretch>
            <a:fillRect/>
          </a:stretch>
        </p:blipFill>
        <p:spPr>
          <a:xfrm>
            <a:off x="3208001" y="874761"/>
            <a:ext cx="5451667" cy="5551393"/>
          </a:xfrm>
          <a:prstGeom prst="rect">
            <a:avLst/>
          </a:prstGeom>
        </p:spPr>
      </p:pic>
    </p:spTree>
    <p:extLst>
      <p:ext uri="{BB962C8B-B14F-4D97-AF65-F5344CB8AC3E}">
        <p14:creationId xmlns:p14="http://schemas.microsoft.com/office/powerpoint/2010/main" val="3681462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직선 연결선 8">
            <a:extLst>
              <a:ext uri="{FF2B5EF4-FFF2-40B4-BE49-F238E27FC236}">
                <a16:creationId xmlns:a16="http://schemas.microsoft.com/office/drawing/2014/main" id="{866B029C-0F78-49E5-B26F-8E9280887124}"/>
              </a:ext>
            </a:extLst>
          </p:cNvPr>
          <p:cNvCxnSpPr>
            <a:cxnSpLocks/>
          </p:cNvCxnSpPr>
          <p:nvPr/>
        </p:nvCxnSpPr>
        <p:spPr>
          <a:xfrm>
            <a:off x="776654" y="688730"/>
            <a:ext cx="10638692" cy="0"/>
          </a:xfrm>
          <a:prstGeom prst="line">
            <a:avLst/>
          </a:prstGeom>
          <a:ln w="19050"/>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CBC2827D-D231-4C09-81CE-2741EDDB74D0}"/>
              </a:ext>
            </a:extLst>
          </p:cNvPr>
          <p:cNvSpPr txBox="1"/>
          <p:nvPr/>
        </p:nvSpPr>
        <p:spPr>
          <a:xfrm>
            <a:off x="776654" y="227065"/>
            <a:ext cx="1861407" cy="461665"/>
          </a:xfrm>
          <a:prstGeom prst="rect">
            <a:avLst/>
          </a:prstGeom>
          <a:noFill/>
        </p:spPr>
        <p:txBody>
          <a:bodyPr wrap="none" rtlCol="0">
            <a:spAutoFit/>
          </a:bodyPr>
          <a:lstStyle/>
          <a:p>
            <a:r>
              <a:rPr lang="en-US" altLang="ko-KR" sz="2400" b="1" dirty="0">
                <a:latin typeface="+mj-lt"/>
              </a:rPr>
              <a:t>Experiment</a:t>
            </a:r>
            <a:endParaRPr lang="ko-KR" altLang="en-US" sz="2400" b="1" dirty="0">
              <a:latin typeface="+mj-lt"/>
            </a:endParaRPr>
          </a:p>
        </p:txBody>
      </p:sp>
      <p:pic>
        <p:nvPicPr>
          <p:cNvPr id="16" name="그림 15">
            <a:extLst>
              <a:ext uri="{FF2B5EF4-FFF2-40B4-BE49-F238E27FC236}">
                <a16:creationId xmlns:a16="http://schemas.microsoft.com/office/drawing/2014/main" id="{EE53C8FE-C970-442E-917D-CCD84CD8C7E3}"/>
              </a:ext>
            </a:extLst>
          </p:cNvPr>
          <p:cNvPicPr>
            <a:picLocks noChangeAspect="1"/>
          </p:cNvPicPr>
          <p:nvPr/>
        </p:nvPicPr>
        <p:blipFill>
          <a:blip r:embed="rId2"/>
          <a:stretch>
            <a:fillRect/>
          </a:stretch>
        </p:blipFill>
        <p:spPr>
          <a:xfrm>
            <a:off x="615462" y="1692092"/>
            <a:ext cx="11254154" cy="3473815"/>
          </a:xfrm>
          <a:prstGeom prst="rect">
            <a:avLst/>
          </a:prstGeom>
        </p:spPr>
      </p:pic>
    </p:spTree>
    <p:extLst>
      <p:ext uri="{BB962C8B-B14F-4D97-AF65-F5344CB8AC3E}">
        <p14:creationId xmlns:p14="http://schemas.microsoft.com/office/powerpoint/2010/main" val="1036799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직선 연결선 8">
            <a:extLst>
              <a:ext uri="{FF2B5EF4-FFF2-40B4-BE49-F238E27FC236}">
                <a16:creationId xmlns:a16="http://schemas.microsoft.com/office/drawing/2014/main" id="{866B029C-0F78-49E5-B26F-8E9280887124}"/>
              </a:ext>
            </a:extLst>
          </p:cNvPr>
          <p:cNvCxnSpPr>
            <a:cxnSpLocks/>
          </p:cNvCxnSpPr>
          <p:nvPr/>
        </p:nvCxnSpPr>
        <p:spPr>
          <a:xfrm>
            <a:off x="776654" y="688730"/>
            <a:ext cx="10638692" cy="0"/>
          </a:xfrm>
          <a:prstGeom prst="line">
            <a:avLst/>
          </a:prstGeom>
          <a:ln w="19050"/>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CBC2827D-D231-4C09-81CE-2741EDDB74D0}"/>
              </a:ext>
            </a:extLst>
          </p:cNvPr>
          <p:cNvSpPr txBox="1"/>
          <p:nvPr/>
        </p:nvSpPr>
        <p:spPr>
          <a:xfrm>
            <a:off x="776654" y="227065"/>
            <a:ext cx="1861407" cy="461665"/>
          </a:xfrm>
          <a:prstGeom prst="rect">
            <a:avLst/>
          </a:prstGeom>
          <a:noFill/>
        </p:spPr>
        <p:txBody>
          <a:bodyPr wrap="none" rtlCol="0">
            <a:spAutoFit/>
          </a:bodyPr>
          <a:lstStyle/>
          <a:p>
            <a:r>
              <a:rPr lang="en-US" altLang="ko-KR" sz="2400" b="1" dirty="0">
                <a:latin typeface="+mj-lt"/>
              </a:rPr>
              <a:t>Experiment</a:t>
            </a:r>
            <a:endParaRPr lang="ko-KR" altLang="en-US" sz="2400" b="1" dirty="0">
              <a:latin typeface="+mj-lt"/>
            </a:endParaRPr>
          </a:p>
        </p:txBody>
      </p:sp>
      <p:pic>
        <p:nvPicPr>
          <p:cNvPr id="7" name="그림 6">
            <a:extLst>
              <a:ext uri="{FF2B5EF4-FFF2-40B4-BE49-F238E27FC236}">
                <a16:creationId xmlns:a16="http://schemas.microsoft.com/office/drawing/2014/main" id="{6F9186B9-36F7-4517-8C99-CD3E8D49D189}"/>
              </a:ext>
            </a:extLst>
          </p:cNvPr>
          <p:cNvPicPr>
            <a:picLocks noChangeAspect="1"/>
          </p:cNvPicPr>
          <p:nvPr/>
        </p:nvPicPr>
        <p:blipFill>
          <a:blip r:embed="rId2"/>
          <a:stretch>
            <a:fillRect/>
          </a:stretch>
        </p:blipFill>
        <p:spPr>
          <a:xfrm>
            <a:off x="2638061" y="1789315"/>
            <a:ext cx="6335009" cy="4105848"/>
          </a:xfrm>
          <a:prstGeom prst="rect">
            <a:avLst/>
          </a:prstGeom>
        </p:spPr>
      </p:pic>
    </p:spTree>
    <p:extLst>
      <p:ext uri="{BB962C8B-B14F-4D97-AF65-F5344CB8AC3E}">
        <p14:creationId xmlns:p14="http://schemas.microsoft.com/office/powerpoint/2010/main" val="67981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BC2827D-D231-4C09-81CE-2741EDDB74D0}"/>
              </a:ext>
            </a:extLst>
          </p:cNvPr>
          <p:cNvSpPr txBox="1"/>
          <p:nvPr/>
        </p:nvSpPr>
        <p:spPr>
          <a:xfrm>
            <a:off x="3792415" y="2759249"/>
            <a:ext cx="4291559" cy="1077218"/>
          </a:xfrm>
          <a:prstGeom prst="rect">
            <a:avLst/>
          </a:prstGeom>
          <a:noFill/>
        </p:spPr>
        <p:txBody>
          <a:bodyPr wrap="none" rtlCol="0">
            <a:spAutoFit/>
          </a:bodyPr>
          <a:lstStyle/>
          <a:p>
            <a:r>
              <a:rPr lang="en-US" altLang="ko-KR" sz="6400" b="1" dirty="0">
                <a:latin typeface="+mj-lt"/>
              </a:rPr>
              <a:t>Thank you</a:t>
            </a:r>
            <a:endParaRPr lang="ko-KR" altLang="en-US" sz="6400" b="1" dirty="0">
              <a:latin typeface="+mj-lt"/>
            </a:endParaRPr>
          </a:p>
        </p:txBody>
      </p:sp>
    </p:spTree>
    <p:extLst>
      <p:ext uri="{BB962C8B-B14F-4D97-AF65-F5344CB8AC3E}">
        <p14:creationId xmlns:p14="http://schemas.microsoft.com/office/powerpoint/2010/main" val="4143372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5105B0-35F0-4D50-B7CC-41A900BB8F5C}"/>
              </a:ext>
            </a:extLst>
          </p:cNvPr>
          <p:cNvSpPr txBox="1"/>
          <p:nvPr/>
        </p:nvSpPr>
        <p:spPr>
          <a:xfrm>
            <a:off x="1186991" y="496504"/>
            <a:ext cx="4724370" cy="5581015"/>
          </a:xfrm>
          <a:prstGeom prst="rect">
            <a:avLst/>
          </a:prstGeom>
          <a:noFill/>
        </p:spPr>
        <p:txBody>
          <a:bodyPr wrap="none" rtlCol="0">
            <a:spAutoFit/>
          </a:bodyPr>
          <a:lstStyle/>
          <a:p>
            <a:pPr>
              <a:lnSpc>
                <a:spcPct val="150000"/>
              </a:lnSpc>
            </a:pPr>
            <a:r>
              <a:rPr lang="en-US" altLang="ko-KR" sz="2400" b="1" dirty="0">
                <a:solidFill>
                  <a:schemeClr val="bg2">
                    <a:lumMod val="50000"/>
                  </a:schemeClr>
                </a:solidFill>
              </a:rPr>
              <a:t>Content</a:t>
            </a:r>
            <a:endParaRPr lang="en-US" altLang="ko-KR" b="1" dirty="0">
              <a:solidFill>
                <a:schemeClr val="bg2">
                  <a:lumMod val="50000"/>
                </a:schemeClr>
              </a:solidFill>
            </a:endParaRPr>
          </a:p>
          <a:p>
            <a:pPr>
              <a:lnSpc>
                <a:spcPct val="150000"/>
              </a:lnSpc>
            </a:pPr>
            <a:endParaRPr lang="en-US" altLang="ko-KR" b="1" dirty="0">
              <a:solidFill>
                <a:schemeClr val="bg2">
                  <a:lumMod val="50000"/>
                </a:schemeClr>
              </a:solidFill>
            </a:endParaRPr>
          </a:p>
          <a:p>
            <a:pPr>
              <a:lnSpc>
                <a:spcPct val="150000"/>
              </a:lnSpc>
            </a:pPr>
            <a:endParaRPr lang="en-US" altLang="ko-KR" b="1" dirty="0">
              <a:solidFill>
                <a:schemeClr val="bg2">
                  <a:lumMod val="50000"/>
                </a:schemeClr>
              </a:solidFill>
            </a:endParaRPr>
          </a:p>
          <a:p>
            <a:pPr marL="342900" indent="-342900">
              <a:lnSpc>
                <a:spcPct val="150000"/>
              </a:lnSpc>
              <a:buFont typeface="Wingdings" panose="05000000000000000000" pitchFamily="2" charset="2"/>
              <a:buChar char="Ø"/>
            </a:pPr>
            <a:r>
              <a:rPr lang="en-US" altLang="ko-KR" b="1" dirty="0">
                <a:solidFill>
                  <a:schemeClr val="bg2">
                    <a:lumMod val="50000"/>
                  </a:schemeClr>
                </a:solidFill>
              </a:rPr>
              <a:t>Background</a:t>
            </a:r>
          </a:p>
          <a:p>
            <a:pPr marL="800100" lvl="1" indent="-342900">
              <a:lnSpc>
                <a:spcPct val="150000"/>
              </a:lnSpc>
              <a:buFont typeface="Wingdings" panose="05000000000000000000" pitchFamily="2" charset="2"/>
              <a:buChar char="Ø"/>
            </a:pPr>
            <a:r>
              <a:rPr lang="en-US" altLang="ko-KR" b="1" dirty="0">
                <a:solidFill>
                  <a:schemeClr val="bg2">
                    <a:lumMod val="50000"/>
                  </a:schemeClr>
                </a:solidFill>
              </a:rPr>
              <a:t>Point</a:t>
            </a:r>
            <a:r>
              <a:rPr lang="ko-KR" altLang="en-US" b="1" dirty="0">
                <a:solidFill>
                  <a:schemeClr val="bg2">
                    <a:lumMod val="50000"/>
                  </a:schemeClr>
                </a:solidFill>
              </a:rPr>
              <a:t> </a:t>
            </a:r>
            <a:r>
              <a:rPr lang="en-US" altLang="ko-KR" b="1" dirty="0">
                <a:solidFill>
                  <a:schemeClr val="bg2">
                    <a:lumMod val="50000"/>
                  </a:schemeClr>
                </a:solidFill>
              </a:rPr>
              <a:t>Cloud</a:t>
            </a:r>
            <a:r>
              <a:rPr lang="ko-KR" altLang="en-US" b="1" dirty="0">
                <a:solidFill>
                  <a:schemeClr val="bg2">
                    <a:lumMod val="50000"/>
                  </a:schemeClr>
                </a:solidFill>
              </a:rPr>
              <a:t> </a:t>
            </a:r>
            <a:r>
              <a:rPr lang="en-US" altLang="ko-KR" b="1">
                <a:solidFill>
                  <a:schemeClr val="bg2">
                    <a:lumMod val="50000"/>
                  </a:schemeClr>
                </a:solidFill>
              </a:rPr>
              <a:t>Registration</a:t>
            </a:r>
            <a:endParaRPr lang="en-US" altLang="ko-KR" b="1" dirty="0">
              <a:solidFill>
                <a:schemeClr val="bg2">
                  <a:lumMod val="50000"/>
                </a:schemeClr>
              </a:solidFill>
            </a:endParaRPr>
          </a:p>
          <a:p>
            <a:pPr marL="800100" lvl="1" indent="-342900">
              <a:lnSpc>
                <a:spcPct val="150000"/>
              </a:lnSpc>
              <a:buFont typeface="Wingdings" panose="05000000000000000000" pitchFamily="2" charset="2"/>
              <a:buChar char="Ø"/>
            </a:pPr>
            <a:r>
              <a:rPr lang="en-US" altLang="ko-KR" b="1" dirty="0">
                <a:solidFill>
                  <a:schemeClr val="bg2">
                    <a:lumMod val="50000"/>
                  </a:schemeClr>
                </a:solidFill>
              </a:rPr>
              <a:t>RL, IL</a:t>
            </a:r>
          </a:p>
          <a:p>
            <a:pPr marL="342900" indent="-342900">
              <a:lnSpc>
                <a:spcPct val="150000"/>
              </a:lnSpc>
              <a:buFont typeface="Wingdings" panose="05000000000000000000" pitchFamily="2" charset="2"/>
              <a:buChar char="Ø"/>
            </a:pPr>
            <a:r>
              <a:rPr lang="en-US" altLang="ko-KR" b="1" dirty="0">
                <a:solidFill>
                  <a:schemeClr val="bg2">
                    <a:lumMod val="50000"/>
                  </a:schemeClr>
                </a:solidFill>
              </a:rPr>
              <a:t>Define Problem</a:t>
            </a:r>
          </a:p>
          <a:p>
            <a:pPr marL="342900" indent="-342900">
              <a:lnSpc>
                <a:spcPct val="150000"/>
              </a:lnSpc>
              <a:buFont typeface="Wingdings" panose="05000000000000000000" pitchFamily="2" charset="2"/>
              <a:buChar char="Ø"/>
            </a:pPr>
            <a:r>
              <a:rPr lang="en-US" altLang="ko-KR" b="1" dirty="0">
                <a:solidFill>
                  <a:schemeClr val="bg2">
                    <a:lumMod val="50000"/>
                  </a:schemeClr>
                </a:solidFill>
              </a:rPr>
              <a:t>Point Cloud Registration Agent</a:t>
            </a:r>
          </a:p>
          <a:p>
            <a:pPr marL="800100" lvl="1" indent="-342900">
              <a:lnSpc>
                <a:spcPct val="150000"/>
              </a:lnSpc>
              <a:buFont typeface="Wingdings" panose="05000000000000000000" pitchFamily="2" charset="2"/>
              <a:buChar char="Ø"/>
            </a:pPr>
            <a:r>
              <a:rPr lang="en-US" altLang="ko-KR" b="1" dirty="0">
                <a:solidFill>
                  <a:schemeClr val="bg2">
                    <a:lumMod val="50000"/>
                  </a:schemeClr>
                </a:solidFill>
              </a:rPr>
              <a:t>Reagent Architecture</a:t>
            </a:r>
          </a:p>
          <a:p>
            <a:pPr marL="800100" lvl="1" indent="-342900">
              <a:lnSpc>
                <a:spcPct val="150000"/>
              </a:lnSpc>
              <a:buFont typeface="Wingdings" panose="05000000000000000000" pitchFamily="2" charset="2"/>
              <a:buChar char="Ø"/>
            </a:pPr>
            <a:r>
              <a:rPr lang="en-US" altLang="ko-KR" b="1" dirty="0">
                <a:solidFill>
                  <a:schemeClr val="bg2">
                    <a:lumMod val="50000"/>
                  </a:schemeClr>
                </a:solidFill>
              </a:rPr>
              <a:t>Imitation an Expert Policy</a:t>
            </a:r>
          </a:p>
          <a:p>
            <a:pPr marL="800100" lvl="1" indent="-342900">
              <a:lnSpc>
                <a:spcPct val="150000"/>
              </a:lnSpc>
              <a:buFont typeface="Wingdings" panose="05000000000000000000" pitchFamily="2" charset="2"/>
              <a:buChar char="Ø"/>
            </a:pPr>
            <a:r>
              <a:rPr lang="en-US" altLang="ko-KR" b="1" dirty="0">
                <a:solidFill>
                  <a:schemeClr val="bg2">
                    <a:lumMod val="50000"/>
                  </a:schemeClr>
                </a:solidFill>
              </a:rPr>
              <a:t>Improving through Reinforcement</a:t>
            </a:r>
          </a:p>
          <a:p>
            <a:pPr marL="342900" indent="-342900">
              <a:lnSpc>
                <a:spcPct val="150000"/>
              </a:lnSpc>
              <a:buFont typeface="Wingdings" panose="05000000000000000000" pitchFamily="2" charset="2"/>
              <a:buChar char="Ø"/>
            </a:pPr>
            <a:r>
              <a:rPr lang="en-US" altLang="ko-KR" b="1" dirty="0">
                <a:solidFill>
                  <a:schemeClr val="bg2">
                    <a:lumMod val="50000"/>
                  </a:schemeClr>
                </a:solidFill>
              </a:rPr>
              <a:t>Experiment</a:t>
            </a:r>
          </a:p>
          <a:p>
            <a:pPr marL="342900" indent="-342900">
              <a:lnSpc>
                <a:spcPct val="150000"/>
              </a:lnSpc>
              <a:buAutoNum type="arabicPeriod"/>
            </a:pPr>
            <a:endParaRPr lang="ko-KR" altLang="en-US" b="1" dirty="0">
              <a:solidFill>
                <a:schemeClr val="bg2">
                  <a:lumMod val="50000"/>
                </a:schemeClr>
              </a:solidFill>
            </a:endParaRPr>
          </a:p>
        </p:txBody>
      </p:sp>
    </p:spTree>
    <p:extLst>
      <p:ext uri="{BB962C8B-B14F-4D97-AF65-F5344CB8AC3E}">
        <p14:creationId xmlns:p14="http://schemas.microsoft.com/office/powerpoint/2010/main" val="1504420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직선 연결선 1">
            <a:extLst>
              <a:ext uri="{FF2B5EF4-FFF2-40B4-BE49-F238E27FC236}">
                <a16:creationId xmlns:a16="http://schemas.microsoft.com/office/drawing/2014/main" id="{7B62C6FB-1BDB-4CC0-8FE7-3298A3A2EAF3}"/>
              </a:ext>
            </a:extLst>
          </p:cNvPr>
          <p:cNvCxnSpPr>
            <a:cxnSpLocks/>
          </p:cNvCxnSpPr>
          <p:nvPr/>
        </p:nvCxnSpPr>
        <p:spPr>
          <a:xfrm>
            <a:off x="776654" y="688730"/>
            <a:ext cx="10638692" cy="0"/>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07F3D1DF-789F-4DBE-8101-99EE58445B78}"/>
              </a:ext>
            </a:extLst>
          </p:cNvPr>
          <p:cNvSpPr txBox="1"/>
          <p:nvPr/>
        </p:nvSpPr>
        <p:spPr>
          <a:xfrm>
            <a:off x="776654" y="227065"/>
            <a:ext cx="1980029" cy="461665"/>
          </a:xfrm>
          <a:prstGeom prst="rect">
            <a:avLst/>
          </a:prstGeom>
          <a:noFill/>
        </p:spPr>
        <p:txBody>
          <a:bodyPr wrap="none" rtlCol="0">
            <a:spAutoFit/>
          </a:bodyPr>
          <a:lstStyle/>
          <a:p>
            <a:r>
              <a:rPr lang="en-US" altLang="ko-KR" sz="2400" b="1" dirty="0">
                <a:latin typeface="+mj-lt"/>
              </a:rPr>
              <a:t>Background</a:t>
            </a:r>
            <a:endParaRPr lang="ko-KR" altLang="en-US" sz="2400" b="1" dirty="0">
              <a:latin typeface="+mj-lt"/>
            </a:endParaRPr>
          </a:p>
        </p:txBody>
      </p:sp>
      <p:sp>
        <p:nvSpPr>
          <p:cNvPr id="5" name="TextBox 4">
            <a:extLst>
              <a:ext uri="{FF2B5EF4-FFF2-40B4-BE49-F238E27FC236}">
                <a16:creationId xmlns:a16="http://schemas.microsoft.com/office/drawing/2014/main" id="{462C5239-C65D-4723-AAE3-B3FB965CBA94}"/>
              </a:ext>
            </a:extLst>
          </p:cNvPr>
          <p:cNvSpPr txBox="1"/>
          <p:nvPr/>
        </p:nvSpPr>
        <p:spPr>
          <a:xfrm>
            <a:off x="798454" y="781063"/>
            <a:ext cx="2505814" cy="369332"/>
          </a:xfrm>
          <a:prstGeom prst="rect">
            <a:avLst/>
          </a:prstGeom>
          <a:noFill/>
        </p:spPr>
        <p:txBody>
          <a:bodyPr wrap="none" rtlCol="0">
            <a:spAutoFit/>
          </a:bodyPr>
          <a:lstStyle/>
          <a:p>
            <a:r>
              <a:rPr lang="en-US" altLang="ko-KR" b="1" dirty="0">
                <a:solidFill>
                  <a:schemeClr val="bg2">
                    <a:lumMod val="50000"/>
                  </a:schemeClr>
                </a:solidFill>
              </a:rPr>
              <a:t>What is Point Cloud?</a:t>
            </a:r>
            <a:endParaRPr lang="ko-KR" altLang="en-US" b="1" dirty="0">
              <a:solidFill>
                <a:schemeClr val="bg2">
                  <a:lumMod val="50000"/>
                </a:schemeClr>
              </a:solidFill>
            </a:endParaRPr>
          </a:p>
        </p:txBody>
      </p:sp>
      <p:sp>
        <p:nvSpPr>
          <p:cNvPr id="7" name="TextBox 6">
            <a:extLst>
              <a:ext uri="{FF2B5EF4-FFF2-40B4-BE49-F238E27FC236}">
                <a16:creationId xmlns:a16="http://schemas.microsoft.com/office/drawing/2014/main" id="{B535DCC7-A2A7-42FB-94C3-3F96EA572442}"/>
              </a:ext>
            </a:extLst>
          </p:cNvPr>
          <p:cNvSpPr txBox="1"/>
          <p:nvPr/>
        </p:nvSpPr>
        <p:spPr>
          <a:xfrm>
            <a:off x="2465113" y="5237151"/>
            <a:ext cx="1479892" cy="369332"/>
          </a:xfrm>
          <a:prstGeom prst="rect">
            <a:avLst/>
          </a:prstGeom>
          <a:noFill/>
        </p:spPr>
        <p:txBody>
          <a:bodyPr wrap="none" rtlCol="0">
            <a:spAutoFit/>
          </a:bodyPr>
          <a:lstStyle/>
          <a:p>
            <a:r>
              <a:rPr lang="en-US" altLang="ko-KR" b="1" dirty="0">
                <a:solidFill>
                  <a:schemeClr val="bg2">
                    <a:lumMod val="50000"/>
                  </a:schemeClr>
                </a:solidFill>
              </a:rPr>
              <a:t>Point Cloud</a:t>
            </a:r>
            <a:endParaRPr lang="ko-KR" altLang="en-US" b="1" dirty="0">
              <a:solidFill>
                <a:schemeClr val="bg2">
                  <a:lumMod val="50000"/>
                </a:schemeClr>
              </a:solidFill>
            </a:endParaRPr>
          </a:p>
        </p:txBody>
      </p:sp>
      <p:pic>
        <p:nvPicPr>
          <p:cNvPr id="2054" name="Picture 6" descr="pcread - Read 3-D point cloud from PLY or PCD file - MATLAB">
            <a:extLst>
              <a:ext uri="{FF2B5EF4-FFF2-40B4-BE49-F238E27FC236}">
                <a16:creationId xmlns:a16="http://schemas.microsoft.com/office/drawing/2014/main" id="{BB149B22-AF45-4E23-9964-F092225D4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486" y="1999114"/>
            <a:ext cx="4193564" cy="314112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759B1A27-4BFD-4EB0-A201-AA2EF4C2D35E}"/>
              </a:ext>
            </a:extLst>
          </p:cNvPr>
          <p:cNvSpPr txBox="1"/>
          <p:nvPr/>
        </p:nvSpPr>
        <p:spPr>
          <a:xfrm>
            <a:off x="6661974" y="2110020"/>
            <a:ext cx="3416320" cy="2862322"/>
          </a:xfrm>
          <a:prstGeom prst="rect">
            <a:avLst/>
          </a:prstGeom>
          <a:noFill/>
        </p:spPr>
        <p:txBody>
          <a:bodyPr wrap="none" rtlCol="0">
            <a:spAutoFit/>
          </a:bodyPr>
          <a:lstStyle/>
          <a:p>
            <a:r>
              <a:rPr lang="en-US" altLang="ko-KR" b="1" dirty="0">
                <a:solidFill>
                  <a:schemeClr val="bg2">
                    <a:lumMod val="50000"/>
                  </a:schemeClr>
                </a:solidFill>
              </a:rPr>
              <a:t>(X, Y, Z) </a:t>
            </a:r>
            <a:r>
              <a:rPr lang="en-US" altLang="ko-KR" b="1" dirty="0">
                <a:solidFill>
                  <a:srgbClr val="FF0000"/>
                </a:solidFill>
              </a:rPr>
              <a:t>n x 3 </a:t>
            </a:r>
            <a:r>
              <a:rPr lang="en-US" altLang="ko-KR" b="1" dirty="0">
                <a:solidFill>
                  <a:schemeClr val="bg2">
                    <a:lumMod val="50000"/>
                  </a:schemeClr>
                </a:solidFill>
              </a:rPr>
              <a:t>set</a:t>
            </a:r>
          </a:p>
          <a:p>
            <a:endParaRPr lang="en-US" altLang="ko-KR" b="1" dirty="0">
              <a:solidFill>
                <a:schemeClr val="bg2">
                  <a:lumMod val="50000"/>
                </a:schemeClr>
              </a:solidFill>
            </a:endParaRPr>
          </a:p>
          <a:p>
            <a:r>
              <a:rPr lang="en-US" altLang="ko-KR" b="1" dirty="0">
                <a:solidFill>
                  <a:schemeClr val="bg2">
                    <a:lumMod val="50000"/>
                  </a:schemeClr>
                </a:solidFill>
              </a:rPr>
              <a:t>If number of point cloud is </a:t>
            </a:r>
            <a:r>
              <a:rPr lang="en-US" altLang="ko-KR" b="1" dirty="0">
                <a:solidFill>
                  <a:srgbClr val="FF0000"/>
                </a:solidFill>
              </a:rPr>
              <a:t>n</a:t>
            </a:r>
            <a:r>
              <a:rPr lang="en-US" altLang="ko-KR" b="1" dirty="0">
                <a:solidFill>
                  <a:schemeClr val="bg2">
                    <a:lumMod val="50000"/>
                  </a:schemeClr>
                </a:solidFill>
              </a:rPr>
              <a:t>, </a:t>
            </a:r>
          </a:p>
          <a:p>
            <a:r>
              <a:rPr lang="en-US" altLang="ko-KR" b="1" dirty="0">
                <a:solidFill>
                  <a:schemeClr val="bg2">
                    <a:lumMod val="50000"/>
                  </a:schemeClr>
                </a:solidFill>
              </a:rPr>
              <a:t>it has below structure.</a:t>
            </a:r>
          </a:p>
          <a:p>
            <a:endParaRPr lang="en-US" altLang="ko-KR" b="1" dirty="0">
              <a:solidFill>
                <a:schemeClr val="bg2">
                  <a:lumMod val="50000"/>
                </a:schemeClr>
              </a:solidFill>
            </a:endParaRPr>
          </a:p>
          <a:p>
            <a:r>
              <a:rPr lang="en-US" altLang="ko-KR" b="1" dirty="0">
                <a:solidFill>
                  <a:schemeClr val="bg2">
                    <a:lumMod val="50000"/>
                  </a:schemeClr>
                </a:solidFill>
              </a:rPr>
              <a:t>[[X1, Y1, Z1],</a:t>
            </a:r>
          </a:p>
          <a:p>
            <a:r>
              <a:rPr lang="en-US" altLang="ko-KR" b="1" dirty="0">
                <a:solidFill>
                  <a:schemeClr val="bg2">
                    <a:lumMod val="50000"/>
                  </a:schemeClr>
                </a:solidFill>
              </a:rPr>
              <a:t>[X2, Y3, Z2],</a:t>
            </a:r>
          </a:p>
          <a:p>
            <a:r>
              <a:rPr lang="en-US" altLang="ko-KR" b="1" dirty="0">
                <a:solidFill>
                  <a:schemeClr val="bg2">
                    <a:lumMod val="50000"/>
                  </a:schemeClr>
                </a:solidFill>
              </a:rPr>
              <a:t>…</a:t>
            </a:r>
          </a:p>
          <a:p>
            <a:r>
              <a:rPr lang="en-US" altLang="ko-KR" b="1" dirty="0">
                <a:solidFill>
                  <a:schemeClr val="bg2">
                    <a:lumMod val="50000"/>
                  </a:schemeClr>
                </a:solidFill>
              </a:rPr>
              <a:t>[</a:t>
            </a:r>
            <a:r>
              <a:rPr lang="en-US" altLang="ko-KR" b="1" dirty="0" err="1">
                <a:solidFill>
                  <a:schemeClr val="bg2">
                    <a:lumMod val="50000"/>
                  </a:schemeClr>
                </a:solidFill>
              </a:rPr>
              <a:t>Xn</a:t>
            </a:r>
            <a:r>
              <a:rPr lang="en-US" altLang="ko-KR" b="1" dirty="0">
                <a:solidFill>
                  <a:schemeClr val="bg2">
                    <a:lumMod val="50000"/>
                  </a:schemeClr>
                </a:solidFill>
              </a:rPr>
              <a:t>, </a:t>
            </a:r>
            <a:r>
              <a:rPr lang="en-US" altLang="ko-KR" b="1" dirty="0" err="1">
                <a:solidFill>
                  <a:schemeClr val="bg2">
                    <a:lumMod val="50000"/>
                  </a:schemeClr>
                </a:solidFill>
              </a:rPr>
              <a:t>Yn</a:t>
            </a:r>
            <a:r>
              <a:rPr lang="en-US" altLang="ko-KR" b="1" dirty="0">
                <a:solidFill>
                  <a:schemeClr val="bg2">
                    <a:lumMod val="50000"/>
                  </a:schemeClr>
                </a:solidFill>
              </a:rPr>
              <a:t>, Zn]]</a:t>
            </a:r>
          </a:p>
          <a:p>
            <a:endParaRPr lang="en-US" altLang="ko-KR" b="1" dirty="0">
              <a:solidFill>
                <a:schemeClr val="bg2">
                  <a:lumMod val="50000"/>
                </a:schemeClr>
              </a:solidFill>
            </a:endParaRPr>
          </a:p>
        </p:txBody>
      </p:sp>
    </p:spTree>
    <p:extLst>
      <p:ext uri="{BB962C8B-B14F-4D97-AF65-F5344CB8AC3E}">
        <p14:creationId xmlns:p14="http://schemas.microsoft.com/office/powerpoint/2010/main" val="1973929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직선 연결선 1">
            <a:extLst>
              <a:ext uri="{FF2B5EF4-FFF2-40B4-BE49-F238E27FC236}">
                <a16:creationId xmlns:a16="http://schemas.microsoft.com/office/drawing/2014/main" id="{7B62C6FB-1BDB-4CC0-8FE7-3298A3A2EAF3}"/>
              </a:ext>
            </a:extLst>
          </p:cNvPr>
          <p:cNvCxnSpPr>
            <a:cxnSpLocks/>
          </p:cNvCxnSpPr>
          <p:nvPr/>
        </p:nvCxnSpPr>
        <p:spPr>
          <a:xfrm>
            <a:off x="776654" y="688730"/>
            <a:ext cx="10638692" cy="0"/>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07F3D1DF-789F-4DBE-8101-99EE58445B78}"/>
              </a:ext>
            </a:extLst>
          </p:cNvPr>
          <p:cNvSpPr txBox="1"/>
          <p:nvPr/>
        </p:nvSpPr>
        <p:spPr>
          <a:xfrm>
            <a:off x="776654" y="227065"/>
            <a:ext cx="1980029" cy="461665"/>
          </a:xfrm>
          <a:prstGeom prst="rect">
            <a:avLst/>
          </a:prstGeom>
          <a:noFill/>
        </p:spPr>
        <p:txBody>
          <a:bodyPr wrap="none" rtlCol="0">
            <a:spAutoFit/>
          </a:bodyPr>
          <a:lstStyle/>
          <a:p>
            <a:r>
              <a:rPr lang="en-US" altLang="ko-KR" sz="2400" b="1" dirty="0">
                <a:latin typeface="+mj-lt"/>
              </a:rPr>
              <a:t>Background</a:t>
            </a:r>
            <a:endParaRPr lang="ko-KR" altLang="en-US" sz="2400" b="1" dirty="0">
              <a:latin typeface="+mj-lt"/>
            </a:endParaRPr>
          </a:p>
        </p:txBody>
      </p:sp>
      <p:sp>
        <p:nvSpPr>
          <p:cNvPr id="5" name="TextBox 4">
            <a:extLst>
              <a:ext uri="{FF2B5EF4-FFF2-40B4-BE49-F238E27FC236}">
                <a16:creationId xmlns:a16="http://schemas.microsoft.com/office/drawing/2014/main" id="{462C5239-C65D-4723-AAE3-B3FB965CBA94}"/>
              </a:ext>
            </a:extLst>
          </p:cNvPr>
          <p:cNvSpPr txBox="1"/>
          <p:nvPr/>
        </p:nvSpPr>
        <p:spPr>
          <a:xfrm>
            <a:off x="798454" y="781063"/>
            <a:ext cx="3916457" cy="369332"/>
          </a:xfrm>
          <a:prstGeom prst="rect">
            <a:avLst/>
          </a:prstGeom>
          <a:noFill/>
        </p:spPr>
        <p:txBody>
          <a:bodyPr wrap="none" rtlCol="0">
            <a:spAutoFit/>
          </a:bodyPr>
          <a:lstStyle/>
          <a:p>
            <a:r>
              <a:rPr lang="en-US" altLang="ko-KR" b="1" dirty="0">
                <a:solidFill>
                  <a:schemeClr val="bg2">
                    <a:lumMod val="50000"/>
                  </a:schemeClr>
                </a:solidFill>
              </a:rPr>
              <a:t>What is Point Cloud Registration?</a:t>
            </a:r>
            <a:endParaRPr lang="ko-KR" altLang="en-US" b="1" dirty="0">
              <a:solidFill>
                <a:schemeClr val="bg2">
                  <a:lumMod val="50000"/>
                </a:schemeClr>
              </a:solidFill>
            </a:endParaRPr>
          </a:p>
        </p:txBody>
      </p:sp>
      <p:pic>
        <p:nvPicPr>
          <p:cNvPr id="2050" name="Picture 2" descr="Iterative Closest Point (ICP) for 3D Explained with Code">
            <a:extLst>
              <a:ext uri="{FF2B5EF4-FFF2-40B4-BE49-F238E27FC236}">
                <a16:creationId xmlns:a16="http://schemas.microsoft.com/office/drawing/2014/main" id="{A70B3425-A2C7-4A3E-8067-467FBA9DDB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668" y="1366216"/>
            <a:ext cx="8528538" cy="430091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535DCC7-A2A7-42FB-94C3-3F96EA572442}"/>
              </a:ext>
            </a:extLst>
          </p:cNvPr>
          <p:cNvSpPr txBox="1"/>
          <p:nvPr/>
        </p:nvSpPr>
        <p:spPr>
          <a:xfrm>
            <a:off x="2482697" y="5351451"/>
            <a:ext cx="2232214" cy="369332"/>
          </a:xfrm>
          <a:prstGeom prst="rect">
            <a:avLst/>
          </a:prstGeom>
          <a:noFill/>
        </p:spPr>
        <p:txBody>
          <a:bodyPr wrap="none" rtlCol="0">
            <a:spAutoFit/>
          </a:bodyPr>
          <a:lstStyle/>
          <a:p>
            <a:r>
              <a:rPr lang="en-US" altLang="ko-KR" b="1" dirty="0">
                <a:solidFill>
                  <a:schemeClr val="bg2">
                    <a:lumMod val="50000"/>
                  </a:schemeClr>
                </a:solidFill>
              </a:rPr>
              <a:t>Target Point Cloud</a:t>
            </a:r>
            <a:endParaRPr lang="ko-KR" altLang="en-US" b="1" dirty="0">
              <a:solidFill>
                <a:schemeClr val="bg2">
                  <a:lumMod val="50000"/>
                </a:schemeClr>
              </a:solidFill>
            </a:endParaRPr>
          </a:p>
        </p:txBody>
      </p:sp>
      <p:sp>
        <p:nvSpPr>
          <p:cNvPr id="8" name="TextBox 7">
            <a:extLst>
              <a:ext uri="{FF2B5EF4-FFF2-40B4-BE49-F238E27FC236}">
                <a16:creationId xmlns:a16="http://schemas.microsoft.com/office/drawing/2014/main" id="{BA982197-7D66-4575-9DC0-42FD2F8409E3}"/>
              </a:ext>
            </a:extLst>
          </p:cNvPr>
          <p:cNvSpPr txBox="1"/>
          <p:nvPr/>
        </p:nvSpPr>
        <p:spPr>
          <a:xfrm>
            <a:off x="3661047" y="1553146"/>
            <a:ext cx="2326278" cy="369332"/>
          </a:xfrm>
          <a:prstGeom prst="rect">
            <a:avLst/>
          </a:prstGeom>
          <a:noFill/>
        </p:spPr>
        <p:txBody>
          <a:bodyPr wrap="none" rtlCol="0">
            <a:spAutoFit/>
          </a:bodyPr>
          <a:lstStyle/>
          <a:p>
            <a:r>
              <a:rPr lang="en-US" altLang="ko-KR" b="1" dirty="0">
                <a:solidFill>
                  <a:schemeClr val="bg2">
                    <a:lumMod val="50000"/>
                  </a:schemeClr>
                </a:solidFill>
              </a:rPr>
              <a:t>Source Point Cloud</a:t>
            </a:r>
            <a:endParaRPr lang="ko-KR" altLang="en-US" b="1" dirty="0">
              <a:solidFill>
                <a:schemeClr val="bg2">
                  <a:lumMod val="50000"/>
                </a:schemeClr>
              </a:solidFill>
            </a:endParaRPr>
          </a:p>
        </p:txBody>
      </p:sp>
      <p:sp>
        <p:nvSpPr>
          <p:cNvPr id="9" name="TextBox 8">
            <a:extLst>
              <a:ext uri="{FF2B5EF4-FFF2-40B4-BE49-F238E27FC236}">
                <a16:creationId xmlns:a16="http://schemas.microsoft.com/office/drawing/2014/main" id="{004EB2B0-9C1E-4C29-B2CB-440BD38643F3}"/>
              </a:ext>
            </a:extLst>
          </p:cNvPr>
          <p:cNvSpPr txBox="1"/>
          <p:nvPr/>
        </p:nvSpPr>
        <p:spPr>
          <a:xfrm>
            <a:off x="7881174" y="5351451"/>
            <a:ext cx="1531188" cy="369332"/>
          </a:xfrm>
          <a:prstGeom prst="rect">
            <a:avLst/>
          </a:prstGeom>
          <a:noFill/>
        </p:spPr>
        <p:txBody>
          <a:bodyPr wrap="none" rtlCol="0">
            <a:spAutoFit/>
          </a:bodyPr>
          <a:lstStyle/>
          <a:p>
            <a:r>
              <a:rPr lang="en-US" altLang="ko-KR" b="1" dirty="0">
                <a:solidFill>
                  <a:schemeClr val="bg2">
                    <a:lumMod val="50000"/>
                  </a:schemeClr>
                </a:solidFill>
              </a:rPr>
              <a:t>Registration</a:t>
            </a:r>
            <a:endParaRPr lang="ko-KR" altLang="en-US" b="1" dirty="0">
              <a:solidFill>
                <a:schemeClr val="bg2">
                  <a:lumMod val="50000"/>
                </a:schemeClr>
              </a:solidFill>
            </a:endParaRPr>
          </a:p>
        </p:txBody>
      </p:sp>
    </p:spTree>
    <p:extLst>
      <p:ext uri="{BB962C8B-B14F-4D97-AF65-F5344CB8AC3E}">
        <p14:creationId xmlns:p14="http://schemas.microsoft.com/office/powerpoint/2010/main" val="2430270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출력 이미지">
            <a:extLst>
              <a:ext uri="{FF2B5EF4-FFF2-40B4-BE49-F238E27FC236}">
                <a16:creationId xmlns:a16="http://schemas.microsoft.com/office/drawing/2014/main" id="{EE53D06B-F6CA-49AD-B2B1-75F80B3E509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cxnSp>
        <p:nvCxnSpPr>
          <p:cNvPr id="3" name="직선 연결선 2">
            <a:extLst>
              <a:ext uri="{FF2B5EF4-FFF2-40B4-BE49-F238E27FC236}">
                <a16:creationId xmlns:a16="http://schemas.microsoft.com/office/drawing/2014/main" id="{1A5125AE-9CDC-412C-8BD5-46E9EF0F1D8B}"/>
              </a:ext>
            </a:extLst>
          </p:cNvPr>
          <p:cNvCxnSpPr>
            <a:cxnSpLocks/>
          </p:cNvCxnSpPr>
          <p:nvPr/>
        </p:nvCxnSpPr>
        <p:spPr>
          <a:xfrm>
            <a:off x="776654" y="688730"/>
            <a:ext cx="10638692" cy="0"/>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0CA6EEBC-91C8-478F-B411-4CC85C05CBF1}"/>
              </a:ext>
            </a:extLst>
          </p:cNvPr>
          <p:cNvSpPr txBox="1"/>
          <p:nvPr/>
        </p:nvSpPr>
        <p:spPr>
          <a:xfrm>
            <a:off x="776654" y="227065"/>
            <a:ext cx="1980029" cy="461665"/>
          </a:xfrm>
          <a:prstGeom prst="rect">
            <a:avLst/>
          </a:prstGeom>
          <a:noFill/>
        </p:spPr>
        <p:txBody>
          <a:bodyPr wrap="none" rtlCol="0">
            <a:spAutoFit/>
          </a:bodyPr>
          <a:lstStyle/>
          <a:p>
            <a:r>
              <a:rPr lang="en-US" altLang="ko-KR" sz="2400" b="1" dirty="0">
                <a:latin typeface="+mj-lt"/>
              </a:rPr>
              <a:t>Background</a:t>
            </a:r>
            <a:endParaRPr lang="ko-KR" altLang="en-US" sz="2400" b="1" dirty="0">
              <a:latin typeface="+mj-lt"/>
            </a:endParaRPr>
          </a:p>
        </p:txBody>
      </p:sp>
      <p:sp>
        <p:nvSpPr>
          <p:cNvPr id="5" name="TextBox 4">
            <a:extLst>
              <a:ext uri="{FF2B5EF4-FFF2-40B4-BE49-F238E27FC236}">
                <a16:creationId xmlns:a16="http://schemas.microsoft.com/office/drawing/2014/main" id="{2F18EAAA-3EFF-49C8-BF21-B2379450642E}"/>
              </a:ext>
            </a:extLst>
          </p:cNvPr>
          <p:cNvSpPr txBox="1"/>
          <p:nvPr/>
        </p:nvSpPr>
        <p:spPr>
          <a:xfrm>
            <a:off x="798454" y="781063"/>
            <a:ext cx="6404317" cy="369332"/>
          </a:xfrm>
          <a:prstGeom prst="rect">
            <a:avLst/>
          </a:prstGeom>
          <a:noFill/>
        </p:spPr>
        <p:txBody>
          <a:bodyPr wrap="none" rtlCol="0">
            <a:spAutoFit/>
          </a:bodyPr>
          <a:lstStyle/>
          <a:p>
            <a:r>
              <a:rPr lang="en-US" altLang="ko-KR" b="1" dirty="0">
                <a:solidFill>
                  <a:schemeClr val="bg2">
                    <a:lumMod val="50000"/>
                  </a:schemeClr>
                </a:solidFill>
              </a:rPr>
              <a:t>What is Reinforcement Learning and Imitation Learning?</a:t>
            </a:r>
            <a:endParaRPr lang="ko-KR" altLang="en-US" b="1" dirty="0">
              <a:solidFill>
                <a:schemeClr val="bg2">
                  <a:lumMod val="50000"/>
                </a:schemeClr>
              </a:solidFill>
            </a:endParaRPr>
          </a:p>
        </p:txBody>
      </p:sp>
      <p:pic>
        <p:nvPicPr>
          <p:cNvPr id="10" name="그림 9">
            <a:extLst>
              <a:ext uri="{FF2B5EF4-FFF2-40B4-BE49-F238E27FC236}">
                <a16:creationId xmlns:a16="http://schemas.microsoft.com/office/drawing/2014/main" id="{7FF2FF92-0B4A-45CD-ABBB-5EDD02123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728" y="2807677"/>
            <a:ext cx="1383017" cy="1383017"/>
          </a:xfrm>
          <a:prstGeom prst="rect">
            <a:avLst/>
          </a:prstGeom>
        </p:spPr>
      </p:pic>
      <p:sp>
        <p:nvSpPr>
          <p:cNvPr id="11" name="사각형: 둥근 모서리 10">
            <a:extLst>
              <a:ext uri="{FF2B5EF4-FFF2-40B4-BE49-F238E27FC236}">
                <a16:creationId xmlns:a16="http://schemas.microsoft.com/office/drawing/2014/main" id="{79B3E188-A6B6-4CF0-91B9-2CF43EA90579}"/>
              </a:ext>
            </a:extLst>
          </p:cNvPr>
          <p:cNvSpPr/>
          <p:nvPr/>
        </p:nvSpPr>
        <p:spPr>
          <a:xfrm>
            <a:off x="3625409" y="3062347"/>
            <a:ext cx="1987061" cy="1160585"/>
          </a:xfrm>
          <a:prstGeom prst="round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2">
                    <a:lumMod val="50000"/>
                  </a:schemeClr>
                </a:solidFill>
              </a:rPr>
              <a:t>Environment</a:t>
            </a:r>
            <a:endParaRPr lang="ko-KR" altLang="en-US" b="1" dirty="0">
              <a:solidFill>
                <a:schemeClr val="bg2">
                  <a:lumMod val="50000"/>
                </a:schemeClr>
              </a:solidFill>
            </a:endParaRPr>
          </a:p>
        </p:txBody>
      </p:sp>
      <p:sp>
        <p:nvSpPr>
          <p:cNvPr id="13" name="TextBox 12">
            <a:extLst>
              <a:ext uri="{FF2B5EF4-FFF2-40B4-BE49-F238E27FC236}">
                <a16:creationId xmlns:a16="http://schemas.microsoft.com/office/drawing/2014/main" id="{1565DA86-3CA3-402C-9928-C6581C42D24E}"/>
              </a:ext>
            </a:extLst>
          </p:cNvPr>
          <p:cNvSpPr txBox="1"/>
          <p:nvPr/>
        </p:nvSpPr>
        <p:spPr>
          <a:xfrm>
            <a:off x="2271192" y="4059061"/>
            <a:ext cx="1018227" cy="369332"/>
          </a:xfrm>
          <a:prstGeom prst="rect">
            <a:avLst/>
          </a:prstGeom>
          <a:noFill/>
        </p:spPr>
        <p:txBody>
          <a:bodyPr wrap="none" rtlCol="0">
            <a:spAutoFit/>
          </a:bodyPr>
          <a:lstStyle/>
          <a:p>
            <a:r>
              <a:rPr lang="en-US" altLang="ko-KR" b="1" dirty="0">
                <a:solidFill>
                  <a:schemeClr val="accent4">
                    <a:lumMod val="75000"/>
                  </a:schemeClr>
                </a:solidFill>
              </a:rPr>
              <a:t>Reward</a:t>
            </a:r>
            <a:endParaRPr lang="ko-KR" altLang="en-US" b="1" dirty="0">
              <a:solidFill>
                <a:schemeClr val="accent4">
                  <a:lumMod val="75000"/>
                </a:schemeClr>
              </a:solidFill>
            </a:endParaRPr>
          </a:p>
        </p:txBody>
      </p:sp>
      <p:sp>
        <p:nvSpPr>
          <p:cNvPr id="14" name="TextBox 13">
            <a:extLst>
              <a:ext uri="{FF2B5EF4-FFF2-40B4-BE49-F238E27FC236}">
                <a16:creationId xmlns:a16="http://schemas.microsoft.com/office/drawing/2014/main" id="{48BC5D30-B18B-423B-A0CE-DE7A6051AC1A}"/>
              </a:ext>
            </a:extLst>
          </p:cNvPr>
          <p:cNvSpPr txBox="1"/>
          <p:nvPr/>
        </p:nvSpPr>
        <p:spPr>
          <a:xfrm>
            <a:off x="2388259" y="4343149"/>
            <a:ext cx="748923" cy="369332"/>
          </a:xfrm>
          <a:prstGeom prst="rect">
            <a:avLst/>
          </a:prstGeom>
          <a:noFill/>
        </p:spPr>
        <p:txBody>
          <a:bodyPr wrap="none" rtlCol="0">
            <a:spAutoFit/>
          </a:bodyPr>
          <a:lstStyle/>
          <a:p>
            <a:r>
              <a:rPr lang="en-US" altLang="ko-KR" b="1" dirty="0">
                <a:solidFill>
                  <a:srgbClr val="FF0000"/>
                </a:solidFill>
              </a:rPr>
              <a:t>State</a:t>
            </a:r>
            <a:endParaRPr lang="ko-KR" altLang="en-US" b="1" dirty="0">
              <a:solidFill>
                <a:srgbClr val="FF0000"/>
              </a:solidFill>
            </a:endParaRPr>
          </a:p>
        </p:txBody>
      </p:sp>
      <p:sp>
        <p:nvSpPr>
          <p:cNvPr id="15" name="TextBox 14">
            <a:extLst>
              <a:ext uri="{FF2B5EF4-FFF2-40B4-BE49-F238E27FC236}">
                <a16:creationId xmlns:a16="http://schemas.microsoft.com/office/drawing/2014/main" id="{C10F6457-1FC7-4580-B8B2-04166626AB2E}"/>
              </a:ext>
            </a:extLst>
          </p:cNvPr>
          <p:cNvSpPr txBox="1"/>
          <p:nvPr/>
        </p:nvSpPr>
        <p:spPr>
          <a:xfrm>
            <a:off x="2328901" y="2809044"/>
            <a:ext cx="902811" cy="369332"/>
          </a:xfrm>
          <a:prstGeom prst="rect">
            <a:avLst/>
          </a:prstGeom>
          <a:noFill/>
        </p:spPr>
        <p:txBody>
          <a:bodyPr wrap="none" rtlCol="0">
            <a:spAutoFit/>
          </a:bodyPr>
          <a:lstStyle/>
          <a:p>
            <a:r>
              <a:rPr lang="en-US" altLang="ko-KR" b="1" dirty="0">
                <a:ln w="0"/>
                <a:solidFill>
                  <a:schemeClr val="accent1"/>
                </a:solidFill>
                <a:effectLst>
                  <a:outerShdw blurRad="38100" dist="25400" dir="5400000" algn="ctr" rotWithShape="0">
                    <a:srgbClr val="6E747A">
                      <a:alpha val="43000"/>
                    </a:srgbClr>
                  </a:outerShdw>
                </a:effectLst>
              </a:rPr>
              <a:t>Action</a:t>
            </a:r>
            <a:endParaRPr lang="ko-KR" altLang="en-US" b="1" dirty="0">
              <a:ln w="0"/>
              <a:solidFill>
                <a:schemeClr val="accent1"/>
              </a:solidFill>
              <a:effectLst>
                <a:outerShdw blurRad="38100" dist="25400" dir="5400000" algn="ctr" rotWithShape="0">
                  <a:srgbClr val="6E747A">
                    <a:alpha val="43000"/>
                  </a:srgbClr>
                </a:outerShdw>
              </a:effectLst>
            </a:endParaRPr>
          </a:p>
        </p:txBody>
      </p:sp>
      <p:cxnSp>
        <p:nvCxnSpPr>
          <p:cNvPr id="17" name="직선 화살표 연결선 16">
            <a:extLst>
              <a:ext uri="{FF2B5EF4-FFF2-40B4-BE49-F238E27FC236}">
                <a16:creationId xmlns:a16="http://schemas.microsoft.com/office/drawing/2014/main" id="{55837148-14E6-4E0C-9BF1-0A5AE95CBE4A}"/>
              </a:ext>
            </a:extLst>
          </p:cNvPr>
          <p:cNvCxnSpPr>
            <a:cxnSpLocks/>
          </p:cNvCxnSpPr>
          <p:nvPr/>
        </p:nvCxnSpPr>
        <p:spPr>
          <a:xfrm>
            <a:off x="2089055" y="3349869"/>
            <a:ext cx="1335256" cy="0"/>
          </a:xfrm>
          <a:prstGeom prst="straightConnector1">
            <a:avLst/>
          </a:prstGeom>
          <a:ln w="57150">
            <a:tailEnd type="triangle"/>
          </a:ln>
        </p:spPr>
        <p:style>
          <a:lnRef idx="1">
            <a:schemeClr val="accent3"/>
          </a:lnRef>
          <a:fillRef idx="0">
            <a:schemeClr val="accent3"/>
          </a:fillRef>
          <a:effectRef idx="0">
            <a:schemeClr val="accent3"/>
          </a:effectRef>
          <a:fontRef idx="minor">
            <a:schemeClr val="tx1"/>
          </a:fontRef>
        </p:style>
      </p:cxnSp>
      <p:cxnSp>
        <p:nvCxnSpPr>
          <p:cNvPr id="18" name="직선 화살표 연결선 17">
            <a:extLst>
              <a:ext uri="{FF2B5EF4-FFF2-40B4-BE49-F238E27FC236}">
                <a16:creationId xmlns:a16="http://schemas.microsoft.com/office/drawing/2014/main" id="{AD973345-C285-4ED3-B6C8-D6C120D630DF}"/>
              </a:ext>
            </a:extLst>
          </p:cNvPr>
          <p:cNvCxnSpPr>
            <a:cxnSpLocks/>
          </p:cNvCxnSpPr>
          <p:nvPr/>
        </p:nvCxnSpPr>
        <p:spPr>
          <a:xfrm flipH="1">
            <a:off x="2067193" y="3889131"/>
            <a:ext cx="1310808" cy="0"/>
          </a:xfrm>
          <a:prstGeom prst="straightConnector1">
            <a:avLst/>
          </a:prstGeom>
          <a:ln w="57150">
            <a:tailEnd type="triangle"/>
          </a:ln>
        </p:spPr>
        <p:style>
          <a:lnRef idx="1">
            <a:schemeClr val="accent3"/>
          </a:lnRef>
          <a:fillRef idx="0">
            <a:schemeClr val="accent3"/>
          </a:fillRef>
          <a:effectRef idx="0">
            <a:schemeClr val="accent3"/>
          </a:effectRef>
          <a:fontRef idx="minor">
            <a:schemeClr val="tx1"/>
          </a:fontRef>
        </p:style>
      </p:cxnSp>
      <p:cxnSp>
        <p:nvCxnSpPr>
          <p:cNvPr id="22" name="직선 연결선 21">
            <a:extLst>
              <a:ext uri="{FF2B5EF4-FFF2-40B4-BE49-F238E27FC236}">
                <a16:creationId xmlns:a16="http://schemas.microsoft.com/office/drawing/2014/main" id="{856EF461-AA15-4D72-B5F0-6C7BA318E958}"/>
              </a:ext>
            </a:extLst>
          </p:cNvPr>
          <p:cNvCxnSpPr/>
          <p:nvPr/>
        </p:nvCxnSpPr>
        <p:spPr>
          <a:xfrm>
            <a:off x="5943600" y="1257300"/>
            <a:ext cx="0" cy="5143500"/>
          </a:xfrm>
          <a:prstGeom prst="line">
            <a:avLst/>
          </a:prstGeom>
          <a:ln w="38100">
            <a:prstDash val="sysDot"/>
          </a:ln>
        </p:spPr>
        <p:style>
          <a:lnRef idx="1">
            <a:schemeClr val="accent3"/>
          </a:lnRef>
          <a:fillRef idx="0">
            <a:schemeClr val="accent3"/>
          </a:fillRef>
          <a:effectRef idx="0">
            <a:schemeClr val="accent3"/>
          </a:effectRef>
          <a:fontRef idx="minor">
            <a:schemeClr val="tx1"/>
          </a:fontRef>
        </p:style>
      </p:cxnSp>
      <p:sp>
        <p:nvSpPr>
          <p:cNvPr id="23" name="TextBox 22">
            <a:extLst>
              <a:ext uri="{FF2B5EF4-FFF2-40B4-BE49-F238E27FC236}">
                <a16:creationId xmlns:a16="http://schemas.microsoft.com/office/drawing/2014/main" id="{A9D0DA73-F874-4E1F-B464-1649D9AE7F58}"/>
              </a:ext>
            </a:extLst>
          </p:cNvPr>
          <p:cNvSpPr txBox="1"/>
          <p:nvPr/>
        </p:nvSpPr>
        <p:spPr>
          <a:xfrm>
            <a:off x="394833" y="1375243"/>
            <a:ext cx="2839239" cy="369332"/>
          </a:xfrm>
          <a:prstGeom prst="rect">
            <a:avLst/>
          </a:prstGeom>
          <a:noFill/>
        </p:spPr>
        <p:txBody>
          <a:bodyPr wrap="none" rtlCol="0">
            <a:spAutoFit/>
          </a:bodyPr>
          <a:lstStyle/>
          <a:p>
            <a:r>
              <a:rPr lang="en-US" altLang="ko-KR" b="1" dirty="0">
                <a:solidFill>
                  <a:schemeClr val="bg2">
                    <a:lumMod val="50000"/>
                  </a:schemeClr>
                </a:solidFill>
              </a:rPr>
              <a:t>Reinforcement Learning</a:t>
            </a:r>
            <a:endParaRPr lang="ko-KR" altLang="en-US" b="1" dirty="0">
              <a:solidFill>
                <a:schemeClr val="bg2">
                  <a:lumMod val="50000"/>
                </a:schemeClr>
              </a:solidFill>
            </a:endParaRPr>
          </a:p>
        </p:txBody>
      </p:sp>
      <p:sp>
        <p:nvSpPr>
          <p:cNvPr id="24" name="TextBox 23">
            <a:extLst>
              <a:ext uri="{FF2B5EF4-FFF2-40B4-BE49-F238E27FC236}">
                <a16:creationId xmlns:a16="http://schemas.microsoft.com/office/drawing/2014/main" id="{E66F5CB2-B73D-402F-AF80-5B78DC88C750}"/>
              </a:ext>
            </a:extLst>
          </p:cNvPr>
          <p:cNvSpPr txBox="1"/>
          <p:nvPr/>
        </p:nvSpPr>
        <p:spPr>
          <a:xfrm>
            <a:off x="6039828" y="1382501"/>
            <a:ext cx="2185214" cy="369332"/>
          </a:xfrm>
          <a:prstGeom prst="rect">
            <a:avLst/>
          </a:prstGeom>
          <a:noFill/>
        </p:spPr>
        <p:txBody>
          <a:bodyPr wrap="none" rtlCol="0">
            <a:spAutoFit/>
          </a:bodyPr>
          <a:lstStyle/>
          <a:p>
            <a:r>
              <a:rPr lang="en-US" altLang="ko-KR" b="1" dirty="0">
                <a:solidFill>
                  <a:schemeClr val="bg2">
                    <a:lumMod val="50000"/>
                  </a:schemeClr>
                </a:solidFill>
              </a:rPr>
              <a:t>Imitation Learning</a:t>
            </a:r>
            <a:endParaRPr lang="ko-KR" altLang="en-US" b="1" dirty="0">
              <a:solidFill>
                <a:schemeClr val="bg2">
                  <a:lumMod val="50000"/>
                </a:schemeClr>
              </a:solidFill>
            </a:endParaRPr>
          </a:p>
        </p:txBody>
      </p:sp>
      <p:pic>
        <p:nvPicPr>
          <p:cNvPr id="28" name="그림 27">
            <a:extLst>
              <a:ext uri="{FF2B5EF4-FFF2-40B4-BE49-F238E27FC236}">
                <a16:creationId xmlns:a16="http://schemas.microsoft.com/office/drawing/2014/main" id="{1B1D593D-116E-404D-8BC5-4AD94DE97A54}"/>
              </a:ext>
            </a:extLst>
          </p:cNvPr>
          <p:cNvPicPr>
            <a:picLocks noChangeAspect="1"/>
          </p:cNvPicPr>
          <p:nvPr/>
        </p:nvPicPr>
        <p:blipFill>
          <a:blip r:embed="rId3"/>
          <a:stretch>
            <a:fillRect/>
          </a:stretch>
        </p:blipFill>
        <p:spPr>
          <a:xfrm>
            <a:off x="6657648" y="2335822"/>
            <a:ext cx="1090246" cy="1090246"/>
          </a:xfrm>
          <a:prstGeom prst="rect">
            <a:avLst/>
          </a:prstGeom>
        </p:spPr>
      </p:pic>
      <p:pic>
        <p:nvPicPr>
          <p:cNvPr id="29" name="그림 28">
            <a:extLst>
              <a:ext uri="{FF2B5EF4-FFF2-40B4-BE49-F238E27FC236}">
                <a16:creationId xmlns:a16="http://schemas.microsoft.com/office/drawing/2014/main" id="{997C5DAB-EDCE-4056-B7A1-C745726F6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262" y="3581356"/>
            <a:ext cx="1383017" cy="1383017"/>
          </a:xfrm>
          <a:prstGeom prst="rect">
            <a:avLst/>
          </a:prstGeom>
        </p:spPr>
      </p:pic>
      <p:sp>
        <p:nvSpPr>
          <p:cNvPr id="30" name="사각형: 둥근 모서리 29">
            <a:extLst>
              <a:ext uri="{FF2B5EF4-FFF2-40B4-BE49-F238E27FC236}">
                <a16:creationId xmlns:a16="http://schemas.microsoft.com/office/drawing/2014/main" id="{AB93136A-236E-4DC2-9BAE-C379FDA10238}"/>
              </a:ext>
            </a:extLst>
          </p:cNvPr>
          <p:cNvSpPr/>
          <p:nvPr/>
        </p:nvSpPr>
        <p:spPr>
          <a:xfrm>
            <a:off x="9863099" y="3068209"/>
            <a:ext cx="1987061" cy="1160585"/>
          </a:xfrm>
          <a:prstGeom prst="round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bg2">
                    <a:lumMod val="50000"/>
                  </a:schemeClr>
                </a:solidFill>
              </a:rPr>
              <a:t>Environment</a:t>
            </a:r>
            <a:endParaRPr lang="ko-KR" altLang="en-US" b="1" dirty="0">
              <a:solidFill>
                <a:schemeClr val="bg2">
                  <a:lumMod val="50000"/>
                </a:schemeClr>
              </a:solidFill>
            </a:endParaRPr>
          </a:p>
        </p:txBody>
      </p:sp>
      <p:cxnSp>
        <p:nvCxnSpPr>
          <p:cNvPr id="31" name="직선 화살표 연결선 30">
            <a:extLst>
              <a:ext uri="{FF2B5EF4-FFF2-40B4-BE49-F238E27FC236}">
                <a16:creationId xmlns:a16="http://schemas.microsoft.com/office/drawing/2014/main" id="{3C2720F4-CFB8-4314-BA20-65FDCA764ED9}"/>
              </a:ext>
            </a:extLst>
          </p:cNvPr>
          <p:cNvCxnSpPr>
            <a:cxnSpLocks/>
          </p:cNvCxnSpPr>
          <p:nvPr/>
        </p:nvCxnSpPr>
        <p:spPr>
          <a:xfrm>
            <a:off x="8000417" y="3128246"/>
            <a:ext cx="1335256" cy="0"/>
          </a:xfrm>
          <a:prstGeom prst="straightConnector1">
            <a:avLst/>
          </a:prstGeom>
          <a:ln w="57150">
            <a:tailEnd type="triangle"/>
          </a:ln>
        </p:spPr>
        <p:style>
          <a:lnRef idx="1">
            <a:schemeClr val="accent3"/>
          </a:lnRef>
          <a:fillRef idx="0">
            <a:schemeClr val="accent3"/>
          </a:fillRef>
          <a:effectRef idx="0">
            <a:schemeClr val="accent3"/>
          </a:effectRef>
          <a:fontRef idx="minor">
            <a:schemeClr val="tx1"/>
          </a:fontRef>
        </p:style>
      </p:cxnSp>
      <p:cxnSp>
        <p:nvCxnSpPr>
          <p:cNvPr id="32" name="직선 화살표 연결선 31">
            <a:extLst>
              <a:ext uri="{FF2B5EF4-FFF2-40B4-BE49-F238E27FC236}">
                <a16:creationId xmlns:a16="http://schemas.microsoft.com/office/drawing/2014/main" id="{F906A9D7-7E01-4312-B32E-BE22BE5D2FA6}"/>
              </a:ext>
            </a:extLst>
          </p:cNvPr>
          <p:cNvCxnSpPr>
            <a:cxnSpLocks/>
          </p:cNvCxnSpPr>
          <p:nvPr/>
        </p:nvCxnSpPr>
        <p:spPr>
          <a:xfrm>
            <a:off x="8000417" y="4121471"/>
            <a:ext cx="1335256" cy="0"/>
          </a:xfrm>
          <a:prstGeom prst="straightConnector1">
            <a:avLst/>
          </a:prstGeom>
          <a:ln w="57150">
            <a:tailEnd type="triangle"/>
          </a:ln>
        </p:spPr>
        <p:style>
          <a:lnRef idx="1">
            <a:schemeClr val="accent3"/>
          </a:lnRef>
          <a:fillRef idx="0">
            <a:schemeClr val="accent3"/>
          </a:fillRef>
          <a:effectRef idx="0">
            <a:schemeClr val="accent3"/>
          </a:effectRef>
          <a:fontRef idx="minor">
            <a:schemeClr val="tx1"/>
          </a:fontRef>
        </p:style>
      </p:cxnSp>
      <p:sp>
        <p:nvSpPr>
          <p:cNvPr id="33" name="TextBox 32">
            <a:extLst>
              <a:ext uri="{FF2B5EF4-FFF2-40B4-BE49-F238E27FC236}">
                <a16:creationId xmlns:a16="http://schemas.microsoft.com/office/drawing/2014/main" id="{11BA5BE1-F6AA-4B73-B01C-8E9CA0F61DD9}"/>
              </a:ext>
            </a:extLst>
          </p:cNvPr>
          <p:cNvSpPr txBox="1"/>
          <p:nvPr/>
        </p:nvSpPr>
        <p:spPr>
          <a:xfrm>
            <a:off x="8144492" y="2658152"/>
            <a:ext cx="902811" cy="369332"/>
          </a:xfrm>
          <a:prstGeom prst="rect">
            <a:avLst/>
          </a:prstGeom>
          <a:noFill/>
        </p:spPr>
        <p:txBody>
          <a:bodyPr wrap="none" rtlCol="0">
            <a:spAutoFit/>
          </a:bodyPr>
          <a:lstStyle/>
          <a:p>
            <a:r>
              <a:rPr lang="en-US" altLang="ko-KR" b="1" dirty="0">
                <a:ln w="0"/>
                <a:solidFill>
                  <a:schemeClr val="accent1"/>
                </a:solidFill>
                <a:effectLst>
                  <a:outerShdw blurRad="38100" dist="25400" dir="5400000" algn="ctr" rotWithShape="0">
                    <a:srgbClr val="6E747A">
                      <a:alpha val="43000"/>
                    </a:srgbClr>
                  </a:outerShdw>
                </a:effectLst>
              </a:rPr>
              <a:t>Action</a:t>
            </a:r>
            <a:endParaRPr lang="ko-KR" altLang="en-US" b="1" dirty="0">
              <a:ln w="0"/>
              <a:solidFill>
                <a:schemeClr val="accent1"/>
              </a:solidFill>
              <a:effectLst>
                <a:outerShdw blurRad="38100" dist="25400" dir="5400000" algn="ctr" rotWithShape="0">
                  <a:srgbClr val="6E747A">
                    <a:alpha val="43000"/>
                  </a:srgbClr>
                </a:outerShdw>
              </a:effectLst>
            </a:endParaRPr>
          </a:p>
        </p:txBody>
      </p:sp>
      <p:sp>
        <p:nvSpPr>
          <p:cNvPr id="34" name="TextBox 33">
            <a:extLst>
              <a:ext uri="{FF2B5EF4-FFF2-40B4-BE49-F238E27FC236}">
                <a16:creationId xmlns:a16="http://schemas.microsoft.com/office/drawing/2014/main" id="{EF8ABAD9-E1AD-4246-8EAD-C463C8B1B41B}"/>
              </a:ext>
            </a:extLst>
          </p:cNvPr>
          <p:cNvSpPr txBox="1"/>
          <p:nvPr/>
        </p:nvSpPr>
        <p:spPr>
          <a:xfrm>
            <a:off x="8094811" y="3704465"/>
            <a:ext cx="1146468" cy="369332"/>
          </a:xfrm>
          <a:prstGeom prst="rect">
            <a:avLst/>
          </a:prstGeom>
          <a:noFill/>
        </p:spPr>
        <p:txBody>
          <a:bodyPr wrap="none" rtlCol="0">
            <a:spAutoFit/>
          </a:bodyPr>
          <a:lstStyle/>
          <a:p>
            <a:r>
              <a:rPr lang="en-US" altLang="ko-KR" b="1" dirty="0">
                <a:ln w="0"/>
                <a:solidFill>
                  <a:schemeClr val="accent1"/>
                </a:solidFill>
                <a:effectLst>
                  <a:outerShdw blurRad="38100" dist="25400" dir="5400000" algn="ctr" rotWithShape="0">
                    <a:srgbClr val="6E747A">
                      <a:alpha val="43000"/>
                    </a:srgbClr>
                  </a:outerShdw>
                </a:effectLst>
              </a:rPr>
              <a:t>Imitation</a:t>
            </a:r>
            <a:endParaRPr lang="ko-KR" altLang="en-US" b="1" dirty="0">
              <a:ln w="0"/>
              <a:solidFill>
                <a:schemeClr val="accent1"/>
              </a:solidFill>
              <a:effectLst>
                <a:outerShdw blurRad="38100" dist="25400" dir="5400000" algn="ctr" rotWithShape="0">
                  <a:srgbClr val="6E747A">
                    <a:alpha val="43000"/>
                  </a:srgbClr>
                </a:outerShdw>
              </a:effectLst>
            </a:endParaRPr>
          </a:p>
        </p:txBody>
      </p:sp>
      <p:cxnSp>
        <p:nvCxnSpPr>
          <p:cNvPr id="35" name="직선 화살표 연결선 34">
            <a:extLst>
              <a:ext uri="{FF2B5EF4-FFF2-40B4-BE49-F238E27FC236}">
                <a16:creationId xmlns:a16="http://schemas.microsoft.com/office/drawing/2014/main" id="{AC3B91CC-6055-4CA8-9F71-003F1AB57ED1}"/>
              </a:ext>
            </a:extLst>
          </p:cNvPr>
          <p:cNvCxnSpPr>
            <a:cxnSpLocks/>
          </p:cNvCxnSpPr>
          <p:nvPr/>
        </p:nvCxnSpPr>
        <p:spPr>
          <a:xfrm flipH="1">
            <a:off x="8024865" y="4964373"/>
            <a:ext cx="1310808" cy="0"/>
          </a:xfrm>
          <a:prstGeom prst="straightConnector1">
            <a:avLst/>
          </a:prstGeom>
          <a:ln w="57150">
            <a:tailEnd type="triangle"/>
          </a:ln>
        </p:spPr>
        <p:style>
          <a:lnRef idx="1">
            <a:schemeClr val="accent3"/>
          </a:lnRef>
          <a:fillRef idx="0">
            <a:schemeClr val="accent3"/>
          </a:fillRef>
          <a:effectRef idx="0">
            <a:schemeClr val="accent3"/>
          </a:effectRef>
          <a:fontRef idx="minor">
            <a:schemeClr val="tx1"/>
          </a:fontRef>
        </p:style>
      </p:cxnSp>
      <p:sp>
        <p:nvSpPr>
          <p:cNvPr id="36" name="TextBox 35">
            <a:extLst>
              <a:ext uri="{FF2B5EF4-FFF2-40B4-BE49-F238E27FC236}">
                <a16:creationId xmlns:a16="http://schemas.microsoft.com/office/drawing/2014/main" id="{4C143BC9-D910-4B6D-918E-E07F4BF380BE}"/>
              </a:ext>
            </a:extLst>
          </p:cNvPr>
          <p:cNvSpPr txBox="1"/>
          <p:nvPr/>
        </p:nvSpPr>
        <p:spPr>
          <a:xfrm>
            <a:off x="8305807" y="4996905"/>
            <a:ext cx="748923" cy="369332"/>
          </a:xfrm>
          <a:prstGeom prst="rect">
            <a:avLst/>
          </a:prstGeom>
          <a:noFill/>
        </p:spPr>
        <p:txBody>
          <a:bodyPr wrap="none" rtlCol="0">
            <a:spAutoFit/>
          </a:bodyPr>
          <a:lstStyle/>
          <a:p>
            <a:r>
              <a:rPr lang="en-US" altLang="ko-KR" b="1" dirty="0">
                <a:solidFill>
                  <a:srgbClr val="FF0000"/>
                </a:solidFill>
              </a:rPr>
              <a:t>State</a:t>
            </a:r>
            <a:endParaRPr lang="ko-KR" altLang="en-US" b="1" dirty="0">
              <a:solidFill>
                <a:srgbClr val="FF0000"/>
              </a:solidFill>
            </a:endParaRPr>
          </a:p>
        </p:txBody>
      </p:sp>
    </p:spTree>
    <p:extLst>
      <p:ext uri="{BB962C8B-B14F-4D97-AF65-F5344CB8AC3E}">
        <p14:creationId xmlns:p14="http://schemas.microsoft.com/office/powerpoint/2010/main" val="3993943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1A5125AE-9CDC-412C-8BD5-46E9EF0F1D8B}"/>
              </a:ext>
            </a:extLst>
          </p:cNvPr>
          <p:cNvCxnSpPr>
            <a:cxnSpLocks/>
          </p:cNvCxnSpPr>
          <p:nvPr/>
        </p:nvCxnSpPr>
        <p:spPr>
          <a:xfrm>
            <a:off x="776654" y="688730"/>
            <a:ext cx="10638692" cy="0"/>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0CA6EEBC-91C8-478F-B411-4CC85C05CBF1}"/>
              </a:ext>
            </a:extLst>
          </p:cNvPr>
          <p:cNvSpPr txBox="1"/>
          <p:nvPr/>
        </p:nvSpPr>
        <p:spPr>
          <a:xfrm>
            <a:off x="776654" y="227065"/>
            <a:ext cx="2441694" cy="461665"/>
          </a:xfrm>
          <a:prstGeom prst="rect">
            <a:avLst/>
          </a:prstGeom>
          <a:noFill/>
        </p:spPr>
        <p:txBody>
          <a:bodyPr wrap="none" rtlCol="0">
            <a:spAutoFit/>
          </a:bodyPr>
          <a:lstStyle/>
          <a:p>
            <a:r>
              <a:rPr lang="en-US" altLang="ko-KR" sz="2400" b="1" dirty="0">
                <a:latin typeface="+mj-lt"/>
              </a:rPr>
              <a:t>Define Problem</a:t>
            </a:r>
            <a:endParaRPr lang="ko-KR" altLang="en-US" sz="2400" b="1" dirty="0">
              <a:latin typeface="+mj-lt"/>
            </a:endParaRPr>
          </a:p>
        </p:txBody>
      </p:sp>
      <p:sp>
        <p:nvSpPr>
          <p:cNvPr id="5" name="TextBox 4">
            <a:extLst>
              <a:ext uri="{FF2B5EF4-FFF2-40B4-BE49-F238E27FC236}">
                <a16:creationId xmlns:a16="http://schemas.microsoft.com/office/drawing/2014/main" id="{2F18EAAA-3EFF-49C8-BF21-B2379450642E}"/>
              </a:ext>
            </a:extLst>
          </p:cNvPr>
          <p:cNvSpPr txBox="1"/>
          <p:nvPr/>
        </p:nvSpPr>
        <p:spPr>
          <a:xfrm>
            <a:off x="776654" y="992079"/>
            <a:ext cx="10754638" cy="1200329"/>
          </a:xfrm>
          <a:prstGeom prst="rect">
            <a:avLst/>
          </a:prstGeom>
          <a:noFill/>
        </p:spPr>
        <p:txBody>
          <a:bodyPr wrap="square" rtlCol="0">
            <a:spAutoFit/>
          </a:bodyPr>
          <a:lstStyle/>
          <a:p>
            <a:pPr marL="285750" indent="-285750">
              <a:buFont typeface="Wingdings" panose="05000000000000000000" pitchFamily="2" charset="2"/>
              <a:buChar char="§"/>
            </a:pPr>
            <a:r>
              <a:rPr lang="en-US" altLang="ko-KR" b="1" dirty="0">
                <a:solidFill>
                  <a:schemeClr val="bg2">
                    <a:lumMod val="50000"/>
                  </a:schemeClr>
                </a:solidFill>
              </a:rPr>
              <a:t>Classical Registration Methods generalize well to novel domains but fail when </a:t>
            </a:r>
            <a:r>
              <a:rPr lang="en-US" altLang="ko-KR" b="1" dirty="0">
                <a:solidFill>
                  <a:srgbClr val="FF0000"/>
                </a:solidFill>
              </a:rPr>
              <a:t>given a noisy observation or a bad initialization</a:t>
            </a:r>
            <a:r>
              <a:rPr lang="en-US" altLang="ko-KR" b="1" dirty="0">
                <a:solidFill>
                  <a:schemeClr val="bg2">
                    <a:lumMod val="50000"/>
                  </a:schemeClr>
                </a:solidFill>
              </a:rPr>
              <a:t>.</a:t>
            </a:r>
          </a:p>
          <a:p>
            <a:pPr marL="285750" indent="-285750">
              <a:buFont typeface="Wingdings" panose="05000000000000000000" pitchFamily="2" charset="2"/>
              <a:buChar char="§"/>
            </a:pPr>
            <a:r>
              <a:rPr lang="en-US" altLang="ko-KR" b="1" dirty="0">
                <a:solidFill>
                  <a:schemeClr val="bg2">
                    <a:lumMod val="50000"/>
                  </a:schemeClr>
                </a:solidFill>
              </a:rPr>
              <a:t>Learning-based methods, in contrast, are more robust but </a:t>
            </a:r>
            <a:r>
              <a:rPr lang="en-US" altLang="ko-KR" b="1" dirty="0">
                <a:solidFill>
                  <a:srgbClr val="FF0000"/>
                </a:solidFill>
              </a:rPr>
              <a:t>lack in generalization capacity</a:t>
            </a:r>
            <a:r>
              <a:rPr lang="en-US" altLang="ko-KR" b="1" dirty="0">
                <a:solidFill>
                  <a:schemeClr val="bg2">
                    <a:lumMod val="50000"/>
                  </a:schemeClr>
                </a:solidFill>
              </a:rPr>
              <a:t>.</a:t>
            </a:r>
          </a:p>
          <a:p>
            <a:pPr marL="285750" indent="-285750">
              <a:buFont typeface="Wingdings" panose="05000000000000000000" pitchFamily="2" charset="2"/>
              <a:buChar char="§"/>
            </a:pPr>
            <a:endParaRPr lang="ko-KR" altLang="en-US" b="1" dirty="0">
              <a:solidFill>
                <a:schemeClr val="bg2">
                  <a:lumMod val="50000"/>
                </a:schemeClr>
              </a:solidFill>
            </a:endParaRPr>
          </a:p>
        </p:txBody>
      </p:sp>
      <p:sp>
        <p:nvSpPr>
          <p:cNvPr id="7" name="사각형: 둥근 모서리 6">
            <a:extLst>
              <a:ext uri="{FF2B5EF4-FFF2-40B4-BE49-F238E27FC236}">
                <a16:creationId xmlns:a16="http://schemas.microsoft.com/office/drawing/2014/main" id="{76F18B06-181F-4BD9-A513-BF5ADDB1F290}"/>
              </a:ext>
            </a:extLst>
          </p:cNvPr>
          <p:cNvSpPr/>
          <p:nvPr/>
        </p:nvSpPr>
        <p:spPr>
          <a:xfrm>
            <a:off x="2589382" y="2338070"/>
            <a:ext cx="2038641" cy="1162782"/>
          </a:xfrm>
          <a:prstGeom prst="round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chemeClr val="bg2">
                    <a:lumMod val="50000"/>
                  </a:schemeClr>
                </a:solidFill>
              </a:rPr>
              <a:t>RL + IL</a:t>
            </a:r>
            <a:endParaRPr lang="ko-KR" altLang="en-US" sz="2400" b="1" dirty="0">
              <a:solidFill>
                <a:schemeClr val="bg2">
                  <a:lumMod val="50000"/>
                </a:schemeClr>
              </a:solidFill>
            </a:endParaRPr>
          </a:p>
        </p:txBody>
      </p:sp>
      <p:sp>
        <p:nvSpPr>
          <p:cNvPr id="8" name="화살표: 오른쪽 7">
            <a:extLst>
              <a:ext uri="{FF2B5EF4-FFF2-40B4-BE49-F238E27FC236}">
                <a16:creationId xmlns:a16="http://schemas.microsoft.com/office/drawing/2014/main" id="{2664D935-E7B4-4E2D-86B5-61A1E4339566}"/>
              </a:ext>
            </a:extLst>
          </p:cNvPr>
          <p:cNvSpPr/>
          <p:nvPr/>
        </p:nvSpPr>
        <p:spPr>
          <a:xfrm>
            <a:off x="5291504" y="2678820"/>
            <a:ext cx="1081454" cy="509954"/>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22C8D634-3F90-48BE-BF9E-B9CDD5A2B55F}"/>
              </a:ext>
            </a:extLst>
          </p:cNvPr>
          <p:cNvSpPr txBox="1"/>
          <p:nvPr/>
        </p:nvSpPr>
        <p:spPr>
          <a:xfrm>
            <a:off x="6679175" y="2610631"/>
            <a:ext cx="3055327" cy="646331"/>
          </a:xfrm>
          <a:prstGeom prst="rect">
            <a:avLst/>
          </a:prstGeom>
          <a:noFill/>
        </p:spPr>
        <p:txBody>
          <a:bodyPr wrap="square" rtlCol="0">
            <a:spAutoFit/>
          </a:bodyPr>
          <a:lstStyle/>
          <a:p>
            <a:r>
              <a:rPr lang="en-US" altLang="ko-KR" b="1" dirty="0">
                <a:solidFill>
                  <a:schemeClr val="bg2">
                    <a:lumMod val="50000"/>
                  </a:schemeClr>
                </a:solidFill>
              </a:rPr>
              <a:t>Iterative</a:t>
            </a:r>
          </a:p>
          <a:p>
            <a:r>
              <a:rPr lang="en-US" altLang="ko-KR" b="1" dirty="0">
                <a:solidFill>
                  <a:schemeClr val="bg2">
                    <a:lumMod val="50000"/>
                  </a:schemeClr>
                </a:solidFill>
              </a:rPr>
              <a:t>Point Cloud Registration</a:t>
            </a:r>
            <a:endParaRPr lang="ko-KR" altLang="en-US" b="1" dirty="0">
              <a:solidFill>
                <a:schemeClr val="bg2">
                  <a:lumMod val="50000"/>
                </a:schemeClr>
              </a:solidFill>
            </a:endParaRPr>
          </a:p>
        </p:txBody>
      </p:sp>
      <p:pic>
        <p:nvPicPr>
          <p:cNvPr id="11" name="그림 10">
            <a:extLst>
              <a:ext uri="{FF2B5EF4-FFF2-40B4-BE49-F238E27FC236}">
                <a16:creationId xmlns:a16="http://schemas.microsoft.com/office/drawing/2014/main" id="{0DC046E7-EDAB-4F8D-8989-E74BA6302DB7}"/>
              </a:ext>
            </a:extLst>
          </p:cNvPr>
          <p:cNvPicPr>
            <a:picLocks noChangeAspect="1"/>
          </p:cNvPicPr>
          <p:nvPr/>
        </p:nvPicPr>
        <p:blipFill rotWithShape="1">
          <a:blip r:embed="rId2"/>
          <a:srcRect l="2005" b="31463"/>
          <a:stretch/>
        </p:blipFill>
        <p:spPr>
          <a:xfrm>
            <a:off x="2999662" y="3669227"/>
            <a:ext cx="6115437" cy="2961708"/>
          </a:xfrm>
          <a:prstGeom prst="rect">
            <a:avLst/>
          </a:prstGeom>
        </p:spPr>
      </p:pic>
    </p:spTree>
    <p:extLst>
      <p:ext uri="{BB962C8B-B14F-4D97-AF65-F5344CB8AC3E}">
        <p14:creationId xmlns:p14="http://schemas.microsoft.com/office/powerpoint/2010/main" val="2469592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출력 이미지">
            <a:extLst>
              <a:ext uri="{FF2B5EF4-FFF2-40B4-BE49-F238E27FC236}">
                <a16:creationId xmlns:a16="http://schemas.microsoft.com/office/drawing/2014/main" id="{EE53D06B-F6CA-49AD-B2B1-75F80B3E509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cxnSp>
        <p:nvCxnSpPr>
          <p:cNvPr id="3" name="직선 연결선 2">
            <a:extLst>
              <a:ext uri="{FF2B5EF4-FFF2-40B4-BE49-F238E27FC236}">
                <a16:creationId xmlns:a16="http://schemas.microsoft.com/office/drawing/2014/main" id="{1A5125AE-9CDC-412C-8BD5-46E9EF0F1D8B}"/>
              </a:ext>
            </a:extLst>
          </p:cNvPr>
          <p:cNvCxnSpPr>
            <a:cxnSpLocks/>
          </p:cNvCxnSpPr>
          <p:nvPr/>
        </p:nvCxnSpPr>
        <p:spPr>
          <a:xfrm>
            <a:off x="776654" y="688730"/>
            <a:ext cx="10638692" cy="0"/>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0CA6EEBC-91C8-478F-B411-4CC85C05CBF1}"/>
              </a:ext>
            </a:extLst>
          </p:cNvPr>
          <p:cNvSpPr txBox="1"/>
          <p:nvPr/>
        </p:nvSpPr>
        <p:spPr>
          <a:xfrm>
            <a:off x="776654" y="227065"/>
            <a:ext cx="4733796" cy="461665"/>
          </a:xfrm>
          <a:prstGeom prst="rect">
            <a:avLst/>
          </a:prstGeom>
          <a:noFill/>
        </p:spPr>
        <p:txBody>
          <a:bodyPr wrap="none" rtlCol="0">
            <a:spAutoFit/>
          </a:bodyPr>
          <a:lstStyle/>
          <a:p>
            <a:r>
              <a:rPr lang="en-US" altLang="ko-KR" sz="2400" b="1" dirty="0">
                <a:latin typeface="+mj-lt"/>
              </a:rPr>
              <a:t>Point Cloud Registration Agent</a:t>
            </a:r>
            <a:endParaRPr lang="ko-KR" altLang="en-US" sz="2400" b="1" dirty="0">
              <a:latin typeface="+mj-lt"/>
            </a:endParaRPr>
          </a:p>
        </p:txBody>
      </p:sp>
      <p:sp>
        <p:nvSpPr>
          <p:cNvPr id="5" name="TextBox 4">
            <a:extLst>
              <a:ext uri="{FF2B5EF4-FFF2-40B4-BE49-F238E27FC236}">
                <a16:creationId xmlns:a16="http://schemas.microsoft.com/office/drawing/2014/main" id="{2F18EAAA-3EFF-49C8-BF21-B2379450642E}"/>
              </a:ext>
            </a:extLst>
          </p:cNvPr>
          <p:cNvSpPr txBox="1"/>
          <p:nvPr/>
        </p:nvSpPr>
        <p:spPr>
          <a:xfrm>
            <a:off x="798454" y="781063"/>
            <a:ext cx="2510046" cy="369332"/>
          </a:xfrm>
          <a:prstGeom prst="rect">
            <a:avLst/>
          </a:prstGeom>
          <a:noFill/>
        </p:spPr>
        <p:txBody>
          <a:bodyPr wrap="none" rtlCol="0">
            <a:spAutoFit/>
          </a:bodyPr>
          <a:lstStyle/>
          <a:p>
            <a:r>
              <a:rPr lang="en-US" altLang="ko-KR" b="1" dirty="0">
                <a:solidFill>
                  <a:schemeClr val="bg2">
                    <a:lumMod val="50000"/>
                  </a:schemeClr>
                </a:solidFill>
              </a:rPr>
              <a:t>Reagent Architecture</a:t>
            </a:r>
            <a:endParaRPr lang="ko-KR" altLang="en-US" b="1" dirty="0">
              <a:solidFill>
                <a:schemeClr val="bg2">
                  <a:lumMod val="50000"/>
                </a:schemeClr>
              </a:solidFill>
            </a:endParaRPr>
          </a:p>
        </p:txBody>
      </p:sp>
      <p:pic>
        <p:nvPicPr>
          <p:cNvPr id="9" name="그림 8">
            <a:extLst>
              <a:ext uri="{FF2B5EF4-FFF2-40B4-BE49-F238E27FC236}">
                <a16:creationId xmlns:a16="http://schemas.microsoft.com/office/drawing/2014/main" id="{92903488-6014-41B1-90D5-E773C6E2051E}"/>
              </a:ext>
            </a:extLst>
          </p:cNvPr>
          <p:cNvPicPr>
            <a:picLocks noChangeAspect="1"/>
          </p:cNvPicPr>
          <p:nvPr/>
        </p:nvPicPr>
        <p:blipFill>
          <a:blip r:embed="rId2"/>
          <a:stretch>
            <a:fillRect/>
          </a:stretch>
        </p:blipFill>
        <p:spPr>
          <a:xfrm>
            <a:off x="1339848" y="1567416"/>
            <a:ext cx="8773749" cy="2562583"/>
          </a:xfrm>
          <a:prstGeom prst="rect">
            <a:avLst/>
          </a:prstGeom>
        </p:spPr>
      </p:pic>
      <p:cxnSp>
        <p:nvCxnSpPr>
          <p:cNvPr id="12" name="직선 화살표 연결선 11">
            <a:extLst>
              <a:ext uri="{FF2B5EF4-FFF2-40B4-BE49-F238E27FC236}">
                <a16:creationId xmlns:a16="http://schemas.microsoft.com/office/drawing/2014/main" id="{E7AA238B-38B9-4879-BDEC-D2E478C6ADAE}"/>
              </a:ext>
            </a:extLst>
          </p:cNvPr>
          <p:cNvCxnSpPr>
            <a:cxnSpLocks/>
          </p:cNvCxnSpPr>
          <p:nvPr/>
        </p:nvCxnSpPr>
        <p:spPr>
          <a:xfrm flipH="1">
            <a:off x="2078403" y="3745523"/>
            <a:ext cx="1528549" cy="1099039"/>
          </a:xfrm>
          <a:prstGeom prst="straightConnector1">
            <a:avLst/>
          </a:prstGeom>
          <a:ln w="57150">
            <a:tailEnd type="triangle"/>
          </a:ln>
        </p:spPr>
        <p:style>
          <a:lnRef idx="1">
            <a:schemeClr val="accent3"/>
          </a:lnRef>
          <a:fillRef idx="0">
            <a:schemeClr val="accent3"/>
          </a:fillRef>
          <a:effectRef idx="0">
            <a:schemeClr val="accent3"/>
          </a:effectRef>
          <a:fontRef idx="minor">
            <a:schemeClr val="tx1"/>
          </a:fontRef>
        </p:style>
      </p:cxnSp>
      <p:sp>
        <p:nvSpPr>
          <p:cNvPr id="16" name="TextBox 15">
            <a:extLst>
              <a:ext uri="{FF2B5EF4-FFF2-40B4-BE49-F238E27FC236}">
                <a16:creationId xmlns:a16="http://schemas.microsoft.com/office/drawing/2014/main" id="{6040615C-2AD2-4C42-99E9-1470D48FE409}"/>
              </a:ext>
            </a:extLst>
          </p:cNvPr>
          <p:cNvSpPr txBox="1"/>
          <p:nvPr/>
        </p:nvSpPr>
        <p:spPr>
          <a:xfrm>
            <a:off x="300225" y="4844562"/>
            <a:ext cx="3990424" cy="1754326"/>
          </a:xfrm>
          <a:prstGeom prst="rect">
            <a:avLst/>
          </a:prstGeom>
          <a:noFill/>
        </p:spPr>
        <p:txBody>
          <a:bodyPr wrap="square" rtlCol="0">
            <a:spAutoFit/>
          </a:bodyPr>
          <a:lstStyle/>
          <a:p>
            <a:r>
              <a:rPr lang="en-US" altLang="ko-KR" b="1" dirty="0">
                <a:solidFill>
                  <a:schemeClr val="bg2">
                    <a:lumMod val="50000"/>
                  </a:schemeClr>
                </a:solidFill>
              </a:rPr>
              <a:t>State Vector</a:t>
            </a:r>
          </a:p>
          <a:p>
            <a:r>
              <a:rPr lang="en-US" altLang="ko-KR" b="1" dirty="0">
                <a:solidFill>
                  <a:schemeClr val="bg2">
                    <a:lumMod val="50000"/>
                  </a:schemeClr>
                </a:solidFill>
              </a:rPr>
              <a:t>The number of point cloud is 1024.</a:t>
            </a:r>
          </a:p>
          <a:p>
            <a:r>
              <a:rPr lang="en-US" altLang="ko-KR" b="1" dirty="0">
                <a:solidFill>
                  <a:schemeClr val="bg2">
                    <a:lumMod val="50000"/>
                  </a:schemeClr>
                </a:solidFill>
              </a:rPr>
              <a:t>We have to extract feature to reduce computational cost.</a:t>
            </a:r>
          </a:p>
          <a:p>
            <a:r>
              <a:rPr lang="en-US" altLang="ko-KR" b="1" dirty="0">
                <a:solidFill>
                  <a:schemeClr val="bg2">
                    <a:lumMod val="50000"/>
                  </a:schemeClr>
                </a:solidFill>
              </a:rPr>
              <a:t>We may use MLP to get </a:t>
            </a:r>
            <a:r>
              <a:rPr lang="en-US" altLang="ko-KR" b="1" dirty="0">
                <a:solidFill>
                  <a:srgbClr val="FF0000"/>
                </a:solidFill>
              </a:rPr>
              <a:t>state vector</a:t>
            </a:r>
            <a:r>
              <a:rPr lang="en-US" altLang="ko-KR" b="1" dirty="0">
                <a:solidFill>
                  <a:schemeClr val="bg2">
                    <a:lumMod val="50000"/>
                  </a:schemeClr>
                </a:solidFill>
              </a:rPr>
              <a:t> </a:t>
            </a:r>
            <a:r>
              <a:rPr lang="en-US" altLang="ko-KR" b="1" dirty="0" err="1">
                <a:solidFill>
                  <a:schemeClr val="bg2">
                    <a:lumMod val="50000"/>
                  </a:schemeClr>
                </a:solidFill>
              </a:rPr>
              <a:t>S_i</a:t>
            </a:r>
            <a:r>
              <a:rPr lang="en-US" altLang="ko-KR" b="1" dirty="0">
                <a:solidFill>
                  <a:schemeClr val="bg2">
                    <a:lumMod val="50000"/>
                  </a:schemeClr>
                </a:solidFill>
              </a:rPr>
              <a:t>.</a:t>
            </a:r>
            <a:endParaRPr lang="ko-KR" altLang="en-US" b="1" dirty="0">
              <a:solidFill>
                <a:schemeClr val="bg2">
                  <a:lumMod val="50000"/>
                </a:schemeClr>
              </a:solidFill>
            </a:endParaRPr>
          </a:p>
        </p:txBody>
      </p:sp>
      <p:cxnSp>
        <p:nvCxnSpPr>
          <p:cNvPr id="18" name="직선 화살표 연결선 17">
            <a:extLst>
              <a:ext uri="{FF2B5EF4-FFF2-40B4-BE49-F238E27FC236}">
                <a16:creationId xmlns:a16="http://schemas.microsoft.com/office/drawing/2014/main" id="{7CCA3E17-FA75-4101-A782-3273EFD6C558}"/>
              </a:ext>
            </a:extLst>
          </p:cNvPr>
          <p:cNvCxnSpPr>
            <a:cxnSpLocks/>
          </p:cNvCxnSpPr>
          <p:nvPr/>
        </p:nvCxnSpPr>
        <p:spPr>
          <a:xfrm flipH="1">
            <a:off x="5424854" y="3745523"/>
            <a:ext cx="378070" cy="914400"/>
          </a:xfrm>
          <a:prstGeom prst="straightConnector1">
            <a:avLst/>
          </a:prstGeom>
          <a:ln w="57150">
            <a:tailEnd type="triangle"/>
          </a:ln>
        </p:spPr>
        <p:style>
          <a:lnRef idx="1">
            <a:schemeClr val="accent3"/>
          </a:lnRef>
          <a:fillRef idx="0">
            <a:schemeClr val="accent3"/>
          </a:fillRef>
          <a:effectRef idx="0">
            <a:schemeClr val="accent3"/>
          </a:effectRef>
          <a:fontRef idx="minor">
            <a:schemeClr val="tx1"/>
          </a:fontRef>
        </p:style>
      </p:cxnSp>
      <p:sp>
        <p:nvSpPr>
          <p:cNvPr id="21" name="TextBox 20">
            <a:extLst>
              <a:ext uri="{FF2B5EF4-FFF2-40B4-BE49-F238E27FC236}">
                <a16:creationId xmlns:a16="http://schemas.microsoft.com/office/drawing/2014/main" id="{A8F491CD-2294-4473-9606-8EDA3180AAE5}"/>
              </a:ext>
            </a:extLst>
          </p:cNvPr>
          <p:cNvSpPr txBox="1"/>
          <p:nvPr/>
        </p:nvSpPr>
        <p:spPr>
          <a:xfrm>
            <a:off x="4345508" y="4767818"/>
            <a:ext cx="3555846" cy="1200329"/>
          </a:xfrm>
          <a:prstGeom prst="rect">
            <a:avLst/>
          </a:prstGeom>
          <a:noFill/>
        </p:spPr>
        <p:txBody>
          <a:bodyPr wrap="square" rtlCol="0">
            <a:spAutoFit/>
          </a:bodyPr>
          <a:lstStyle/>
          <a:p>
            <a:r>
              <a:rPr lang="en-US" altLang="ko-KR" b="1" dirty="0">
                <a:solidFill>
                  <a:schemeClr val="bg2">
                    <a:lumMod val="50000"/>
                  </a:schemeClr>
                </a:solidFill>
              </a:rPr>
              <a:t>Action vector</a:t>
            </a:r>
          </a:p>
          <a:p>
            <a:r>
              <a:rPr lang="en-US" altLang="ko-KR" b="1" dirty="0">
                <a:solidFill>
                  <a:schemeClr val="bg2">
                    <a:lumMod val="50000"/>
                  </a:schemeClr>
                </a:solidFill>
              </a:rPr>
              <a:t>From state vector, actor-critic predicts </a:t>
            </a:r>
            <a:r>
              <a:rPr lang="en-US" altLang="ko-KR" b="1" dirty="0">
                <a:solidFill>
                  <a:srgbClr val="FF0000"/>
                </a:solidFill>
              </a:rPr>
              <a:t>rotation and translation action vector</a:t>
            </a:r>
            <a:r>
              <a:rPr lang="en-US" altLang="ko-KR" b="1" dirty="0">
                <a:solidFill>
                  <a:schemeClr val="bg2">
                    <a:lumMod val="50000"/>
                  </a:schemeClr>
                </a:solidFill>
              </a:rPr>
              <a:t>. </a:t>
            </a:r>
            <a:endParaRPr lang="ko-KR" altLang="en-US" b="1" dirty="0">
              <a:solidFill>
                <a:schemeClr val="bg2">
                  <a:lumMod val="50000"/>
                </a:schemeClr>
              </a:solidFill>
            </a:endParaRPr>
          </a:p>
        </p:txBody>
      </p:sp>
      <p:cxnSp>
        <p:nvCxnSpPr>
          <p:cNvPr id="22" name="직선 화살표 연결선 21">
            <a:extLst>
              <a:ext uri="{FF2B5EF4-FFF2-40B4-BE49-F238E27FC236}">
                <a16:creationId xmlns:a16="http://schemas.microsoft.com/office/drawing/2014/main" id="{32588330-5364-4EE4-AC06-45DE434836A7}"/>
              </a:ext>
            </a:extLst>
          </p:cNvPr>
          <p:cNvCxnSpPr>
            <a:cxnSpLocks/>
          </p:cNvCxnSpPr>
          <p:nvPr/>
        </p:nvCxnSpPr>
        <p:spPr>
          <a:xfrm>
            <a:off x="7620826" y="3776569"/>
            <a:ext cx="837374" cy="883354"/>
          </a:xfrm>
          <a:prstGeom prst="straightConnector1">
            <a:avLst/>
          </a:prstGeom>
          <a:ln w="57150">
            <a:tailEnd type="triangle"/>
          </a:ln>
        </p:spPr>
        <p:style>
          <a:lnRef idx="1">
            <a:schemeClr val="accent3"/>
          </a:lnRef>
          <a:fillRef idx="0">
            <a:schemeClr val="accent3"/>
          </a:fillRef>
          <a:effectRef idx="0">
            <a:schemeClr val="accent3"/>
          </a:effectRef>
          <a:fontRef idx="minor">
            <a:schemeClr val="tx1"/>
          </a:fontRef>
        </p:style>
      </p:cxnSp>
      <p:sp>
        <p:nvSpPr>
          <p:cNvPr id="26" name="TextBox 25">
            <a:extLst>
              <a:ext uri="{FF2B5EF4-FFF2-40B4-BE49-F238E27FC236}">
                <a16:creationId xmlns:a16="http://schemas.microsoft.com/office/drawing/2014/main" id="{5E06F999-C415-4767-8F0D-64CB5A6F6AFC}"/>
              </a:ext>
            </a:extLst>
          </p:cNvPr>
          <p:cNvSpPr txBox="1"/>
          <p:nvPr/>
        </p:nvSpPr>
        <p:spPr>
          <a:xfrm>
            <a:off x="8149417" y="4659923"/>
            <a:ext cx="3990424" cy="2031325"/>
          </a:xfrm>
          <a:prstGeom prst="rect">
            <a:avLst/>
          </a:prstGeom>
          <a:noFill/>
        </p:spPr>
        <p:txBody>
          <a:bodyPr wrap="square" rtlCol="0">
            <a:spAutoFit/>
          </a:bodyPr>
          <a:lstStyle/>
          <a:p>
            <a:r>
              <a:rPr lang="en-US" altLang="ko-KR" b="1" dirty="0">
                <a:solidFill>
                  <a:schemeClr val="bg2">
                    <a:lumMod val="50000"/>
                  </a:schemeClr>
                </a:solidFill>
              </a:rPr>
              <a:t>Step</a:t>
            </a:r>
          </a:p>
          <a:p>
            <a:r>
              <a:rPr lang="en-US" altLang="ko-KR" b="1" dirty="0">
                <a:solidFill>
                  <a:schemeClr val="bg2">
                    <a:lumMod val="50000"/>
                  </a:schemeClr>
                </a:solidFill>
              </a:rPr>
              <a:t>We </a:t>
            </a:r>
            <a:r>
              <a:rPr lang="en-US" altLang="ko-KR" b="1" dirty="0">
                <a:solidFill>
                  <a:srgbClr val="FF0000"/>
                </a:solidFill>
              </a:rPr>
              <a:t>transform previous observation to new observation </a:t>
            </a:r>
            <a:r>
              <a:rPr lang="en-US" altLang="ko-KR" b="1" dirty="0">
                <a:solidFill>
                  <a:schemeClr val="bg2">
                    <a:lumMod val="50000"/>
                  </a:schemeClr>
                </a:solidFill>
              </a:rPr>
              <a:t>by using transformation matrix. And environment offers reward comparing chamfer distance between two observations.</a:t>
            </a:r>
            <a:endParaRPr lang="ko-KR" altLang="en-US" b="1" dirty="0">
              <a:solidFill>
                <a:schemeClr val="bg2">
                  <a:lumMod val="50000"/>
                </a:schemeClr>
              </a:solidFill>
            </a:endParaRPr>
          </a:p>
        </p:txBody>
      </p:sp>
    </p:spTree>
    <p:extLst>
      <p:ext uri="{BB962C8B-B14F-4D97-AF65-F5344CB8AC3E}">
        <p14:creationId xmlns:p14="http://schemas.microsoft.com/office/powerpoint/2010/main" val="1499771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출력 이미지">
            <a:extLst>
              <a:ext uri="{FF2B5EF4-FFF2-40B4-BE49-F238E27FC236}">
                <a16:creationId xmlns:a16="http://schemas.microsoft.com/office/drawing/2014/main" id="{EE53D06B-F6CA-49AD-B2B1-75F80B3E509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cxnSp>
        <p:nvCxnSpPr>
          <p:cNvPr id="3" name="직선 연결선 2">
            <a:extLst>
              <a:ext uri="{FF2B5EF4-FFF2-40B4-BE49-F238E27FC236}">
                <a16:creationId xmlns:a16="http://schemas.microsoft.com/office/drawing/2014/main" id="{1A5125AE-9CDC-412C-8BD5-46E9EF0F1D8B}"/>
              </a:ext>
            </a:extLst>
          </p:cNvPr>
          <p:cNvCxnSpPr>
            <a:cxnSpLocks/>
          </p:cNvCxnSpPr>
          <p:nvPr/>
        </p:nvCxnSpPr>
        <p:spPr>
          <a:xfrm>
            <a:off x="776654" y="688730"/>
            <a:ext cx="10638692" cy="0"/>
          </a:xfrm>
          <a:prstGeom prst="line">
            <a:avLst/>
          </a:prstGeom>
          <a:ln w="19050"/>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F18EAAA-3EFF-49C8-BF21-B2379450642E}"/>
              </a:ext>
            </a:extLst>
          </p:cNvPr>
          <p:cNvSpPr txBox="1"/>
          <p:nvPr/>
        </p:nvSpPr>
        <p:spPr>
          <a:xfrm>
            <a:off x="798454" y="781063"/>
            <a:ext cx="2557110" cy="369332"/>
          </a:xfrm>
          <a:prstGeom prst="rect">
            <a:avLst/>
          </a:prstGeom>
          <a:noFill/>
        </p:spPr>
        <p:txBody>
          <a:bodyPr wrap="none" rtlCol="0">
            <a:spAutoFit/>
          </a:bodyPr>
          <a:lstStyle/>
          <a:p>
            <a:r>
              <a:rPr lang="en-US" altLang="ko-KR" b="1" dirty="0">
                <a:solidFill>
                  <a:schemeClr val="bg2">
                    <a:lumMod val="50000"/>
                  </a:schemeClr>
                </a:solidFill>
              </a:rPr>
              <a:t>Discrete action space</a:t>
            </a:r>
            <a:endParaRPr lang="ko-KR" altLang="en-US" b="1" dirty="0">
              <a:solidFill>
                <a:schemeClr val="bg2">
                  <a:lumMod val="50000"/>
                </a:schemeClr>
              </a:solidFill>
            </a:endParaRPr>
          </a:p>
        </p:txBody>
      </p:sp>
      <p:pic>
        <p:nvPicPr>
          <p:cNvPr id="7" name="그림 6">
            <a:extLst>
              <a:ext uri="{FF2B5EF4-FFF2-40B4-BE49-F238E27FC236}">
                <a16:creationId xmlns:a16="http://schemas.microsoft.com/office/drawing/2014/main" id="{D29FE075-CAF0-47DC-895D-FA7656569FF5}"/>
              </a:ext>
            </a:extLst>
          </p:cNvPr>
          <p:cNvPicPr>
            <a:picLocks noChangeAspect="1"/>
          </p:cNvPicPr>
          <p:nvPr/>
        </p:nvPicPr>
        <p:blipFill>
          <a:blip r:embed="rId2"/>
          <a:stretch>
            <a:fillRect/>
          </a:stretch>
        </p:blipFill>
        <p:spPr>
          <a:xfrm>
            <a:off x="2610573" y="3972761"/>
            <a:ext cx="6797196" cy="2104176"/>
          </a:xfrm>
          <a:prstGeom prst="rect">
            <a:avLst/>
          </a:prstGeom>
        </p:spPr>
      </p:pic>
      <p:sp>
        <p:nvSpPr>
          <p:cNvPr id="8" name="TextBox 7">
            <a:extLst>
              <a:ext uri="{FF2B5EF4-FFF2-40B4-BE49-F238E27FC236}">
                <a16:creationId xmlns:a16="http://schemas.microsoft.com/office/drawing/2014/main" id="{F25CEF10-F59C-4C2A-B74C-70E43B5AE919}"/>
              </a:ext>
            </a:extLst>
          </p:cNvPr>
          <p:cNvSpPr txBox="1"/>
          <p:nvPr/>
        </p:nvSpPr>
        <p:spPr>
          <a:xfrm>
            <a:off x="776654" y="227065"/>
            <a:ext cx="4733796" cy="461665"/>
          </a:xfrm>
          <a:prstGeom prst="rect">
            <a:avLst/>
          </a:prstGeom>
          <a:noFill/>
        </p:spPr>
        <p:txBody>
          <a:bodyPr wrap="none" rtlCol="0">
            <a:spAutoFit/>
          </a:bodyPr>
          <a:lstStyle/>
          <a:p>
            <a:r>
              <a:rPr lang="en-US" altLang="ko-KR" sz="2400" b="1" dirty="0">
                <a:latin typeface="+mj-lt"/>
              </a:rPr>
              <a:t>Point Cloud Registration Agent</a:t>
            </a:r>
            <a:endParaRPr lang="ko-KR" altLang="en-US" sz="2400" b="1" dirty="0">
              <a:latin typeface="+mj-lt"/>
            </a:endParaRPr>
          </a:p>
        </p:txBody>
      </p:sp>
      <p:sp>
        <p:nvSpPr>
          <p:cNvPr id="9" name="TextBox 8">
            <a:extLst>
              <a:ext uri="{FF2B5EF4-FFF2-40B4-BE49-F238E27FC236}">
                <a16:creationId xmlns:a16="http://schemas.microsoft.com/office/drawing/2014/main" id="{D607A624-FA4C-4242-89FA-9B7EC47DA1BB}"/>
              </a:ext>
            </a:extLst>
          </p:cNvPr>
          <p:cNvSpPr txBox="1"/>
          <p:nvPr/>
        </p:nvSpPr>
        <p:spPr>
          <a:xfrm>
            <a:off x="1236785" y="3475313"/>
            <a:ext cx="9674443" cy="369332"/>
          </a:xfrm>
          <a:prstGeom prst="rect">
            <a:avLst/>
          </a:prstGeom>
          <a:noFill/>
        </p:spPr>
        <p:txBody>
          <a:bodyPr wrap="none" rtlCol="0">
            <a:spAutoFit/>
          </a:bodyPr>
          <a:lstStyle/>
          <a:p>
            <a:r>
              <a:rPr lang="en-US" altLang="ko-KR" b="1" dirty="0">
                <a:solidFill>
                  <a:schemeClr val="bg2">
                    <a:lumMod val="50000"/>
                  </a:schemeClr>
                </a:solidFill>
              </a:rPr>
              <a:t>-0.27        -0.09     -0.03      -0.01   -0.0033       0        0.0033     0.01       0.03       0.09      0.27</a:t>
            </a:r>
            <a:endParaRPr lang="ko-KR" altLang="en-US" b="1" dirty="0">
              <a:solidFill>
                <a:schemeClr val="bg2">
                  <a:lumMod val="50000"/>
                </a:schemeClr>
              </a:solidFill>
            </a:endParaRPr>
          </a:p>
        </p:txBody>
      </p:sp>
      <p:cxnSp>
        <p:nvCxnSpPr>
          <p:cNvPr id="10" name="직선 연결선 9">
            <a:extLst>
              <a:ext uri="{FF2B5EF4-FFF2-40B4-BE49-F238E27FC236}">
                <a16:creationId xmlns:a16="http://schemas.microsoft.com/office/drawing/2014/main" id="{CF57053A-66F7-4BC2-8145-7AAC811EBE2E}"/>
              </a:ext>
            </a:extLst>
          </p:cNvPr>
          <p:cNvCxnSpPr>
            <a:cxnSpLocks/>
          </p:cNvCxnSpPr>
          <p:nvPr/>
        </p:nvCxnSpPr>
        <p:spPr>
          <a:xfrm>
            <a:off x="1236785" y="3434861"/>
            <a:ext cx="9779977" cy="0"/>
          </a:xfrm>
          <a:prstGeom prst="line">
            <a:avLst/>
          </a:prstGeom>
          <a:ln w="19050"/>
        </p:spPr>
        <p:style>
          <a:lnRef idx="1">
            <a:schemeClr val="dk1"/>
          </a:lnRef>
          <a:fillRef idx="0">
            <a:schemeClr val="dk1"/>
          </a:fillRef>
          <a:effectRef idx="0">
            <a:schemeClr val="dk1"/>
          </a:effectRef>
          <a:fontRef idx="minor">
            <a:schemeClr val="tx1"/>
          </a:fontRef>
        </p:style>
      </p:cxnSp>
      <p:sp>
        <p:nvSpPr>
          <p:cNvPr id="27" name="직사각형 26">
            <a:extLst>
              <a:ext uri="{FF2B5EF4-FFF2-40B4-BE49-F238E27FC236}">
                <a16:creationId xmlns:a16="http://schemas.microsoft.com/office/drawing/2014/main" id="{BBD04543-871B-426D-9DEA-7B10833A133C}"/>
              </a:ext>
            </a:extLst>
          </p:cNvPr>
          <p:cNvSpPr/>
          <p:nvPr/>
        </p:nvSpPr>
        <p:spPr>
          <a:xfrm>
            <a:off x="1591407" y="1995854"/>
            <a:ext cx="279871" cy="143900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sp>
        <p:nvSpPr>
          <p:cNvPr id="28" name="직사각형 27">
            <a:extLst>
              <a:ext uri="{FF2B5EF4-FFF2-40B4-BE49-F238E27FC236}">
                <a16:creationId xmlns:a16="http://schemas.microsoft.com/office/drawing/2014/main" id="{15B90675-3062-403C-99A3-93B86D01D96E}"/>
              </a:ext>
            </a:extLst>
          </p:cNvPr>
          <p:cNvSpPr/>
          <p:nvPr/>
        </p:nvSpPr>
        <p:spPr>
          <a:xfrm>
            <a:off x="2470638" y="1995854"/>
            <a:ext cx="279871" cy="143900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sp>
        <p:nvSpPr>
          <p:cNvPr id="29" name="직사각형 28">
            <a:extLst>
              <a:ext uri="{FF2B5EF4-FFF2-40B4-BE49-F238E27FC236}">
                <a16:creationId xmlns:a16="http://schemas.microsoft.com/office/drawing/2014/main" id="{551BC7BC-46D6-482E-9FC3-5AA17C69F8A0}"/>
              </a:ext>
            </a:extLst>
          </p:cNvPr>
          <p:cNvSpPr/>
          <p:nvPr/>
        </p:nvSpPr>
        <p:spPr>
          <a:xfrm>
            <a:off x="3349869" y="1995854"/>
            <a:ext cx="279871" cy="143900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sp>
        <p:nvSpPr>
          <p:cNvPr id="30" name="직사각형 29">
            <a:extLst>
              <a:ext uri="{FF2B5EF4-FFF2-40B4-BE49-F238E27FC236}">
                <a16:creationId xmlns:a16="http://schemas.microsoft.com/office/drawing/2014/main" id="{8887D5B2-FE1C-4B3B-A630-CBD6F012C9D5}"/>
              </a:ext>
            </a:extLst>
          </p:cNvPr>
          <p:cNvSpPr/>
          <p:nvPr/>
        </p:nvSpPr>
        <p:spPr>
          <a:xfrm>
            <a:off x="4234962" y="1995854"/>
            <a:ext cx="279871" cy="143900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sp>
        <p:nvSpPr>
          <p:cNvPr id="31" name="직사각형 30">
            <a:extLst>
              <a:ext uri="{FF2B5EF4-FFF2-40B4-BE49-F238E27FC236}">
                <a16:creationId xmlns:a16="http://schemas.microsoft.com/office/drawing/2014/main" id="{B90A75FB-4E87-40FB-A752-6BE9EB5959ED}"/>
              </a:ext>
            </a:extLst>
          </p:cNvPr>
          <p:cNvSpPr/>
          <p:nvPr/>
        </p:nvSpPr>
        <p:spPr>
          <a:xfrm>
            <a:off x="5114193" y="1995854"/>
            <a:ext cx="279871" cy="143900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sp>
        <p:nvSpPr>
          <p:cNvPr id="32" name="직사각형 31">
            <a:extLst>
              <a:ext uri="{FF2B5EF4-FFF2-40B4-BE49-F238E27FC236}">
                <a16:creationId xmlns:a16="http://schemas.microsoft.com/office/drawing/2014/main" id="{F354F553-65F6-431F-945E-F4494A2C39A5}"/>
              </a:ext>
            </a:extLst>
          </p:cNvPr>
          <p:cNvSpPr/>
          <p:nvPr/>
        </p:nvSpPr>
        <p:spPr>
          <a:xfrm>
            <a:off x="5993424" y="1995854"/>
            <a:ext cx="279871" cy="143900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sp>
        <p:nvSpPr>
          <p:cNvPr id="33" name="직사각형 32">
            <a:extLst>
              <a:ext uri="{FF2B5EF4-FFF2-40B4-BE49-F238E27FC236}">
                <a16:creationId xmlns:a16="http://schemas.microsoft.com/office/drawing/2014/main" id="{4CFF1B19-0A67-4968-AE06-C46FCB27F0E9}"/>
              </a:ext>
            </a:extLst>
          </p:cNvPr>
          <p:cNvSpPr/>
          <p:nvPr/>
        </p:nvSpPr>
        <p:spPr>
          <a:xfrm>
            <a:off x="6876066" y="1995854"/>
            <a:ext cx="279871" cy="143900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sp>
        <p:nvSpPr>
          <p:cNvPr id="34" name="직사각형 33">
            <a:extLst>
              <a:ext uri="{FF2B5EF4-FFF2-40B4-BE49-F238E27FC236}">
                <a16:creationId xmlns:a16="http://schemas.microsoft.com/office/drawing/2014/main" id="{5DEDE50B-4718-4309-A7E6-F2F52DC00449}"/>
              </a:ext>
            </a:extLst>
          </p:cNvPr>
          <p:cNvSpPr/>
          <p:nvPr/>
        </p:nvSpPr>
        <p:spPr>
          <a:xfrm>
            <a:off x="7755297" y="1995854"/>
            <a:ext cx="279871" cy="143900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sp>
        <p:nvSpPr>
          <p:cNvPr id="35" name="직사각형 34">
            <a:extLst>
              <a:ext uri="{FF2B5EF4-FFF2-40B4-BE49-F238E27FC236}">
                <a16:creationId xmlns:a16="http://schemas.microsoft.com/office/drawing/2014/main" id="{F8B44909-2CCA-490A-9D1D-570891AD40B4}"/>
              </a:ext>
            </a:extLst>
          </p:cNvPr>
          <p:cNvSpPr/>
          <p:nvPr/>
        </p:nvSpPr>
        <p:spPr>
          <a:xfrm>
            <a:off x="8634528" y="1995854"/>
            <a:ext cx="279871" cy="143900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sp>
        <p:nvSpPr>
          <p:cNvPr id="39" name="직사각형 38">
            <a:extLst>
              <a:ext uri="{FF2B5EF4-FFF2-40B4-BE49-F238E27FC236}">
                <a16:creationId xmlns:a16="http://schemas.microsoft.com/office/drawing/2014/main" id="{BB9F8F6B-3947-49EE-B236-A61528B24712}"/>
              </a:ext>
            </a:extLst>
          </p:cNvPr>
          <p:cNvSpPr/>
          <p:nvPr/>
        </p:nvSpPr>
        <p:spPr>
          <a:xfrm>
            <a:off x="9513759" y="1995854"/>
            <a:ext cx="279871" cy="143900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sp>
        <p:nvSpPr>
          <p:cNvPr id="41" name="직사각형 40">
            <a:extLst>
              <a:ext uri="{FF2B5EF4-FFF2-40B4-BE49-F238E27FC236}">
                <a16:creationId xmlns:a16="http://schemas.microsoft.com/office/drawing/2014/main" id="{0045101D-C3CD-4CC4-AE11-15B57AA685DB}"/>
              </a:ext>
            </a:extLst>
          </p:cNvPr>
          <p:cNvSpPr/>
          <p:nvPr/>
        </p:nvSpPr>
        <p:spPr>
          <a:xfrm>
            <a:off x="10393990" y="1995854"/>
            <a:ext cx="279871" cy="143900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sp>
        <p:nvSpPr>
          <p:cNvPr id="43" name="TextBox 42">
            <a:extLst>
              <a:ext uri="{FF2B5EF4-FFF2-40B4-BE49-F238E27FC236}">
                <a16:creationId xmlns:a16="http://schemas.microsoft.com/office/drawing/2014/main" id="{4983F91E-51C4-42AD-8609-11F86DBBEE2A}"/>
              </a:ext>
            </a:extLst>
          </p:cNvPr>
          <p:cNvSpPr txBox="1"/>
          <p:nvPr/>
        </p:nvSpPr>
        <p:spPr>
          <a:xfrm>
            <a:off x="8921317" y="947227"/>
            <a:ext cx="2634119" cy="923330"/>
          </a:xfrm>
          <a:prstGeom prst="rect">
            <a:avLst/>
          </a:prstGeom>
          <a:noFill/>
        </p:spPr>
        <p:txBody>
          <a:bodyPr wrap="none" rtlCol="0">
            <a:spAutoFit/>
          </a:bodyPr>
          <a:lstStyle/>
          <a:p>
            <a:r>
              <a:rPr lang="en-US" altLang="ko-KR" b="1" dirty="0">
                <a:solidFill>
                  <a:schemeClr val="bg2">
                    <a:lumMod val="50000"/>
                  </a:schemeClr>
                </a:solidFill>
              </a:rPr>
              <a:t>Translation : cartesian</a:t>
            </a:r>
          </a:p>
          <a:p>
            <a:r>
              <a:rPr lang="en-US" altLang="ko-KR" b="1" dirty="0">
                <a:solidFill>
                  <a:schemeClr val="bg2">
                    <a:lumMod val="50000"/>
                  </a:schemeClr>
                </a:solidFill>
              </a:rPr>
              <a:t>Rotation      : radian</a:t>
            </a:r>
          </a:p>
          <a:p>
            <a:r>
              <a:rPr lang="en-US" altLang="ko-KR" b="1" dirty="0" err="1">
                <a:solidFill>
                  <a:schemeClr val="bg2">
                    <a:lumMod val="50000"/>
                  </a:schemeClr>
                </a:solidFill>
              </a:rPr>
              <a:t>x,y,z,no_ops</a:t>
            </a:r>
            <a:r>
              <a:rPr lang="en-US" altLang="ko-KR" b="1" dirty="0">
                <a:solidFill>
                  <a:schemeClr val="bg2">
                    <a:lumMod val="50000"/>
                  </a:schemeClr>
                </a:solidFill>
              </a:rPr>
              <a:t> : 33 dim </a:t>
            </a:r>
            <a:endParaRPr lang="ko-KR" altLang="en-US" b="1" dirty="0">
              <a:solidFill>
                <a:schemeClr val="bg2">
                  <a:lumMod val="50000"/>
                </a:schemeClr>
              </a:solidFill>
            </a:endParaRPr>
          </a:p>
        </p:txBody>
      </p:sp>
      <p:sp>
        <p:nvSpPr>
          <p:cNvPr id="44" name="TextBox 43">
            <a:extLst>
              <a:ext uri="{FF2B5EF4-FFF2-40B4-BE49-F238E27FC236}">
                <a16:creationId xmlns:a16="http://schemas.microsoft.com/office/drawing/2014/main" id="{C70B31B7-C003-4288-AE83-14B136A04FC5}"/>
              </a:ext>
            </a:extLst>
          </p:cNvPr>
          <p:cNvSpPr txBox="1"/>
          <p:nvPr/>
        </p:nvSpPr>
        <p:spPr>
          <a:xfrm>
            <a:off x="3143552" y="6076937"/>
            <a:ext cx="1441295" cy="646331"/>
          </a:xfrm>
          <a:prstGeom prst="rect">
            <a:avLst/>
          </a:prstGeom>
          <a:noFill/>
        </p:spPr>
        <p:txBody>
          <a:bodyPr wrap="square" rtlCol="0">
            <a:spAutoFit/>
          </a:bodyPr>
          <a:lstStyle/>
          <a:p>
            <a:r>
              <a:rPr lang="en-US" altLang="ko-KR" b="1" dirty="0">
                <a:solidFill>
                  <a:schemeClr val="bg2">
                    <a:lumMod val="50000"/>
                  </a:schemeClr>
                </a:solidFill>
              </a:rPr>
              <a:t>Large step to right</a:t>
            </a:r>
            <a:endParaRPr lang="ko-KR" altLang="en-US" b="1" dirty="0">
              <a:solidFill>
                <a:schemeClr val="bg2">
                  <a:lumMod val="50000"/>
                </a:schemeClr>
              </a:solidFill>
            </a:endParaRPr>
          </a:p>
        </p:txBody>
      </p:sp>
      <p:sp>
        <p:nvSpPr>
          <p:cNvPr id="45" name="TextBox 44">
            <a:extLst>
              <a:ext uri="{FF2B5EF4-FFF2-40B4-BE49-F238E27FC236}">
                <a16:creationId xmlns:a16="http://schemas.microsoft.com/office/drawing/2014/main" id="{3F50DC16-ACC0-489A-B6B5-F757CEE96372}"/>
              </a:ext>
            </a:extLst>
          </p:cNvPr>
          <p:cNvSpPr txBox="1"/>
          <p:nvPr/>
        </p:nvSpPr>
        <p:spPr>
          <a:xfrm>
            <a:off x="4832000" y="6076937"/>
            <a:ext cx="1441295" cy="646331"/>
          </a:xfrm>
          <a:prstGeom prst="rect">
            <a:avLst/>
          </a:prstGeom>
          <a:noFill/>
        </p:spPr>
        <p:txBody>
          <a:bodyPr wrap="square" rtlCol="0">
            <a:spAutoFit/>
          </a:bodyPr>
          <a:lstStyle/>
          <a:p>
            <a:r>
              <a:rPr lang="en-US" altLang="ko-KR" b="1" dirty="0">
                <a:solidFill>
                  <a:schemeClr val="bg2">
                    <a:lumMod val="50000"/>
                  </a:schemeClr>
                </a:solidFill>
              </a:rPr>
              <a:t>Small step to right</a:t>
            </a:r>
            <a:endParaRPr lang="ko-KR" altLang="en-US" b="1" dirty="0">
              <a:solidFill>
                <a:schemeClr val="bg2">
                  <a:lumMod val="50000"/>
                </a:schemeClr>
              </a:solidFill>
            </a:endParaRPr>
          </a:p>
        </p:txBody>
      </p:sp>
      <p:sp>
        <p:nvSpPr>
          <p:cNvPr id="47" name="TextBox 46">
            <a:extLst>
              <a:ext uri="{FF2B5EF4-FFF2-40B4-BE49-F238E27FC236}">
                <a16:creationId xmlns:a16="http://schemas.microsoft.com/office/drawing/2014/main" id="{BF6067DC-B8A0-4D41-B30D-3C2530A32831}"/>
              </a:ext>
            </a:extLst>
          </p:cNvPr>
          <p:cNvSpPr txBox="1"/>
          <p:nvPr/>
        </p:nvSpPr>
        <p:spPr>
          <a:xfrm>
            <a:off x="6340121" y="6076937"/>
            <a:ext cx="1615919" cy="369332"/>
          </a:xfrm>
          <a:prstGeom prst="rect">
            <a:avLst/>
          </a:prstGeom>
          <a:noFill/>
        </p:spPr>
        <p:txBody>
          <a:bodyPr wrap="square" rtlCol="0">
            <a:spAutoFit/>
          </a:bodyPr>
          <a:lstStyle/>
          <a:p>
            <a:r>
              <a:rPr lang="en-US" altLang="ko-KR" b="1" dirty="0">
                <a:solidFill>
                  <a:schemeClr val="bg2">
                    <a:lumMod val="50000"/>
                  </a:schemeClr>
                </a:solidFill>
              </a:rPr>
              <a:t>No operation</a:t>
            </a:r>
            <a:endParaRPr lang="ko-KR" altLang="en-US" b="1" dirty="0">
              <a:solidFill>
                <a:schemeClr val="bg2">
                  <a:lumMod val="50000"/>
                </a:schemeClr>
              </a:solidFill>
            </a:endParaRPr>
          </a:p>
        </p:txBody>
      </p:sp>
      <p:sp>
        <p:nvSpPr>
          <p:cNvPr id="48" name="TextBox 47">
            <a:extLst>
              <a:ext uri="{FF2B5EF4-FFF2-40B4-BE49-F238E27FC236}">
                <a16:creationId xmlns:a16="http://schemas.microsoft.com/office/drawing/2014/main" id="{1EF3C719-C95A-4C11-9292-F98A1FBCD2ED}"/>
              </a:ext>
            </a:extLst>
          </p:cNvPr>
          <p:cNvSpPr txBox="1"/>
          <p:nvPr/>
        </p:nvSpPr>
        <p:spPr>
          <a:xfrm>
            <a:off x="8022866" y="6076937"/>
            <a:ext cx="1451729" cy="646331"/>
          </a:xfrm>
          <a:prstGeom prst="rect">
            <a:avLst/>
          </a:prstGeom>
          <a:noFill/>
        </p:spPr>
        <p:txBody>
          <a:bodyPr wrap="square" rtlCol="0">
            <a:spAutoFit/>
          </a:bodyPr>
          <a:lstStyle/>
          <a:p>
            <a:r>
              <a:rPr lang="en-US" altLang="ko-KR" b="1" dirty="0">
                <a:solidFill>
                  <a:schemeClr val="bg2">
                    <a:lumMod val="50000"/>
                  </a:schemeClr>
                </a:solidFill>
              </a:rPr>
              <a:t>Small step to left</a:t>
            </a:r>
            <a:endParaRPr lang="ko-KR" altLang="en-US" b="1" dirty="0">
              <a:solidFill>
                <a:schemeClr val="bg2">
                  <a:lumMod val="50000"/>
                </a:schemeClr>
              </a:solidFill>
            </a:endParaRPr>
          </a:p>
        </p:txBody>
      </p:sp>
      <p:cxnSp>
        <p:nvCxnSpPr>
          <p:cNvPr id="49" name="직선 연결선 48">
            <a:extLst>
              <a:ext uri="{FF2B5EF4-FFF2-40B4-BE49-F238E27FC236}">
                <a16:creationId xmlns:a16="http://schemas.microsoft.com/office/drawing/2014/main" id="{2DAC6D8C-BC72-4014-9B3E-229B0B3B4566}"/>
              </a:ext>
            </a:extLst>
          </p:cNvPr>
          <p:cNvCxnSpPr>
            <a:cxnSpLocks/>
          </p:cNvCxnSpPr>
          <p:nvPr/>
        </p:nvCxnSpPr>
        <p:spPr>
          <a:xfrm>
            <a:off x="1236785" y="1995854"/>
            <a:ext cx="9779977" cy="0"/>
          </a:xfrm>
          <a:prstGeom prst="line">
            <a:avLst/>
          </a:prstGeom>
          <a:ln w="19050">
            <a:prstDash val="sysDot"/>
          </a:ln>
        </p:spPr>
        <p:style>
          <a:lnRef idx="1">
            <a:schemeClr val="dk1"/>
          </a:lnRef>
          <a:fillRef idx="0">
            <a:schemeClr val="dk1"/>
          </a:fillRef>
          <a:effectRef idx="0">
            <a:schemeClr val="dk1"/>
          </a:effectRef>
          <a:fontRef idx="minor">
            <a:schemeClr val="tx1"/>
          </a:fontRef>
        </p:style>
      </p:cxnSp>
      <p:cxnSp>
        <p:nvCxnSpPr>
          <p:cNvPr id="57" name="직선 연결선 56">
            <a:extLst>
              <a:ext uri="{FF2B5EF4-FFF2-40B4-BE49-F238E27FC236}">
                <a16:creationId xmlns:a16="http://schemas.microsoft.com/office/drawing/2014/main" id="{FF3374F9-79A1-4CB1-AAA7-1C900A5C5192}"/>
              </a:ext>
            </a:extLst>
          </p:cNvPr>
          <p:cNvCxnSpPr/>
          <p:nvPr/>
        </p:nvCxnSpPr>
        <p:spPr>
          <a:xfrm>
            <a:off x="1236785" y="1485900"/>
            <a:ext cx="0" cy="1943100"/>
          </a:xfrm>
          <a:prstGeom prst="line">
            <a:avLst/>
          </a:prstGeom>
          <a:ln w="19050"/>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3DFADCE9-B79A-48E8-BD73-F15E9AB11A76}"/>
              </a:ext>
            </a:extLst>
          </p:cNvPr>
          <p:cNvSpPr txBox="1"/>
          <p:nvPr/>
        </p:nvSpPr>
        <p:spPr>
          <a:xfrm>
            <a:off x="499838" y="1321696"/>
            <a:ext cx="898140" cy="369332"/>
          </a:xfrm>
          <a:prstGeom prst="rect">
            <a:avLst/>
          </a:prstGeom>
          <a:noFill/>
        </p:spPr>
        <p:txBody>
          <a:bodyPr wrap="square" rtlCol="0">
            <a:spAutoFit/>
          </a:bodyPr>
          <a:lstStyle/>
          <a:p>
            <a:r>
              <a:rPr lang="en-US" altLang="ko-KR" b="1" dirty="0">
                <a:solidFill>
                  <a:schemeClr val="bg2">
                    <a:lumMod val="50000"/>
                  </a:schemeClr>
                </a:solidFill>
              </a:rPr>
              <a:t>P(</a:t>
            </a:r>
            <a:r>
              <a:rPr lang="en-US" altLang="ko-KR" b="1" dirty="0" err="1">
                <a:solidFill>
                  <a:schemeClr val="bg2">
                    <a:lumMod val="50000"/>
                  </a:schemeClr>
                </a:solidFill>
              </a:rPr>
              <a:t>a|s</a:t>
            </a:r>
            <a:r>
              <a:rPr lang="en-US" altLang="ko-KR" b="1" dirty="0">
                <a:solidFill>
                  <a:schemeClr val="bg2">
                    <a:lumMod val="50000"/>
                  </a:schemeClr>
                </a:solidFill>
              </a:rPr>
              <a:t>)</a:t>
            </a:r>
            <a:endParaRPr lang="ko-KR" altLang="en-US" b="1" dirty="0">
              <a:solidFill>
                <a:schemeClr val="bg2">
                  <a:lumMod val="50000"/>
                </a:schemeClr>
              </a:solidFill>
            </a:endParaRPr>
          </a:p>
        </p:txBody>
      </p:sp>
    </p:spTree>
    <p:extLst>
      <p:ext uri="{BB962C8B-B14F-4D97-AF65-F5344CB8AC3E}">
        <p14:creationId xmlns:p14="http://schemas.microsoft.com/office/powerpoint/2010/main" val="1578377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1A5125AE-9CDC-412C-8BD5-46E9EF0F1D8B}"/>
              </a:ext>
            </a:extLst>
          </p:cNvPr>
          <p:cNvCxnSpPr>
            <a:cxnSpLocks/>
          </p:cNvCxnSpPr>
          <p:nvPr/>
        </p:nvCxnSpPr>
        <p:spPr>
          <a:xfrm>
            <a:off x="776654" y="688730"/>
            <a:ext cx="10638692" cy="0"/>
          </a:xfrm>
          <a:prstGeom prst="line">
            <a:avLst/>
          </a:prstGeom>
          <a:ln w="19050"/>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F18EAAA-3EFF-49C8-BF21-B2379450642E}"/>
              </a:ext>
            </a:extLst>
          </p:cNvPr>
          <p:cNvSpPr txBox="1"/>
          <p:nvPr/>
        </p:nvSpPr>
        <p:spPr>
          <a:xfrm>
            <a:off x="798454" y="781063"/>
            <a:ext cx="3326552" cy="369332"/>
          </a:xfrm>
          <a:prstGeom prst="rect">
            <a:avLst/>
          </a:prstGeom>
          <a:noFill/>
        </p:spPr>
        <p:txBody>
          <a:bodyPr wrap="none" rtlCol="0">
            <a:spAutoFit/>
          </a:bodyPr>
          <a:lstStyle/>
          <a:p>
            <a:r>
              <a:rPr lang="en-US" altLang="ko-KR" b="1" dirty="0">
                <a:solidFill>
                  <a:schemeClr val="bg2">
                    <a:lumMod val="50000"/>
                  </a:schemeClr>
                </a:solidFill>
              </a:rPr>
              <a:t>Disentangled transformation</a:t>
            </a:r>
            <a:endParaRPr lang="ko-KR" altLang="en-US" b="1" dirty="0">
              <a:solidFill>
                <a:schemeClr val="bg2">
                  <a:lumMod val="50000"/>
                </a:schemeClr>
              </a:solidFill>
            </a:endParaRPr>
          </a:p>
        </p:txBody>
      </p:sp>
      <p:sp>
        <p:nvSpPr>
          <p:cNvPr id="8" name="TextBox 7">
            <a:extLst>
              <a:ext uri="{FF2B5EF4-FFF2-40B4-BE49-F238E27FC236}">
                <a16:creationId xmlns:a16="http://schemas.microsoft.com/office/drawing/2014/main" id="{F25CEF10-F59C-4C2A-B74C-70E43B5AE919}"/>
              </a:ext>
            </a:extLst>
          </p:cNvPr>
          <p:cNvSpPr txBox="1"/>
          <p:nvPr/>
        </p:nvSpPr>
        <p:spPr>
          <a:xfrm>
            <a:off x="776654" y="227065"/>
            <a:ext cx="4733796" cy="461665"/>
          </a:xfrm>
          <a:prstGeom prst="rect">
            <a:avLst/>
          </a:prstGeom>
          <a:noFill/>
        </p:spPr>
        <p:txBody>
          <a:bodyPr wrap="none" rtlCol="0">
            <a:spAutoFit/>
          </a:bodyPr>
          <a:lstStyle/>
          <a:p>
            <a:r>
              <a:rPr lang="en-US" altLang="ko-KR" sz="2400" b="1" dirty="0">
                <a:latin typeface="+mj-lt"/>
              </a:rPr>
              <a:t>Point Cloud Registration Agent</a:t>
            </a:r>
            <a:endParaRPr lang="ko-KR" altLang="en-US" sz="2400" b="1" dirty="0">
              <a:latin typeface="+mj-lt"/>
            </a:endParaRPr>
          </a:p>
        </p:txBody>
      </p:sp>
      <p:pic>
        <p:nvPicPr>
          <p:cNvPr id="36" name="그림 35">
            <a:extLst>
              <a:ext uri="{FF2B5EF4-FFF2-40B4-BE49-F238E27FC236}">
                <a16:creationId xmlns:a16="http://schemas.microsoft.com/office/drawing/2014/main" id="{B53EAA9A-07F5-4E0C-817A-B7F77308CCDE}"/>
              </a:ext>
            </a:extLst>
          </p:cNvPr>
          <p:cNvPicPr>
            <a:picLocks noChangeAspect="1"/>
          </p:cNvPicPr>
          <p:nvPr/>
        </p:nvPicPr>
        <p:blipFill>
          <a:blip r:embed="rId2"/>
          <a:stretch>
            <a:fillRect/>
          </a:stretch>
        </p:blipFill>
        <p:spPr>
          <a:xfrm>
            <a:off x="371895" y="1406158"/>
            <a:ext cx="5112022" cy="1537182"/>
          </a:xfrm>
          <a:prstGeom prst="rect">
            <a:avLst/>
          </a:prstGeom>
        </p:spPr>
      </p:pic>
      <p:pic>
        <p:nvPicPr>
          <p:cNvPr id="6" name="그림 5">
            <a:extLst>
              <a:ext uri="{FF2B5EF4-FFF2-40B4-BE49-F238E27FC236}">
                <a16:creationId xmlns:a16="http://schemas.microsoft.com/office/drawing/2014/main" id="{0C895E8D-5219-4914-9682-0EF2173C9CCF}"/>
              </a:ext>
            </a:extLst>
          </p:cNvPr>
          <p:cNvPicPr>
            <a:picLocks noChangeAspect="1"/>
          </p:cNvPicPr>
          <p:nvPr/>
        </p:nvPicPr>
        <p:blipFill>
          <a:blip r:embed="rId3"/>
          <a:stretch>
            <a:fillRect/>
          </a:stretch>
        </p:blipFill>
        <p:spPr>
          <a:xfrm>
            <a:off x="6985603" y="1479327"/>
            <a:ext cx="4429743" cy="695422"/>
          </a:xfrm>
          <a:prstGeom prst="rect">
            <a:avLst/>
          </a:prstGeom>
        </p:spPr>
      </p:pic>
      <p:cxnSp>
        <p:nvCxnSpPr>
          <p:cNvPr id="37" name="직선 화살표 연결선 36">
            <a:extLst>
              <a:ext uri="{FF2B5EF4-FFF2-40B4-BE49-F238E27FC236}">
                <a16:creationId xmlns:a16="http://schemas.microsoft.com/office/drawing/2014/main" id="{640E4123-699D-481E-960C-228FC277BBCE}"/>
              </a:ext>
            </a:extLst>
          </p:cNvPr>
          <p:cNvCxnSpPr>
            <a:cxnSpLocks/>
            <a:endCxn id="6" idx="1"/>
          </p:cNvCxnSpPr>
          <p:nvPr/>
        </p:nvCxnSpPr>
        <p:spPr>
          <a:xfrm>
            <a:off x="5583115" y="1827038"/>
            <a:ext cx="1402488" cy="0"/>
          </a:xfrm>
          <a:prstGeom prst="straightConnector1">
            <a:avLst/>
          </a:prstGeom>
          <a:ln w="57150">
            <a:tailEnd type="triangle"/>
          </a:ln>
        </p:spPr>
        <p:style>
          <a:lnRef idx="1">
            <a:schemeClr val="accent3"/>
          </a:lnRef>
          <a:fillRef idx="0">
            <a:schemeClr val="accent3"/>
          </a:fillRef>
          <a:effectRef idx="0">
            <a:schemeClr val="accent3"/>
          </a:effectRef>
          <a:fontRef idx="minor">
            <a:schemeClr val="tx1"/>
          </a:fontRef>
        </p:style>
      </p:cxnSp>
      <p:cxnSp>
        <p:nvCxnSpPr>
          <p:cNvPr id="38" name="직선 화살표 연결선 37">
            <a:extLst>
              <a:ext uri="{FF2B5EF4-FFF2-40B4-BE49-F238E27FC236}">
                <a16:creationId xmlns:a16="http://schemas.microsoft.com/office/drawing/2014/main" id="{6B754FA1-4FD4-439C-A352-BD834F732DC9}"/>
              </a:ext>
            </a:extLst>
          </p:cNvPr>
          <p:cNvCxnSpPr>
            <a:cxnSpLocks/>
          </p:cNvCxnSpPr>
          <p:nvPr/>
        </p:nvCxnSpPr>
        <p:spPr>
          <a:xfrm flipH="1">
            <a:off x="4225185" y="2884461"/>
            <a:ext cx="660409" cy="395069"/>
          </a:xfrm>
          <a:prstGeom prst="straightConnector1">
            <a:avLst/>
          </a:prstGeom>
          <a:ln w="57150">
            <a:tailEnd type="triangle"/>
          </a:ln>
        </p:spPr>
        <p:style>
          <a:lnRef idx="1">
            <a:schemeClr val="accent3"/>
          </a:lnRef>
          <a:fillRef idx="0">
            <a:schemeClr val="accent3"/>
          </a:fillRef>
          <a:effectRef idx="0">
            <a:schemeClr val="accent3"/>
          </a:effectRef>
          <a:fontRef idx="minor">
            <a:schemeClr val="tx1"/>
          </a:fontRef>
        </p:style>
      </p:cxnSp>
      <p:pic>
        <p:nvPicPr>
          <p:cNvPr id="19" name="그림 18">
            <a:extLst>
              <a:ext uri="{FF2B5EF4-FFF2-40B4-BE49-F238E27FC236}">
                <a16:creationId xmlns:a16="http://schemas.microsoft.com/office/drawing/2014/main" id="{02B364D9-6423-4B08-885C-8B1FB3CF97E5}"/>
              </a:ext>
            </a:extLst>
          </p:cNvPr>
          <p:cNvPicPr>
            <a:picLocks noChangeAspect="1"/>
          </p:cNvPicPr>
          <p:nvPr/>
        </p:nvPicPr>
        <p:blipFill>
          <a:blip r:embed="rId4"/>
          <a:stretch>
            <a:fillRect/>
          </a:stretch>
        </p:blipFill>
        <p:spPr>
          <a:xfrm>
            <a:off x="7067653" y="2308117"/>
            <a:ext cx="4505954" cy="428685"/>
          </a:xfrm>
          <a:prstGeom prst="rect">
            <a:avLst/>
          </a:prstGeom>
        </p:spPr>
      </p:pic>
      <p:pic>
        <p:nvPicPr>
          <p:cNvPr id="21" name="그림 20">
            <a:extLst>
              <a:ext uri="{FF2B5EF4-FFF2-40B4-BE49-F238E27FC236}">
                <a16:creationId xmlns:a16="http://schemas.microsoft.com/office/drawing/2014/main" id="{DA0ABF6F-1C5A-42F8-880B-B3F142F08F66}"/>
              </a:ext>
            </a:extLst>
          </p:cNvPr>
          <p:cNvPicPr>
            <a:picLocks noChangeAspect="1"/>
          </p:cNvPicPr>
          <p:nvPr/>
        </p:nvPicPr>
        <p:blipFill>
          <a:blip r:embed="rId5"/>
          <a:stretch>
            <a:fillRect/>
          </a:stretch>
        </p:blipFill>
        <p:spPr>
          <a:xfrm>
            <a:off x="798454" y="3709739"/>
            <a:ext cx="2356776" cy="503862"/>
          </a:xfrm>
          <a:prstGeom prst="rect">
            <a:avLst/>
          </a:prstGeom>
        </p:spPr>
      </p:pic>
      <p:sp>
        <p:nvSpPr>
          <p:cNvPr id="22" name="사각형: 둥근 모서리 21">
            <a:extLst>
              <a:ext uri="{FF2B5EF4-FFF2-40B4-BE49-F238E27FC236}">
                <a16:creationId xmlns:a16="http://schemas.microsoft.com/office/drawing/2014/main" id="{3AB9D3B8-860D-4B97-9327-E69F6DCFB526}"/>
              </a:ext>
            </a:extLst>
          </p:cNvPr>
          <p:cNvSpPr/>
          <p:nvPr/>
        </p:nvSpPr>
        <p:spPr>
          <a:xfrm>
            <a:off x="6871303" y="1064607"/>
            <a:ext cx="2852989" cy="281352"/>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b="1" dirty="0"/>
              <a:t>Global Transformation</a:t>
            </a:r>
            <a:endParaRPr lang="ko-KR" altLang="en-US" b="1" dirty="0"/>
          </a:p>
        </p:txBody>
      </p:sp>
      <p:sp>
        <p:nvSpPr>
          <p:cNvPr id="23" name="직사각형 22">
            <a:extLst>
              <a:ext uri="{FF2B5EF4-FFF2-40B4-BE49-F238E27FC236}">
                <a16:creationId xmlns:a16="http://schemas.microsoft.com/office/drawing/2014/main" id="{4F05300E-63A1-4546-B23F-1503DCE3E9C4}"/>
              </a:ext>
            </a:extLst>
          </p:cNvPr>
          <p:cNvSpPr/>
          <p:nvPr/>
        </p:nvSpPr>
        <p:spPr>
          <a:xfrm>
            <a:off x="6967637" y="1345958"/>
            <a:ext cx="4752510" cy="3577729"/>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사각형: 둥근 모서리 51">
            <a:extLst>
              <a:ext uri="{FF2B5EF4-FFF2-40B4-BE49-F238E27FC236}">
                <a16:creationId xmlns:a16="http://schemas.microsoft.com/office/drawing/2014/main" id="{0A7E2418-2EB1-46CC-AC93-C237C5645806}"/>
              </a:ext>
            </a:extLst>
          </p:cNvPr>
          <p:cNvSpPr/>
          <p:nvPr/>
        </p:nvSpPr>
        <p:spPr>
          <a:xfrm>
            <a:off x="541651" y="3297118"/>
            <a:ext cx="3696241" cy="281352"/>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b="1" dirty="0"/>
              <a:t>Disentangled Transformation</a:t>
            </a:r>
            <a:endParaRPr lang="ko-KR" altLang="en-US" b="1" dirty="0"/>
          </a:p>
        </p:txBody>
      </p:sp>
      <p:sp>
        <p:nvSpPr>
          <p:cNvPr id="53" name="직사각형 52">
            <a:extLst>
              <a:ext uri="{FF2B5EF4-FFF2-40B4-BE49-F238E27FC236}">
                <a16:creationId xmlns:a16="http://schemas.microsoft.com/office/drawing/2014/main" id="{AA64C0FC-1DCD-449E-8DAE-2D80A3FA6C80}"/>
              </a:ext>
            </a:extLst>
          </p:cNvPr>
          <p:cNvSpPr/>
          <p:nvPr/>
        </p:nvSpPr>
        <p:spPr>
          <a:xfrm>
            <a:off x="626050" y="3578470"/>
            <a:ext cx="6144027" cy="3206729"/>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2" name="그림 41">
            <a:extLst>
              <a:ext uri="{FF2B5EF4-FFF2-40B4-BE49-F238E27FC236}">
                <a16:creationId xmlns:a16="http://schemas.microsoft.com/office/drawing/2014/main" id="{BAF33974-0566-4F5D-A4A1-7EB1760DA347}"/>
              </a:ext>
            </a:extLst>
          </p:cNvPr>
          <p:cNvPicPr>
            <a:picLocks noChangeAspect="1"/>
          </p:cNvPicPr>
          <p:nvPr/>
        </p:nvPicPr>
        <p:blipFill>
          <a:blip r:embed="rId6"/>
          <a:stretch>
            <a:fillRect/>
          </a:stretch>
        </p:blipFill>
        <p:spPr>
          <a:xfrm>
            <a:off x="776654" y="4288672"/>
            <a:ext cx="3448531" cy="447737"/>
          </a:xfrm>
          <a:prstGeom prst="rect">
            <a:avLst/>
          </a:prstGeom>
        </p:spPr>
      </p:pic>
      <p:pic>
        <p:nvPicPr>
          <p:cNvPr id="56" name="그림 55">
            <a:extLst>
              <a:ext uri="{FF2B5EF4-FFF2-40B4-BE49-F238E27FC236}">
                <a16:creationId xmlns:a16="http://schemas.microsoft.com/office/drawing/2014/main" id="{C0532DBB-711E-4739-BD09-8AA3D82B0352}"/>
              </a:ext>
            </a:extLst>
          </p:cNvPr>
          <p:cNvPicPr>
            <a:picLocks noChangeAspect="1"/>
          </p:cNvPicPr>
          <p:nvPr/>
        </p:nvPicPr>
        <p:blipFill>
          <a:blip r:embed="rId7"/>
          <a:stretch>
            <a:fillRect/>
          </a:stretch>
        </p:blipFill>
        <p:spPr>
          <a:xfrm>
            <a:off x="798454" y="4753993"/>
            <a:ext cx="3562847" cy="457264"/>
          </a:xfrm>
          <a:prstGeom prst="rect">
            <a:avLst/>
          </a:prstGeom>
        </p:spPr>
      </p:pic>
      <p:sp>
        <p:nvSpPr>
          <p:cNvPr id="59" name="TextBox 58">
            <a:extLst>
              <a:ext uri="{FF2B5EF4-FFF2-40B4-BE49-F238E27FC236}">
                <a16:creationId xmlns:a16="http://schemas.microsoft.com/office/drawing/2014/main" id="{F7A64D7D-8BB1-43DF-BE99-E9CDED59C00D}"/>
              </a:ext>
            </a:extLst>
          </p:cNvPr>
          <p:cNvSpPr txBox="1"/>
          <p:nvPr/>
        </p:nvSpPr>
        <p:spPr>
          <a:xfrm>
            <a:off x="798453" y="5259568"/>
            <a:ext cx="5971624" cy="1477328"/>
          </a:xfrm>
          <a:prstGeom prst="rect">
            <a:avLst/>
          </a:prstGeom>
          <a:noFill/>
        </p:spPr>
        <p:txBody>
          <a:bodyPr wrap="square" rtlCol="0">
            <a:spAutoFit/>
          </a:bodyPr>
          <a:lstStyle/>
          <a:p>
            <a:r>
              <a:rPr lang="en-US" altLang="ko-KR" b="1" dirty="0">
                <a:solidFill>
                  <a:schemeClr val="bg2">
                    <a:lumMod val="50000"/>
                  </a:schemeClr>
                </a:solidFill>
              </a:rPr>
              <a:t>We may use rotation matrix by object center point. It improves </a:t>
            </a:r>
            <a:r>
              <a:rPr lang="en-US" altLang="ko-KR" b="1" dirty="0">
                <a:solidFill>
                  <a:schemeClr val="accent1"/>
                </a:solidFill>
              </a:rPr>
              <a:t>interpretability</a:t>
            </a:r>
            <a:r>
              <a:rPr lang="en-US" altLang="ko-KR" b="1" dirty="0">
                <a:solidFill>
                  <a:schemeClr val="bg2">
                    <a:lumMod val="50000"/>
                  </a:schemeClr>
                </a:solidFill>
              </a:rPr>
              <a:t> how model acts by using object’s local rotation.</a:t>
            </a:r>
          </a:p>
          <a:p>
            <a:r>
              <a:rPr lang="en-US" altLang="ko-KR" b="1" dirty="0">
                <a:solidFill>
                  <a:schemeClr val="bg2">
                    <a:lumMod val="50000"/>
                  </a:schemeClr>
                </a:solidFill>
              </a:rPr>
              <a:t>It means that translation and rotation matrices are separated.</a:t>
            </a:r>
            <a:endParaRPr lang="ko-KR" altLang="en-US" b="1" dirty="0">
              <a:solidFill>
                <a:schemeClr val="bg2">
                  <a:lumMod val="50000"/>
                </a:schemeClr>
              </a:solidFill>
            </a:endParaRPr>
          </a:p>
        </p:txBody>
      </p:sp>
      <p:sp>
        <p:nvSpPr>
          <p:cNvPr id="60" name="TextBox 59">
            <a:extLst>
              <a:ext uri="{FF2B5EF4-FFF2-40B4-BE49-F238E27FC236}">
                <a16:creationId xmlns:a16="http://schemas.microsoft.com/office/drawing/2014/main" id="{4C2A583C-7343-4011-BC63-BA80B5C93645}"/>
              </a:ext>
            </a:extLst>
          </p:cNvPr>
          <p:cNvSpPr txBox="1"/>
          <p:nvPr/>
        </p:nvSpPr>
        <p:spPr>
          <a:xfrm>
            <a:off x="6967637" y="2884461"/>
            <a:ext cx="4605970" cy="1754326"/>
          </a:xfrm>
          <a:prstGeom prst="rect">
            <a:avLst/>
          </a:prstGeom>
          <a:noFill/>
        </p:spPr>
        <p:txBody>
          <a:bodyPr wrap="square" rtlCol="0">
            <a:spAutoFit/>
          </a:bodyPr>
          <a:lstStyle/>
          <a:p>
            <a:r>
              <a:rPr lang="en-US" altLang="ko-KR" b="1" dirty="0">
                <a:solidFill>
                  <a:schemeClr val="bg2">
                    <a:lumMod val="50000"/>
                  </a:schemeClr>
                </a:solidFill>
              </a:rPr>
              <a:t>The center point of rotation matrix  is global origin coordinate. It entangles rotation and translation matrices. It is hard to know global translation whether it is lead by rotation matrix or translation matrix.</a:t>
            </a:r>
            <a:endParaRPr lang="ko-KR" altLang="en-US" b="1" dirty="0">
              <a:solidFill>
                <a:schemeClr val="bg2">
                  <a:lumMod val="50000"/>
                </a:schemeClr>
              </a:solidFill>
            </a:endParaRPr>
          </a:p>
        </p:txBody>
      </p:sp>
    </p:spTree>
    <p:extLst>
      <p:ext uri="{BB962C8B-B14F-4D97-AF65-F5344CB8AC3E}">
        <p14:creationId xmlns:p14="http://schemas.microsoft.com/office/powerpoint/2010/main" val="159037221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사용자 지정 1">
      <a:majorFont>
        <a:latin typeface="Arial"/>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4720</TotalTime>
  <Words>616</Words>
  <Application>Microsoft Office PowerPoint</Application>
  <PresentationFormat>와이드스크린</PresentationFormat>
  <Paragraphs>110</Paragraphs>
  <Slides>17</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17</vt:i4>
      </vt:variant>
    </vt:vector>
  </HeadingPairs>
  <TitlesOfParts>
    <vt:vector size="21" baseType="lpstr">
      <vt:lpstr>Arial</vt:lpstr>
      <vt:lpstr>times</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진용</dc:creator>
  <cp:lastModifiedBy>진용</cp:lastModifiedBy>
  <cp:revision>32</cp:revision>
  <dcterms:created xsi:type="dcterms:W3CDTF">2025-06-02T04:18:33Z</dcterms:created>
  <dcterms:modified xsi:type="dcterms:W3CDTF">2025-06-10T04:30:26Z</dcterms:modified>
</cp:coreProperties>
</file>