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2" r:id="rId7"/>
    <p:sldId id="263" r:id="rId8"/>
    <p:sldId id="264" r:id="rId9"/>
    <p:sldId id="260" r:id="rId10"/>
    <p:sldId id="268" r:id="rId11"/>
    <p:sldId id="265" r:id="rId12"/>
    <p:sldId id="266" r:id="rId13"/>
    <p:sldId id="267" r:id="rId14"/>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AE3F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0" d="100"/>
          <a:sy n="60" d="100"/>
        </p:scale>
        <p:origin x="96" y="11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917DC94-A3D4-446C-8E05-DD37BEE85C5F}"/>
              </a:ext>
            </a:extLst>
          </p:cNvPr>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a:extLst>
              <a:ext uri="{FF2B5EF4-FFF2-40B4-BE49-F238E27FC236}">
                <a16:creationId xmlns:a16="http://schemas.microsoft.com/office/drawing/2014/main" id="{47C5C9E9-44C3-47EF-907C-C4015FB5041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a:extLst>
              <a:ext uri="{FF2B5EF4-FFF2-40B4-BE49-F238E27FC236}">
                <a16:creationId xmlns:a16="http://schemas.microsoft.com/office/drawing/2014/main" id="{640B8857-398F-4B54-A941-7DA6A784C4B1}"/>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5" name="바닥글 개체 틀 4">
            <a:extLst>
              <a:ext uri="{FF2B5EF4-FFF2-40B4-BE49-F238E27FC236}">
                <a16:creationId xmlns:a16="http://schemas.microsoft.com/office/drawing/2014/main" id="{525F6B79-C6A5-40A3-A56C-B129BAE94CD9}"/>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CF71DAE4-ADB6-4E3C-BD7E-1DBA64390FD7}"/>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2687889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F2875B22-7CAD-4C8B-9E78-44D8F021D674}"/>
              </a:ext>
            </a:extLst>
          </p:cNvPr>
          <p:cNvSpPr>
            <a:spLocks noGrp="1"/>
          </p:cNvSpPr>
          <p:nvPr>
            <p:ph type="title"/>
          </p:nvPr>
        </p:nvSpPr>
        <p:spPr/>
        <p:txBody>
          <a:bodyPr/>
          <a:lstStyle/>
          <a:p>
            <a:r>
              <a:rPr lang="ko-KR" altLang="en-US"/>
              <a:t>마스터 제목 스타일 편집</a:t>
            </a:r>
          </a:p>
        </p:txBody>
      </p:sp>
      <p:sp>
        <p:nvSpPr>
          <p:cNvPr id="3" name="세로 텍스트 개체 틀 2">
            <a:extLst>
              <a:ext uri="{FF2B5EF4-FFF2-40B4-BE49-F238E27FC236}">
                <a16:creationId xmlns:a16="http://schemas.microsoft.com/office/drawing/2014/main" id="{D2ABC25B-4CA1-434B-AD05-317F51C9942D}"/>
              </a:ext>
            </a:extLst>
          </p:cNvPr>
          <p:cNvSpPr>
            <a:spLocks noGrp="1"/>
          </p:cNvSpPr>
          <p:nvPr>
            <p:ph type="body" orient="vert" idx="1"/>
          </p:nvPr>
        </p:nvSpPr>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24B524C-3EFE-426A-9B0A-CCEAD67AF6D7}"/>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5" name="바닥글 개체 틀 4">
            <a:extLst>
              <a:ext uri="{FF2B5EF4-FFF2-40B4-BE49-F238E27FC236}">
                <a16:creationId xmlns:a16="http://schemas.microsoft.com/office/drawing/2014/main" id="{91952D5A-234E-4BB8-BCDC-63CB984DE9E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B89440C5-A167-49C6-A9C5-15B4B27A5B36}"/>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28350904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a:extLst>
              <a:ext uri="{FF2B5EF4-FFF2-40B4-BE49-F238E27FC236}">
                <a16:creationId xmlns:a16="http://schemas.microsoft.com/office/drawing/2014/main" id="{1ADA14C6-B4C7-4B26-B399-19C0C0860F4D}"/>
              </a:ext>
            </a:extLst>
          </p:cNvPr>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a:extLst>
              <a:ext uri="{FF2B5EF4-FFF2-40B4-BE49-F238E27FC236}">
                <a16:creationId xmlns:a16="http://schemas.microsoft.com/office/drawing/2014/main" id="{8328C73C-6C68-4FE1-A6C6-9BB2A74F147A}"/>
              </a:ext>
            </a:extLst>
          </p:cNvPr>
          <p:cNvSpPr>
            <a:spLocks noGrp="1"/>
          </p:cNvSpPr>
          <p:nvPr>
            <p:ph type="body" orient="vert" idx="1"/>
          </p:nvPr>
        </p:nvSpPr>
        <p:spPr>
          <a:xfrm>
            <a:off x="838200" y="365125"/>
            <a:ext cx="7734300" cy="5811838"/>
          </a:xfrm>
        </p:spPr>
        <p:txBody>
          <a:bodyPr vert="eaVert"/>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6FF21744-C0B2-47FA-9715-103AAAECED49}"/>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5" name="바닥글 개체 틀 4">
            <a:extLst>
              <a:ext uri="{FF2B5EF4-FFF2-40B4-BE49-F238E27FC236}">
                <a16:creationId xmlns:a16="http://schemas.microsoft.com/office/drawing/2014/main" id="{EA9C4EF3-B010-414E-8E7F-73205DDDF45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7B77AF2C-181B-4A49-8ED2-603BA2D439F5}"/>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27705855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79A90D5-CA8A-48FF-A984-4919FC54CECD}"/>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AF927CC1-F562-4C74-B9D7-3142D4CA92B7}"/>
              </a:ext>
            </a:extLst>
          </p:cNvPr>
          <p:cNvSpPr>
            <a:spLocks noGrp="1"/>
          </p:cNvSpPr>
          <p:nvPr>
            <p:ph idx="1"/>
          </p:nvPr>
        </p:nvSpPr>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470C091F-331D-4B4B-BA0A-90EE8ADAF42A}"/>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5" name="바닥글 개체 틀 4">
            <a:extLst>
              <a:ext uri="{FF2B5EF4-FFF2-40B4-BE49-F238E27FC236}">
                <a16:creationId xmlns:a16="http://schemas.microsoft.com/office/drawing/2014/main" id="{4400E41B-7499-4B6B-B870-14ACED7BEC90}"/>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578FD2A7-6BB3-4BFA-812F-C86623928230}"/>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4020074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E82B4457-E9B3-4740-A44C-EC4324834745}"/>
              </a:ext>
            </a:extLst>
          </p:cNvPr>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a:extLst>
              <a:ext uri="{FF2B5EF4-FFF2-40B4-BE49-F238E27FC236}">
                <a16:creationId xmlns:a16="http://schemas.microsoft.com/office/drawing/2014/main" id="{7D9BE43B-3833-4095-846A-B12B96C4BB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스타일을 편집하려면 클릭</a:t>
            </a:r>
          </a:p>
        </p:txBody>
      </p:sp>
      <p:sp>
        <p:nvSpPr>
          <p:cNvPr id="4" name="날짜 개체 틀 3">
            <a:extLst>
              <a:ext uri="{FF2B5EF4-FFF2-40B4-BE49-F238E27FC236}">
                <a16:creationId xmlns:a16="http://schemas.microsoft.com/office/drawing/2014/main" id="{87E11660-9B7A-4603-81C8-229E87DEE59E}"/>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5" name="바닥글 개체 틀 4">
            <a:extLst>
              <a:ext uri="{FF2B5EF4-FFF2-40B4-BE49-F238E27FC236}">
                <a16:creationId xmlns:a16="http://schemas.microsoft.com/office/drawing/2014/main" id="{3DD8DBB3-111E-4608-8ABD-06425B125882}"/>
              </a:ext>
            </a:extLst>
          </p:cNvPr>
          <p:cNvSpPr>
            <a:spLocks noGrp="1"/>
          </p:cNvSpPr>
          <p:nvPr>
            <p:ph type="ftr" sz="quarter" idx="11"/>
          </p:nvPr>
        </p:nvSpPr>
        <p:spPr/>
        <p:txBody>
          <a:bodyPr/>
          <a:lstStyle/>
          <a:p>
            <a:endParaRPr lang="ko-KR" altLang="en-US"/>
          </a:p>
        </p:txBody>
      </p:sp>
      <p:sp>
        <p:nvSpPr>
          <p:cNvPr id="6" name="슬라이드 번호 개체 틀 5">
            <a:extLst>
              <a:ext uri="{FF2B5EF4-FFF2-40B4-BE49-F238E27FC236}">
                <a16:creationId xmlns:a16="http://schemas.microsoft.com/office/drawing/2014/main" id="{6475C607-A41A-448D-B893-06B99A8A336F}"/>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1688543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652FDCCE-93DE-4ED5-BCFB-C9280E11F808}"/>
              </a:ext>
            </a:extLst>
          </p:cNvPr>
          <p:cNvSpPr>
            <a:spLocks noGrp="1"/>
          </p:cNvSpPr>
          <p:nvPr>
            <p:ph type="title"/>
          </p:nvPr>
        </p:nvSpPr>
        <p:spPr/>
        <p:txBody>
          <a:bodyPr/>
          <a:lstStyle/>
          <a:p>
            <a:r>
              <a:rPr lang="ko-KR" altLang="en-US"/>
              <a:t>마스터 제목 스타일 편집</a:t>
            </a:r>
          </a:p>
        </p:txBody>
      </p:sp>
      <p:sp>
        <p:nvSpPr>
          <p:cNvPr id="3" name="내용 개체 틀 2">
            <a:extLst>
              <a:ext uri="{FF2B5EF4-FFF2-40B4-BE49-F238E27FC236}">
                <a16:creationId xmlns:a16="http://schemas.microsoft.com/office/drawing/2014/main" id="{B09DA73D-13F4-4979-8E0D-53B35BA28A8F}"/>
              </a:ext>
            </a:extLst>
          </p:cNvPr>
          <p:cNvSpPr>
            <a:spLocks noGrp="1"/>
          </p:cNvSpPr>
          <p:nvPr>
            <p:ph sz="half" idx="1"/>
          </p:nvPr>
        </p:nvSpPr>
        <p:spPr>
          <a:xfrm>
            <a:off x="838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내용 개체 틀 3">
            <a:extLst>
              <a:ext uri="{FF2B5EF4-FFF2-40B4-BE49-F238E27FC236}">
                <a16:creationId xmlns:a16="http://schemas.microsoft.com/office/drawing/2014/main" id="{391F5833-A94B-4C70-A8A3-013F7EB46947}"/>
              </a:ext>
            </a:extLst>
          </p:cNvPr>
          <p:cNvSpPr>
            <a:spLocks noGrp="1"/>
          </p:cNvSpPr>
          <p:nvPr>
            <p:ph sz="half" idx="2"/>
          </p:nvPr>
        </p:nvSpPr>
        <p:spPr>
          <a:xfrm>
            <a:off x="6172200" y="1825625"/>
            <a:ext cx="5181600" cy="435133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날짜 개체 틀 4">
            <a:extLst>
              <a:ext uri="{FF2B5EF4-FFF2-40B4-BE49-F238E27FC236}">
                <a16:creationId xmlns:a16="http://schemas.microsoft.com/office/drawing/2014/main" id="{84B299BD-F2B9-48DD-BFDB-93170F09EBA8}"/>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6" name="바닥글 개체 틀 5">
            <a:extLst>
              <a:ext uri="{FF2B5EF4-FFF2-40B4-BE49-F238E27FC236}">
                <a16:creationId xmlns:a16="http://schemas.microsoft.com/office/drawing/2014/main" id="{4C777CEB-5042-4C42-AD12-C0A3EA71ACAD}"/>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3F03901-9638-4085-A144-5D2486EEE26C}"/>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11764060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12B7E395-5D1E-4AF9-B4FC-7C4008AF8BB4}"/>
              </a:ext>
            </a:extLst>
          </p:cNvPr>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a:extLst>
              <a:ext uri="{FF2B5EF4-FFF2-40B4-BE49-F238E27FC236}">
                <a16:creationId xmlns:a16="http://schemas.microsoft.com/office/drawing/2014/main" id="{99A9B140-3791-494B-8E8F-361D9D74A0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4" name="내용 개체 틀 3">
            <a:extLst>
              <a:ext uri="{FF2B5EF4-FFF2-40B4-BE49-F238E27FC236}">
                <a16:creationId xmlns:a16="http://schemas.microsoft.com/office/drawing/2014/main" id="{6E4823BB-1FAA-406B-A47B-112BC940528D}"/>
              </a:ext>
            </a:extLst>
          </p:cNvPr>
          <p:cNvSpPr>
            <a:spLocks noGrp="1"/>
          </p:cNvSpPr>
          <p:nvPr>
            <p:ph sz="half" idx="2"/>
          </p:nvPr>
        </p:nvSpPr>
        <p:spPr>
          <a:xfrm>
            <a:off x="839788" y="2505075"/>
            <a:ext cx="5157787"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5" name="텍스트 개체 틀 4">
            <a:extLst>
              <a:ext uri="{FF2B5EF4-FFF2-40B4-BE49-F238E27FC236}">
                <a16:creationId xmlns:a16="http://schemas.microsoft.com/office/drawing/2014/main" id="{9A5AE735-ACB6-4667-B768-BA07F4B492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스타일을 편집하려면 클릭</a:t>
            </a:r>
          </a:p>
        </p:txBody>
      </p:sp>
      <p:sp>
        <p:nvSpPr>
          <p:cNvPr id="6" name="내용 개체 틀 5">
            <a:extLst>
              <a:ext uri="{FF2B5EF4-FFF2-40B4-BE49-F238E27FC236}">
                <a16:creationId xmlns:a16="http://schemas.microsoft.com/office/drawing/2014/main" id="{2D81B603-3BB6-47C4-A734-D532B07D5938}"/>
              </a:ext>
            </a:extLst>
          </p:cNvPr>
          <p:cNvSpPr>
            <a:spLocks noGrp="1"/>
          </p:cNvSpPr>
          <p:nvPr>
            <p:ph sz="quarter" idx="4"/>
          </p:nvPr>
        </p:nvSpPr>
        <p:spPr>
          <a:xfrm>
            <a:off x="6172200" y="2505075"/>
            <a:ext cx="5183188" cy="3684588"/>
          </a:xfrm>
        </p:spPr>
        <p:txBody>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7" name="날짜 개체 틀 6">
            <a:extLst>
              <a:ext uri="{FF2B5EF4-FFF2-40B4-BE49-F238E27FC236}">
                <a16:creationId xmlns:a16="http://schemas.microsoft.com/office/drawing/2014/main" id="{E5CF8F71-D4D5-403A-9C19-3DCD8A4548F2}"/>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8" name="바닥글 개체 틀 7">
            <a:extLst>
              <a:ext uri="{FF2B5EF4-FFF2-40B4-BE49-F238E27FC236}">
                <a16:creationId xmlns:a16="http://schemas.microsoft.com/office/drawing/2014/main" id="{0F74BF13-202C-4BD8-BDBA-2A2072E6D2FD}"/>
              </a:ext>
            </a:extLst>
          </p:cNvPr>
          <p:cNvSpPr>
            <a:spLocks noGrp="1"/>
          </p:cNvSpPr>
          <p:nvPr>
            <p:ph type="ftr" sz="quarter" idx="11"/>
          </p:nvPr>
        </p:nvSpPr>
        <p:spPr/>
        <p:txBody>
          <a:bodyPr/>
          <a:lstStyle/>
          <a:p>
            <a:endParaRPr lang="ko-KR" altLang="en-US"/>
          </a:p>
        </p:txBody>
      </p:sp>
      <p:sp>
        <p:nvSpPr>
          <p:cNvPr id="9" name="슬라이드 번호 개체 틀 8">
            <a:extLst>
              <a:ext uri="{FF2B5EF4-FFF2-40B4-BE49-F238E27FC236}">
                <a16:creationId xmlns:a16="http://schemas.microsoft.com/office/drawing/2014/main" id="{6E19DF3A-1051-46A7-9183-90FB649CFE2E}"/>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2484059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580CCA3B-0672-486D-A3E3-F4143466F742}"/>
              </a:ext>
            </a:extLst>
          </p:cNvPr>
          <p:cNvSpPr>
            <a:spLocks noGrp="1"/>
          </p:cNvSpPr>
          <p:nvPr>
            <p:ph type="title"/>
          </p:nvPr>
        </p:nvSpPr>
        <p:spPr/>
        <p:txBody>
          <a:bodyPr/>
          <a:lstStyle/>
          <a:p>
            <a:r>
              <a:rPr lang="ko-KR" altLang="en-US"/>
              <a:t>마스터 제목 스타일 편집</a:t>
            </a:r>
          </a:p>
        </p:txBody>
      </p:sp>
      <p:sp>
        <p:nvSpPr>
          <p:cNvPr id="3" name="날짜 개체 틀 2">
            <a:extLst>
              <a:ext uri="{FF2B5EF4-FFF2-40B4-BE49-F238E27FC236}">
                <a16:creationId xmlns:a16="http://schemas.microsoft.com/office/drawing/2014/main" id="{401B9897-3CAE-4BD1-A1F9-5D6884B09613}"/>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4" name="바닥글 개체 틀 3">
            <a:extLst>
              <a:ext uri="{FF2B5EF4-FFF2-40B4-BE49-F238E27FC236}">
                <a16:creationId xmlns:a16="http://schemas.microsoft.com/office/drawing/2014/main" id="{254DF411-15A5-427F-93EF-3A3357CE4801}"/>
              </a:ext>
            </a:extLst>
          </p:cNvPr>
          <p:cNvSpPr>
            <a:spLocks noGrp="1"/>
          </p:cNvSpPr>
          <p:nvPr>
            <p:ph type="ftr" sz="quarter" idx="11"/>
          </p:nvPr>
        </p:nvSpPr>
        <p:spPr/>
        <p:txBody>
          <a:bodyPr/>
          <a:lstStyle/>
          <a:p>
            <a:endParaRPr lang="ko-KR" altLang="en-US"/>
          </a:p>
        </p:txBody>
      </p:sp>
      <p:sp>
        <p:nvSpPr>
          <p:cNvPr id="5" name="슬라이드 번호 개체 틀 4">
            <a:extLst>
              <a:ext uri="{FF2B5EF4-FFF2-40B4-BE49-F238E27FC236}">
                <a16:creationId xmlns:a16="http://schemas.microsoft.com/office/drawing/2014/main" id="{703B831B-15FB-46D0-A614-4B1F838D6AFA}"/>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18510052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a:extLst>
              <a:ext uri="{FF2B5EF4-FFF2-40B4-BE49-F238E27FC236}">
                <a16:creationId xmlns:a16="http://schemas.microsoft.com/office/drawing/2014/main" id="{873C4E1B-ABBA-43FF-9A93-75299A580FDB}"/>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3" name="바닥글 개체 틀 2">
            <a:extLst>
              <a:ext uri="{FF2B5EF4-FFF2-40B4-BE49-F238E27FC236}">
                <a16:creationId xmlns:a16="http://schemas.microsoft.com/office/drawing/2014/main" id="{3BDB5EBE-B67A-4E77-AB61-058312B03BFB}"/>
              </a:ext>
            </a:extLst>
          </p:cNvPr>
          <p:cNvSpPr>
            <a:spLocks noGrp="1"/>
          </p:cNvSpPr>
          <p:nvPr>
            <p:ph type="ftr" sz="quarter" idx="11"/>
          </p:nvPr>
        </p:nvSpPr>
        <p:spPr/>
        <p:txBody>
          <a:bodyPr/>
          <a:lstStyle/>
          <a:p>
            <a:endParaRPr lang="ko-KR" altLang="en-US"/>
          </a:p>
        </p:txBody>
      </p:sp>
      <p:sp>
        <p:nvSpPr>
          <p:cNvPr id="4" name="슬라이드 번호 개체 틀 3">
            <a:extLst>
              <a:ext uri="{FF2B5EF4-FFF2-40B4-BE49-F238E27FC236}">
                <a16:creationId xmlns:a16="http://schemas.microsoft.com/office/drawing/2014/main" id="{9C0E6483-0B4C-43B8-83A5-BA3DF0558CD0}"/>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558053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9E165C3C-FFB9-4EE9-AAC0-9E2B8A5C3570}"/>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a:extLst>
              <a:ext uri="{FF2B5EF4-FFF2-40B4-BE49-F238E27FC236}">
                <a16:creationId xmlns:a16="http://schemas.microsoft.com/office/drawing/2014/main" id="{7AB38DB4-CDCB-4CD6-8897-712CA2C107C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텍스트 개체 틀 3">
            <a:extLst>
              <a:ext uri="{FF2B5EF4-FFF2-40B4-BE49-F238E27FC236}">
                <a16:creationId xmlns:a16="http://schemas.microsoft.com/office/drawing/2014/main" id="{21EF548F-2971-4616-8090-46B5CED28BF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2387A2A6-D87C-4221-88DD-47E5975EFB59}"/>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6" name="바닥글 개체 틀 5">
            <a:extLst>
              <a:ext uri="{FF2B5EF4-FFF2-40B4-BE49-F238E27FC236}">
                <a16:creationId xmlns:a16="http://schemas.microsoft.com/office/drawing/2014/main" id="{DEC272E7-1C35-404C-B040-A09656A23F7F}"/>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8FC0221D-7D29-4EB5-BA19-F5EEC2339DEA}"/>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2394402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3729B237-C473-414F-A13F-55E790F794E8}"/>
              </a:ext>
            </a:extLst>
          </p:cNvPr>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a:extLst>
              <a:ext uri="{FF2B5EF4-FFF2-40B4-BE49-F238E27FC236}">
                <a16:creationId xmlns:a16="http://schemas.microsoft.com/office/drawing/2014/main" id="{96CDB943-8857-4E2A-B1C5-97F27A179E2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텍스트 개체 틀 3">
            <a:extLst>
              <a:ext uri="{FF2B5EF4-FFF2-40B4-BE49-F238E27FC236}">
                <a16:creationId xmlns:a16="http://schemas.microsoft.com/office/drawing/2014/main" id="{E2706BA3-3F70-4ACD-8AB7-F2ACEBF75E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스타일을 편집하려면 클릭</a:t>
            </a:r>
          </a:p>
        </p:txBody>
      </p:sp>
      <p:sp>
        <p:nvSpPr>
          <p:cNvPr id="5" name="날짜 개체 틀 4">
            <a:extLst>
              <a:ext uri="{FF2B5EF4-FFF2-40B4-BE49-F238E27FC236}">
                <a16:creationId xmlns:a16="http://schemas.microsoft.com/office/drawing/2014/main" id="{17A0F09C-67D3-41B2-B291-EFB2947138A4}"/>
              </a:ext>
            </a:extLst>
          </p:cNvPr>
          <p:cNvSpPr>
            <a:spLocks noGrp="1"/>
          </p:cNvSpPr>
          <p:nvPr>
            <p:ph type="dt" sz="half" idx="10"/>
          </p:nvPr>
        </p:nvSpPr>
        <p:spPr/>
        <p:txBody>
          <a:bodyPr/>
          <a:lstStyle/>
          <a:p>
            <a:fld id="{63DDE692-33D9-4572-98B2-9779718D3A9E}" type="datetimeFigureOut">
              <a:rPr lang="ko-KR" altLang="en-US" smtClean="0"/>
              <a:t>2025-08-04</a:t>
            </a:fld>
            <a:endParaRPr lang="ko-KR" altLang="en-US"/>
          </a:p>
        </p:txBody>
      </p:sp>
      <p:sp>
        <p:nvSpPr>
          <p:cNvPr id="6" name="바닥글 개체 틀 5">
            <a:extLst>
              <a:ext uri="{FF2B5EF4-FFF2-40B4-BE49-F238E27FC236}">
                <a16:creationId xmlns:a16="http://schemas.microsoft.com/office/drawing/2014/main" id="{179FA6E9-330B-448A-A9A1-5C742BDE95B5}"/>
              </a:ext>
            </a:extLst>
          </p:cNvPr>
          <p:cNvSpPr>
            <a:spLocks noGrp="1"/>
          </p:cNvSpPr>
          <p:nvPr>
            <p:ph type="ftr" sz="quarter" idx="11"/>
          </p:nvPr>
        </p:nvSpPr>
        <p:spPr/>
        <p:txBody>
          <a:bodyPr/>
          <a:lstStyle/>
          <a:p>
            <a:endParaRPr lang="ko-KR" altLang="en-US"/>
          </a:p>
        </p:txBody>
      </p:sp>
      <p:sp>
        <p:nvSpPr>
          <p:cNvPr id="7" name="슬라이드 번호 개체 틀 6">
            <a:extLst>
              <a:ext uri="{FF2B5EF4-FFF2-40B4-BE49-F238E27FC236}">
                <a16:creationId xmlns:a16="http://schemas.microsoft.com/office/drawing/2014/main" id="{53C19AEF-6AF8-4200-B68B-BD50C07AAB54}"/>
              </a:ext>
            </a:extLst>
          </p:cNvPr>
          <p:cNvSpPr>
            <a:spLocks noGrp="1"/>
          </p:cNvSpPr>
          <p:nvPr>
            <p:ph type="sldNum" sz="quarter" idx="12"/>
          </p:nvPr>
        </p:nvSpPr>
        <p:spPr/>
        <p:txBody>
          <a:body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36979324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a:extLst>
              <a:ext uri="{FF2B5EF4-FFF2-40B4-BE49-F238E27FC236}">
                <a16:creationId xmlns:a16="http://schemas.microsoft.com/office/drawing/2014/main" id="{8C60343A-ABD5-4865-93EC-D9AFC9737C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a:extLst>
              <a:ext uri="{FF2B5EF4-FFF2-40B4-BE49-F238E27FC236}">
                <a16:creationId xmlns:a16="http://schemas.microsoft.com/office/drawing/2014/main" id="{BC93F51A-5EDD-4FD9-B76E-E12A7DC81A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스타일을 편집하려면 클릭</a:t>
            </a:r>
          </a:p>
          <a:p>
            <a:pPr lvl="1"/>
            <a:r>
              <a:rPr lang="ko-KR" altLang="en-US"/>
              <a:t>두 번째 수준</a:t>
            </a:r>
          </a:p>
          <a:p>
            <a:pPr lvl="2"/>
            <a:r>
              <a:rPr lang="ko-KR" altLang="en-US"/>
              <a:t>세 번째 수준</a:t>
            </a:r>
          </a:p>
          <a:p>
            <a:pPr lvl="3"/>
            <a:r>
              <a:rPr lang="ko-KR" altLang="en-US"/>
              <a:t>네 번째 수준</a:t>
            </a:r>
          </a:p>
          <a:p>
            <a:pPr lvl="4"/>
            <a:r>
              <a:rPr lang="ko-KR" altLang="en-US"/>
              <a:t>다섯 번째 수준</a:t>
            </a:r>
          </a:p>
        </p:txBody>
      </p:sp>
      <p:sp>
        <p:nvSpPr>
          <p:cNvPr id="4" name="날짜 개체 틀 3">
            <a:extLst>
              <a:ext uri="{FF2B5EF4-FFF2-40B4-BE49-F238E27FC236}">
                <a16:creationId xmlns:a16="http://schemas.microsoft.com/office/drawing/2014/main" id="{07C1B071-BD52-4E9F-83C7-BAA006436B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DDE692-33D9-4572-98B2-9779718D3A9E}" type="datetimeFigureOut">
              <a:rPr lang="ko-KR" altLang="en-US" smtClean="0"/>
              <a:t>2025-08-04</a:t>
            </a:fld>
            <a:endParaRPr lang="ko-KR" altLang="en-US"/>
          </a:p>
        </p:txBody>
      </p:sp>
      <p:sp>
        <p:nvSpPr>
          <p:cNvPr id="5" name="바닥글 개체 틀 4">
            <a:extLst>
              <a:ext uri="{FF2B5EF4-FFF2-40B4-BE49-F238E27FC236}">
                <a16:creationId xmlns:a16="http://schemas.microsoft.com/office/drawing/2014/main" id="{A831E97D-8131-47CE-9531-05F777C894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a:p>
        </p:txBody>
      </p:sp>
      <p:sp>
        <p:nvSpPr>
          <p:cNvPr id="6" name="슬라이드 번호 개체 틀 5">
            <a:extLst>
              <a:ext uri="{FF2B5EF4-FFF2-40B4-BE49-F238E27FC236}">
                <a16:creationId xmlns:a16="http://schemas.microsoft.com/office/drawing/2014/main" id="{FCB7550C-79B3-4FB6-97CC-B25568738F3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81F14B-EF9C-4337-ADA4-E9CE2EA20C1B}" type="slidenum">
              <a:rPr lang="ko-KR" altLang="en-US" smtClean="0"/>
              <a:t>‹#›</a:t>
            </a:fld>
            <a:endParaRPr lang="ko-KR" altLang="en-US"/>
          </a:p>
        </p:txBody>
      </p:sp>
    </p:spTree>
    <p:extLst>
      <p:ext uri="{BB962C8B-B14F-4D97-AF65-F5344CB8AC3E}">
        <p14:creationId xmlns:p14="http://schemas.microsoft.com/office/powerpoint/2010/main" val="3785395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그림 6">
            <a:extLst>
              <a:ext uri="{FF2B5EF4-FFF2-40B4-BE49-F238E27FC236}">
                <a16:creationId xmlns:a16="http://schemas.microsoft.com/office/drawing/2014/main" id="{469D3FD8-1831-4467-8A92-F5D3BE75E3DB}"/>
              </a:ext>
            </a:extLst>
          </p:cNvPr>
          <p:cNvPicPr>
            <a:picLocks noChangeAspect="1"/>
          </p:cNvPicPr>
          <p:nvPr/>
        </p:nvPicPr>
        <p:blipFill>
          <a:blip r:embed="rId2"/>
          <a:stretch>
            <a:fillRect/>
          </a:stretch>
        </p:blipFill>
        <p:spPr>
          <a:xfrm>
            <a:off x="1942520" y="592302"/>
            <a:ext cx="8306959" cy="3620005"/>
          </a:xfrm>
          <a:prstGeom prst="rect">
            <a:avLst/>
          </a:prstGeom>
        </p:spPr>
      </p:pic>
      <p:sp>
        <p:nvSpPr>
          <p:cNvPr id="9" name="TextBox 8">
            <a:extLst>
              <a:ext uri="{FF2B5EF4-FFF2-40B4-BE49-F238E27FC236}">
                <a16:creationId xmlns:a16="http://schemas.microsoft.com/office/drawing/2014/main" id="{FAED7AC8-EAEA-4048-B9EE-864962A2CE11}"/>
              </a:ext>
            </a:extLst>
          </p:cNvPr>
          <p:cNvSpPr txBox="1"/>
          <p:nvPr/>
        </p:nvSpPr>
        <p:spPr>
          <a:xfrm>
            <a:off x="9593180" y="5662863"/>
            <a:ext cx="2141355" cy="369332"/>
          </a:xfrm>
          <a:prstGeom prst="rect">
            <a:avLst/>
          </a:prstGeom>
          <a:noFill/>
        </p:spPr>
        <p:txBody>
          <a:bodyPr wrap="none" rtlCol="0">
            <a:spAutoFit/>
          </a:bodyPr>
          <a:lstStyle/>
          <a:p>
            <a:r>
              <a:rPr lang="en-US" altLang="ko-KR" b="1" dirty="0"/>
              <a:t>Presenter : </a:t>
            </a:r>
            <a:r>
              <a:rPr lang="ko-KR" altLang="en-US" b="1" dirty="0"/>
              <a:t>김진용</a:t>
            </a:r>
          </a:p>
        </p:txBody>
      </p:sp>
    </p:spTree>
    <p:extLst>
      <p:ext uri="{BB962C8B-B14F-4D97-AF65-F5344CB8AC3E}">
        <p14:creationId xmlns:p14="http://schemas.microsoft.com/office/powerpoint/2010/main" val="18468005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D8BB6-F9F4-4A58-A814-98A117D1E155}"/>
              </a:ext>
            </a:extLst>
          </p:cNvPr>
          <p:cNvSpPr txBox="1"/>
          <p:nvPr/>
        </p:nvSpPr>
        <p:spPr>
          <a:xfrm>
            <a:off x="571500" y="272562"/>
            <a:ext cx="1569660"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Experiments</a:t>
            </a:r>
            <a:endParaRPr lang="ko-KR" altLang="en-US" b="1"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96C3EC07-1A2D-487D-8638-70123272AD58}"/>
              </a:ext>
            </a:extLst>
          </p:cNvPr>
          <p:cNvPicPr>
            <a:picLocks noChangeAspect="1"/>
          </p:cNvPicPr>
          <p:nvPr/>
        </p:nvPicPr>
        <p:blipFill>
          <a:blip r:embed="rId2"/>
          <a:stretch>
            <a:fillRect/>
          </a:stretch>
        </p:blipFill>
        <p:spPr>
          <a:xfrm>
            <a:off x="2413608" y="1056457"/>
            <a:ext cx="7364784" cy="5232873"/>
          </a:xfrm>
          <a:prstGeom prst="rect">
            <a:avLst/>
          </a:prstGeom>
        </p:spPr>
      </p:pic>
    </p:spTree>
    <p:extLst>
      <p:ext uri="{BB962C8B-B14F-4D97-AF65-F5344CB8AC3E}">
        <p14:creationId xmlns:p14="http://schemas.microsoft.com/office/powerpoint/2010/main" val="40395610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D8BB6-F9F4-4A58-A814-98A117D1E155}"/>
              </a:ext>
            </a:extLst>
          </p:cNvPr>
          <p:cNvSpPr txBox="1"/>
          <p:nvPr/>
        </p:nvSpPr>
        <p:spPr>
          <a:xfrm>
            <a:off x="571500" y="272562"/>
            <a:ext cx="1569660"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Experiments</a:t>
            </a:r>
            <a:endParaRPr lang="ko-KR" altLang="en-US" b="1" dirty="0">
              <a:latin typeface="Arial" panose="020B0604020202020204" pitchFamily="34" charset="0"/>
              <a:cs typeface="Arial" panose="020B0604020202020204" pitchFamily="34" charset="0"/>
            </a:endParaRPr>
          </a:p>
        </p:txBody>
      </p:sp>
      <p:pic>
        <p:nvPicPr>
          <p:cNvPr id="5" name="그림 4">
            <a:extLst>
              <a:ext uri="{FF2B5EF4-FFF2-40B4-BE49-F238E27FC236}">
                <a16:creationId xmlns:a16="http://schemas.microsoft.com/office/drawing/2014/main" id="{74597F00-7460-463F-AC06-51DEE0B3C278}"/>
              </a:ext>
            </a:extLst>
          </p:cNvPr>
          <p:cNvPicPr>
            <a:picLocks noChangeAspect="1"/>
          </p:cNvPicPr>
          <p:nvPr/>
        </p:nvPicPr>
        <p:blipFill>
          <a:blip r:embed="rId2"/>
          <a:stretch>
            <a:fillRect/>
          </a:stretch>
        </p:blipFill>
        <p:spPr>
          <a:xfrm>
            <a:off x="1913573" y="595252"/>
            <a:ext cx="7310637" cy="6099407"/>
          </a:xfrm>
          <a:prstGeom prst="rect">
            <a:avLst/>
          </a:prstGeom>
        </p:spPr>
      </p:pic>
      <p:sp>
        <p:nvSpPr>
          <p:cNvPr id="6" name="TextBox 5">
            <a:extLst>
              <a:ext uri="{FF2B5EF4-FFF2-40B4-BE49-F238E27FC236}">
                <a16:creationId xmlns:a16="http://schemas.microsoft.com/office/drawing/2014/main" id="{DC0C2A16-9CFB-4264-B3B7-C41D210931DA}"/>
              </a:ext>
            </a:extLst>
          </p:cNvPr>
          <p:cNvSpPr txBox="1"/>
          <p:nvPr/>
        </p:nvSpPr>
        <p:spPr>
          <a:xfrm>
            <a:off x="9133021" y="1167082"/>
            <a:ext cx="2866524" cy="1477328"/>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Inserting a segment of random generated video at the </a:t>
            </a:r>
            <a:r>
              <a:rPr lang="en-US" altLang="ko-KR" b="1">
                <a:solidFill>
                  <a:schemeClr val="bg2">
                    <a:lumMod val="50000"/>
                  </a:schemeClr>
                </a:solidFill>
                <a:latin typeface="Arial" panose="020B0604020202020204" pitchFamily="34" charset="0"/>
                <a:cs typeface="Arial" panose="020B0604020202020204" pitchFamily="34" charset="0"/>
              </a:rPr>
              <a:t>beginning of test videos.</a:t>
            </a:r>
            <a:endParaRPr lang="en-US" altLang="ko-KR" b="1" dirty="0">
              <a:solidFill>
                <a:schemeClr val="bg2">
                  <a:lumMod val="50000"/>
                </a:schemeClr>
              </a:solidFill>
              <a:latin typeface="Arial" panose="020B0604020202020204" pitchFamily="34" charset="0"/>
              <a:cs typeface="Arial" panose="020B0604020202020204" pitchFamily="34" charset="0"/>
            </a:endParaRPr>
          </a:p>
          <a:p>
            <a:endParaRPr lang="en-US" altLang="ko-KR"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99387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D8BB6-F9F4-4A58-A814-98A117D1E155}"/>
              </a:ext>
            </a:extLst>
          </p:cNvPr>
          <p:cNvSpPr txBox="1"/>
          <p:nvPr/>
        </p:nvSpPr>
        <p:spPr>
          <a:xfrm>
            <a:off x="571500" y="272562"/>
            <a:ext cx="1569660"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Experiments</a:t>
            </a:r>
            <a:endParaRPr lang="ko-KR" altLang="en-US" b="1"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85F152EA-D6B4-4830-B453-C7309701C161}"/>
              </a:ext>
            </a:extLst>
          </p:cNvPr>
          <p:cNvPicPr>
            <a:picLocks noChangeAspect="1"/>
          </p:cNvPicPr>
          <p:nvPr/>
        </p:nvPicPr>
        <p:blipFill>
          <a:blip r:embed="rId2"/>
          <a:stretch>
            <a:fillRect/>
          </a:stretch>
        </p:blipFill>
        <p:spPr>
          <a:xfrm>
            <a:off x="2324041" y="1204654"/>
            <a:ext cx="7543917" cy="4448692"/>
          </a:xfrm>
          <a:prstGeom prst="rect">
            <a:avLst/>
          </a:prstGeom>
        </p:spPr>
      </p:pic>
      <p:sp>
        <p:nvSpPr>
          <p:cNvPr id="7" name="TextBox 6">
            <a:extLst>
              <a:ext uri="{FF2B5EF4-FFF2-40B4-BE49-F238E27FC236}">
                <a16:creationId xmlns:a16="http://schemas.microsoft.com/office/drawing/2014/main" id="{EDA55F1B-A0B9-43EB-9434-916D1843FEF9}"/>
              </a:ext>
            </a:extLst>
          </p:cNvPr>
          <p:cNvSpPr txBox="1"/>
          <p:nvPr/>
        </p:nvSpPr>
        <p:spPr>
          <a:xfrm>
            <a:off x="5119437" y="649943"/>
            <a:ext cx="1813317" cy="369332"/>
          </a:xfrm>
          <a:prstGeom prst="rect">
            <a:avLst/>
          </a:prstGeom>
          <a:noFill/>
        </p:spPr>
        <p:txBody>
          <a:bodyPr wrap="none" rtlCol="0">
            <a:spAutoFit/>
          </a:bodyPr>
          <a:lstStyle/>
          <a:p>
            <a:r>
              <a:rPr lang="en-US" altLang="ko-KR" b="1">
                <a:latin typeface="Arial" panose="020B0604020202020204" pitchFamily="34" charset="0"/>
                <a:cs typeface="Arial" panose="020B0604020202020204" pitchFamily="34" charset="0"/>
              </a:rPr>
              <a:t>Ablation Study</a:t>
            </a:r>
            <a:endParaRPr lang="ko-KR"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028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04D8BB6-F9F4-4A58-A814-98A117D1E155}"/>
              </a:ext>
            </a:extLst>
          </p:cNvPr>
          <p:cNvSpPr txBox="1"/>
          <p:nvPr/>
        </p:nvSpPr>
        <p:spPr>
          <a:xfrm>
            <a:off x="571500" y="272562"/>
            <a:ext cx="1569660"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Experiments</a:t>
            </a:r>
            <a:endParaRPr lang="ko-KR" altLang="en-US" b="1"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9CE51A6F-E208-4433-A3F7-C523D0A62472}"/>
              </a:ext>
            </a:extLst>
          </p:cNvPr>
          <p:cNvSpPr txBox="1"/>
          <p:nvPr/>
        </p:nvSpPr>
        <p:spPr>
          <a:xfrm>
            <a:off x="5119437" y="649943"/>
            <a:ext cx="1813317" cy="369332"/>
          </a:xfrm>
          <a:prstGeom prst="rect">
            <a:avLst/>
          </a:prstGeom>
          <a:noFill/>
        </p:spPr>
        <p:txBody>
          <a:bodyPr wrap="none" rtlCol="0">
            <a:spAutoFit/>
          </a:bodyPr>
          <a:lstStyle/>
          <a:p>
            <a:r>
              <a:rPr lang="en-US" altLang="ko-KR" b="1">
                <a:latin typeface="Arial" panose="020B0604020202020204" pitchFamily="34" charset="0"/>
                <a:cs typeface="Arial" panose="020B0604020202020204" pitchFamily="34" charset="0"/>
              </a:rPr>
              <a:t>Ablation Study</a:t>
            </a:r>
            <a:endParaRPr lang="ko-KR" altLang="en-US" b="1" dirty="0">
              <a:latin typeface="Arial" panose="020B0604020202020204" pitchFamily="34" charset="0"/>
              <a:cs typeface="Arial" panose="020B0604020202020204" pitchFamily="34" charset="0"/>
            </a:endParaRPr>
          </a:p>
        </p:txBody>
      </p:sp>
      <p:pic>
        <p:nvPicPr>
          <p:cNvPr id="6" name="그림 5">
            <a:extLst>
              <a:ext uri="{FF2B5EF4-FFF2-40B4-BE49-F238E27FC236}">
                <a16:creationId xmlns:a16="http://schemas.microsoft.com/office/drawing/2014/main" id="{9E96C149-E4CD-4F25-9E60-2E152D77E6A6}"/>
              </a:ext>
            </a:extLst>
          </p:cNvPr>
          <p:cNvPicPr>
            <a:picLocks noChangeAspect="1"/>
          </p:cNvPicPr>
          <p:nvPr/>
        </p:nvPicPr>
        <p:blipFill>
          <a:blip r:embed="rId2"/>
          <a:stretch>
            <a:fillRect/>
          </a:stretch>
        </p:blipFill>
        <p:spPr>
          <a:xfrm>
            <a:off x="1597931" y="2327267"/>
            <a:ext cx="9374353" cy="1988059"/>
          </a:xfrm>
          <a:prstGeom prst="rect">
            <a:avLst/>
          </a:prstGeom>
        </p:spPr>
      </p:pic>
    </p:spTree>
    <p:extLst>
      <p:ext uri="{BB962C8B-B14F-4D97-AF65-F5344CB8AC3E}">
        <p14:creationId xmlns:p14="http://schemas.microsoft.com/office/powerpoint/2010/main" val="2228987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그림 2">
            <a:extLst>
              <a:ext uri="{FF2B5EF4-FFF2-40B4-BE49-F238E27FC236}">
                <a16:creationId xmlns:a16="http://schemas.microsoft.com/office/drawing/2014/main" id="{E513FE0F-7200-4961-8467-813A6BED7FF3}"/>
              </a:ext>
            </a:extLst>
          </p:cNvPr>
          <p:cNvPicPr>
            <a:picLocks noChangeAspect="1"/>
          </p:cNvPicPr>
          <p:nvPr/>
        </p:nvPicPr>
        <p:blipFill>
          <a:blip r:embed="rId2"/>
          <a:stretch>
            <a:fillRect/>
          </a:stretch>
        </p:blipFill>
        <p:spPr>
          <a:xfrm>
            <a:off x="1771046" y="985466"/>
            <a:ext cx="8649907" cy="2581635"/>
          </a:xfrm>
          <a:prstGeom prst="rect">
            <a:avLst/>
          </a:prstGeom>
        </p:spPr>
      </p:pic>
      <p:sp>
        <p:nvSpPr>
          <p:cNvPr id="4" name="TextBox 3">
            <a:extLst>
              <a:ext uri="{FF2B5EF4-FFF2-40B4-BE49-F238E27FC236}">
                <a16:creationId xmlns:a16="http://schemas.microsoft.com/office/drawing/2014/main" id="{E74596E4-18AB-4568-8B4E-C762F26B1C5F}"/>
              </a:ext>
            </a:extLst>
          </p:cNvPr>
          <p:cNvSpPr txBox="1"/>
          <p:nvPr/>
        </p:nvSpPr>
        <p:spPr>
          <a:xfrm>
            <a:off x="571500" y="272562"/>
            <a:ext cx="1531188"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Introduction</a:t>
            </a:r>
            <a:endParaRPr lang="ko-KR" altLang="en-US" b="1"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C0E1E5D3-4BDA-418D-AF67-A5D686E95E97}"/>
              </a:ext>
            </a:extLst>
          </p:cNvPr>
          <p:cNvSpPr txBox="1"/>
          <p:nvPr/>
        </p:nvSpPr>
        <p:spPr>
          <a:xfrm>
            <a:off x="571499" y="3910673"/>
            <a:ext cx="10674017" cy="2031325"/>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Contribution</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We propose a training free pipeline for video temporal grounding using LLM and VLMs.</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To help VLM better understand the dynamic transitions in the video, we divide the events into dynamic and static parts and model them separately.</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Our method achieves the best performance on zero-shot temporal grounding on both the Charades-STA and Activity Net Captions datasets and has a greater advantage in cross-dataset and OOD settings.</a:t>
            </a:r>
            <a:endParaRPr lang="ko-KR" altLang="en-US"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92742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005403"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Method</a:t>
            </a:r>
            <a:endParaRPr lang="ko-KR" altLang="en-US" b="1" dirty="0">
              <a:latin typeface="Arial" panose="020B0604020202020204" pitchFamily="34" charset="0"/>
              <a:cs typeface="Arial" panose="020B0604020202020204" pitchFamily="34" charset="0"/>
            </a:endParaRPr>
          </a:p>
        </p:txBody>
      </p:sp>
      <p:pic>
        <p:nvPicPr>
          <p:cNvPr id="4" name="그림 3">
            <a:extLst>
              <a:ext uri="{FF2B5EF4-FFF2-40B4-BE49-F238E27FC236}">
                <a16:creationId xmlns:a16="http://schemas.microsoft.com/office/drawing/2014/main" id="{980ED79A-01D7-4545-AFCD-E0035E893BA3}"/>
              </a:ext>
            </a:extLst>
          </p:cNvPr>
          <p:cNvPicPr>
            <a:picLocks noChangeAspect="1"/>
          </p:cNvPicPr>
          <p:nvPr/>
        </p:nvPicPr>
        <p:blipFill>
          <a:blip r:embed="rId2"/>
          <a:stretch>
            <a:fillRect/>
          </a:stretch>
        </p:blipFill>
        <p:spPr>
          <a:xfrm>
            <a:off x="945804" y="950034"/>
            <a:ext cx="10300391" cy="3553804"/>
          </a:xfrm>
          <a:prstGeom prst="rect">
            <a:avLst/>
          </a:prstGeom>
        </p:spPr>
      </p:pic>
    </p:spTree>
    <p:extLst>
      <p:ext uri="{BB962C8B-B14F-4D97-AF65-F5344CB8AC3E}">
        <p14:creationId xmlns:p14="http://schemas.microsoft.com/office/powerpoint/2010/main" val="2664803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005403"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Method</a:t>
            </a:r>
            <a:endParaRPr lang="ko-KR" altLang="en-US" b="1"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FBCF59DB-7F0E-4D3C-A1BF-30E0C18B69BB}"/>
              </a:ext>
            </a:extLst>
          </p:cNvPr>
          <p:cNvPicPr>
            <a:picLocks noChangeAspect="1"/>
          </p:cNvPicPr>
          <p:nvPr/>
        </p:nvPicPr>
        <p:blipFill>
          <a:blip r:embed="rId2"/>
          <a:stretch>
            <a:fillRect/>
          </a:stretch>
        </p:blipFill>
        <p:spPr>
          <a:xfrm>
            <a:off x="945804" y="950034"/>
            <a:ext cx="10300391" cy="3553804"/>
          </a:xfrm>
          <a:prstGeom prst="rect">
            <a:avLst/>
          </a:prstGeom>
        </p:spPr>
      </p:pic>
      <p:sp>
        <p:nvSpPr>
          <p:cNvPr id="4" name="TextBox 3">
            <a:extLst>
              <a:ext uri="{FF2B5EF4-FFF2-40B4-BE49-F238E27FC236}">
                <a16:creationId xmlns:a16="http://schemas.microsoft.com/office/drawing/2014/main" id="{C33EEC76-22A8-4B31-AB0A-5017D2A56D54}"/>
              </a:ext>
            </a:extLst>
          </p:cNvPr>
          <p:cNvSpPr txBox="1"/>
          <p:nvPr/>
        </p:nvSpPr>
        <p:spPr>
          <a:xfrm>
            <a:off x="571499" y="4503838"/>
            <a:ext cx="10674017" cy="1754326"/>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What does LLM do for VTG?</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LLM analyze events in user’s query and divide the events into sub-events.</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Infer order and relationships of the sub-events.</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Example)</a:t>
            </a:r>
          </a:p>
          <a:p>
            <a:pPr marL="742950" lvl="1"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Order : A-&gt;B</a:t>
            </a:r>
          </a:p>
          <a:p>
            <a:pPr marL="742950" lvl="1"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Relationships : single, sequentially, simultaneously</a:t>
            </a:r>
            <a:endParaRPr lang="ko-KR" altLang="en-US" b="1" dirty="0">
              <a:solidFill>
                <a:schemeClr val="bg2">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218491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005403"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Method</a:t>
            </a:r>
            <a:endParaRPr lang="ko-KR" altLang="en-US" b="1"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96026400-3150-4ABA-B827-69B275A204A7}"/>
              </a:ext>
            </a:extLst>
          </p:cNvPr>
          <p:cNvPicPr>
            <a:picLocks noChangeAspect="1"/>
          </p:cNvPicPr>
          <p:nvPr/>
        </p:nvPicPr>
        <p:blipFill>
          <a:blip r:embed="rId2"/>
          <a:stretch>
            <a:fillRect/>
          </a:stretch>
        </p:blipFill>
        <p:spPr>
          <a:xfrm>
            <a:off x="945804" y="950034"/>
            <a:ext cx="10300391" cy="3553804"/>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AA4048D-427A-40BA-A8BD-8535A0CDA72B}"/>
                  </a:ext>
                </a:extLst>
              </p:cNvPr>
              <p:cNvSpPr txBox="1"/>
              <p:nvPr/>
            </p:nvSpPr>
            <p:spPr>
              <a:xfrm>
                <a:off x="571499" y="4503838"/>
                <a:ext cx="10674017" cy="2031325"/>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What does VLM Localizer do for VTG?</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Calculate (cosine) similarity score between video frames and descriptions of sub-events.</a:t>
                </a:r>
              </a:p>
              <a:p>
                <a:pPr marL="285750" indent="-285750">
                  <a:buFont typeface="Arial" panose="020B0604020202020204" pitchFamily="34" charset="0"/>
                  <a:buChar char="•"/>
                </a:pPr>
                <a:endParaRPr lang="en-US" altLang="ko-KR" b="1" i="1" dirty="0">
                  <a:solidFill>
                    <a:schemeClr val="bg2">
                      <a:lumMod val="50000"/>
                    </a:schemeClr>
                  </a:solidFill>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endParaRPr lang="en-US" altLang="ko-KR" b="1" i="1" dirty="0">
                  <a:solidFill>
                    <a:schemeClr val="bg2">
                      <a:lumMod val="50000"/>
                    </a:schemeClr>
                  </a:solidFill>
                  <a:latin typeface="Cambria Math" panose="02040503050406030204" pitchFamily="18" charset="0"/>
                  <a:cs typeface="Arial" panose="020B0604020202020204" pitchFamily="34" charset="0"/>
                </a:endParaRPr>
              </a:p>
              <a:p>
                <a:endParaRPr lang="en-US" altLang="ko-KR" b="1" i="1" dirty="0">
                  <a:solidFill>
                    <a:schemeClr val="bg2">
                      <a:lumMod val="50000"/>
                    </a:schemeClr>
                  </a:solidFill>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14:m>
                  <m:oMath xmlns:m="http://schemas.openxmlformats.org/officeDocument/2006/math">
                    <m:sSup>
                      <m:sSup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pPr>
                      <m:e>
                        <m:r>
                          <m:rPr>
                            <m:sty m:val="p"/>
                          </m:rPr>
                          <a:rPr lang="en-US" altLang="ko-KR" b="1" i="1">
                            <a:solidFill>
                              <a:schemeClr val="bg2">
                                <a:lumMod val="50000"/>
                              </a:schemeClr>
                            </a:solidFill>
                            <a:latin typeface="Cambria Math" panose="02040503050406030204" pitchFamily="18" charset="0"/>
                            <a:cs typeface="Arial" panose="020B0604020202020204" pitchFamily="34" charset="0"/>
                          </a:rPr>
                          <m:t>f</m:t>
                        </m:r>
                      </m:e>
                      <m:sup>
                        <m:r>
                          <m:rPr>
                            <m:sty m:val="p"/>
                          </m:rPr>
                          <a:rPr lang="en-US" altLang="ko-KR" b="1" i="1">
                            <a:solidFill>
                              <a:schemeClr val="bg2">
                                <a:lumMod val="50000"/>
                              </a:schemeClr>
                            </a:solidFill>
                            <a:latin typeface="Cambria Math" panose="02040503050406030204" pitchFamily="18" charset="0"/>
                            <a:cs typeface="Arial" panose="020B0604020202020204" pitchFamily="34" charset="0"/>
                          </a:rPr>
                          <m:t>c</m:t>
                        </m:r>
                      </m:sup>
                    </m:sSup>
                    <m:r>
                      <a:rPr lang="en-US" altLang="ko-KR" b="1" i="1">
                        <a:solidFill>
                          <a:schemeClr val="bg2">
                            <a:lumMod val="50000"/>
                          </a:schemeClr>
                        </a:solidFill>
                        <a:latin typeface="Cambria Math" panose="02040503050406030204" pitchFamily="18" charset="0"/>
                        <a:cs typeface="Arial" panose="020B0604020202020204" pitchFamily="34" charset="0"/>
                      </a:rPr>
                      <m: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text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features</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BLIP</m:t>
                    </m:r>
                    <m:r>
                      <a:rPr lang="en-US" altLang="ko-KR" b="1" i="1" smtClean="0">
                        <a:solidFill>
                          <a:schemeClr val="bg2">
                            <a:lumMod val="50000"/>
                          </a:schemeClr>
                        </a:solidFill>
                        <a:latin typeface="Cambria Math" panose="02040503050406030204" pitchFamily="18" charset="0"/>
                        <a:cs typeface="Arial" panose="020B0604020202020204" pitchFamily="34" charset="0"/>
                      </a:rPr>
                      <m:t>2 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Q</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former</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sSup>
                      <m:sSup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pPr>
                      <m:e>
                        <m:r>
                          <m:rPr>
                            <m:sty m:val="p"/>
                          </m:rPr>
                          <a:rPr lang="en-US" altLang="ko-KR" b="1" i="1">
                            <a:solidFill>
                              <a:schemeClr val="bg2">
                                <a:lumMod val="50000"/>
                              </a:schemeClr>
                            </a:solidFill>
                            <a:latin typeface="Cambria Math" panose="02040503050406030204" pitchFamily="18" charset="0"/>
                            <a:cs typeface="Arial" panose="020B0604020202020204" pitchFamily="34" charset="0"/>
                          </a:rPr>
                          <m:t>f</m:t>
                        </m:r>
                      </m:e>
                      <m:sup>
                        <m:r>
                          <m:rPr>
                            <m:sty m:val="p"/>
                          </m:rPr>
                          <a:rPr lang="en-US" altLang="ko-KR" b="1" i="1">
                            <a:solidFill>
                              <a:schemeClr val="bg2">
                                <a:lumMod val="50000"/>
                              </a:schemeClr>
                            </a:solidFill>
                            <a:latin typeface="Cambria Math" panose="02040503050406030204" pitchFamily="18" charset="0"/>
                            <a:cs typeface="Arial" panose="020B0604020202020204" pitchFamily="34" charset="0"/>
                          </a:rPr>
                          <m:t>c</m:t>
                        </m:r>
                      </m:sup>
                    </m:sSup>
                    <m:r>
                      <a:rPr lang="en-US" altLang="ko-KR" b="1" i="1">
                        <a:solidFill>
                          <a:schemeClr val="bg2">
                            <a:lumMod val="50000"/>
                          </a:schemeClr>
                        </a:solidFill>
                        <a:latin typeface="Cambria Math" panose="02040503050406030204" pitchFamily="18" charset="0"/>
                        <a:cs typeface="Arial" panose="020B0604020202020204" pitchFamily="34" charset="0"/>
                      </a:rPr>
                      <m: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vision</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feature</m:t>
                    </m:r>
                    <m:r>
                      <m:rPr>
                        <m:sty m:val="p"/>
                      </m:rPr>
                      <a:rPr lang="en-US" altLang="ko-KR" b="1" i="1" smtClean="0">
                        <a:solidFill>
                          <a:schemeClr val="bg2">
                            <a:lumMod val="50000"/>
                          </a:schemeClr>
                        </a:solidFill>
                        <a:latin typeface="Cambria Math" panose="02040503050406030204" pitchFamily="18" charset="0"/>
                        <a:cs typeface="Arial" panose="020B0604020202020204" pitchFamily="34" charset="0"/>
                      </a:rPr>
                      <m:t>s</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BLIP</m:t>
                    </m:r>
                    <m:r>
                      <a:rPr lang="en-US" altLang="ko-KR" b="1" i="1" smtClean="0">
                        <a:solidFill>
                          <a:schemeClr val="bg2">
                            <a:lumMod val="50000"/>
                          </a:schemeClr>
                        </a:solidFill>
                        <a:latin typeface="Cambria Math" panose="02040503050406030204" pitchFamily="18" charset="0"/>
                        <a:cs typeface="Arial" panose="020B0604020202020204" pitchFamily="34" charset="0"/>
                      </a:rPr>
                      <m:t>2 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Q</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former</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N</m:t>
                    </m:r>
                    <m:r>
                      <a:rPr lang="en-US" altLang="ko-KR" b="1" i="1" smtClean="0">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the</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number</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frames</m:t>
                    </m:r>
                  </m:oMath>
                </a14:m>
                <a:endParaRPr lang="en-US" altLang="ko-KR" b="1" dirty="0">
                  <a:solidFill>
                    <a:schemeClr val="bg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ko-KR" altLang="en-US" b="1" dirty="0">
                  <a:solidFill>
                    <a:schemeClr val="bg2">
                      <a:lumMod val="50000"/>
                    </a:schemeClr>
                  </a:solidFill>
                  <a:latin typeface="Arial" panose="020B060402020202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3AA4048D-427A-40BA-A8BD-8535A0CDA72B}"/>
                  </a:ext>
                </a:extLst>
              </p:cNvPr>
              <p:cNvSpPr txBox="1">
                <a:spLocks noRot="1" noChangeAspect="1" noMove="1" noResize="1" noEditPoints="1" noAdjustHandles="1" noChangeArrowheads="1" noChangeShapeType="1" noTextEdit="1"/>
              </p:cNvSpPr>
              <p:nvPr/>
            </p:nvSpPr>
            <p:spPr>
              <a:xfrm>
                <a:off x="571499" y="4503838"/>
                <a:ext cx="10674017" cy="2031325"/>
              </a:xfrm>
              <a:prstGeom prst="rect">
                <a:avLst/>
              </a:prstGeom>
              <a:blipFill>
                <a:blip r:embed="rId3"/>
                <a:stretch>
                  <a:fillRect l="-514" t="-1802"/>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A21F7D27-4E77-4E8B-BAFD-23D2ABA4FCD9}"/>
              </a:ext>
            </a:extLst>
          </p:cNvPr>
          <p:cNvPicPr>
            <a:picLocks noChangeAspect="1"/>
          </p:cNvPicPr>
          <p:nvPr/>
        </p:nvPicPr>
        <p:blipFill>
          <a:blip r:embed="rId4"/>
          <a:stretch>
            <a:fillRect/>
          </a:stretch>
        </p:blipFill>
        <p:spPr>
          <a:xfrm>
            <a:off x="4192840" y="5163418"/>
            <a:ext cx="2362530" cy="676369"/>
          </a:xfrm>
          <a:prstGeom prst="rect">
            <a:avLst/>
          </a:prstGeom>
        </p:spPr>
      </p:pic>
    </p:spTree>
    <p:extLst>
      <p:ext uri="{BB962C8B-B14F-4D97-AF65-F5344CB8AC3E}">
        <p14:creationId xmlns:p14="http://schemas.microsoft.com/office/powerpoint/2010/main" val="286750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005403"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Method</a:t>
            </a:r>
            <a:endParaRPr lang="ko-KR" altLang="en-US" b="1"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96026400-3150-4ABA-B827-69B275A204A7}"/>
              </a:ext>
            </a:extLst>
          </p:cNvPr>
          <p:cNvPicPr>
            <a:picLocks noChangeAspect="1"/>
          </p:cNvPicPr>
          <p:nvPr/>
        </p:nvPicPr>
        <p:blipFill>
          <a:blip r:embed="rId2"/>
          <a:stretch>
            <a:fillRect/>
          </a:stretch>
        </p:blipFill>
        <p:spPr>
          <a:xfrm>
            <a:off x="945804" y="950034"/>
            <a:ext cx="10300391" cy="3553804"/>
          </a:xfrm>
          <a:prstGeom prst="rect">
            <a:avLst/>
          </a:prstGeom>
        </p:spPr>
      </p:pic>
      <p:sp>
        <p:nvSpPr>
          <p:cNvPr id="4" name="TextBox 3">
            <a:extLst>
              <a:ext uri="{FF2B5EF4-FFF2-40B4-BE49-F238E27FC236}">
                <a16:creationId xmlns:a16="http://schemas.microsoft.com/office/drawing/2014/main" id="{3AA4048D-427A-40BA-A8BD-8535A0CDA72B}"/>
              </a:ext>
            </a:extLst>
          </p:cNvPr>
          <p:cNvSpPr txBox="1"/>
          <p:nvPr/>
        </p:nvSpPr>
        <p:spPr>
          <a:xfrm>
            <a:off x="571499" y="4503838"/>
            <a:ext cx="10674017" cy="2031325"/>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What does VLM Localizer do for VTG?</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Calculate (cosine) similarity score between video frames and descriptions of sub-events.</a:t>
            </a:r>
            <a:endParaRPr lang="en-US" altLang="ko-KR" b="1" i="1" dirty="0">
              <a:solidFill>
                <a:schemeClr val="bg2">
                  <a:lumMod val="50000"/>
                </a:schemeClr>
              </a:solidFill>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Classify Static and Dynamic segments.</a:t>
            </a:r>
          </a:p>
          <a:p>
            <a:pPr marL="742950" lvl="1"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Localizer can’t response sensitively during dynamic transitions. </a:t>
            </a:r>
          </a:p>
          <a:p>
            <a:pPr marL="742950" lvl="1"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For example, in given query “A person sits down“, localizer tends to predict segments where the person is already seated on the chair rather than the process of the person gradually from standing up to sitting down.</a:t>
            </a:r>
          </a:p>
        </p:txBody>
      </p:sp>
    </p:spTree>
    <p:extLst>
      <p:ext uri="{BB962C8B-B14F-4D97-AF65-F5344CB8AC3E}">
        <p14:creationId xmlns:p14="http://schemas.microsoft.com/office/powerpoint/2010/main" val="3180240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005403"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Method</a:t>
            </a:r>
            <a:endParaRPr lang="ko-KR" altLang="en-US"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AA4048D-427A-40BA-A8BD-8535A0CDA72B}"/>
                  </a:ext>
                </a:extLst>
              </p:cNvPr>
              <p:cNvSpPr txBox="1"/>
              <p:nvPr/>
            </p:nvSpPr>
            <p:spPr>
              <a:xfrm>
                <a:off x="571500" y="2008242"/>
                <a:ext cx="10674017" cy="92333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sSub>
                      <m:sSub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bPr>
                      <m:e>
                        <m:r>
                          <m:rPr>
                            <m:sty m:val="p"/>
                          </m:rPr>
                          <a:rPr lang="en-US" altLang="ko-KR" b="1" i="1">
                            <a:solidFill>
                              <a:schemeClr val="bg2">
                                <a:lumMod val="50000"/>
                              </a:schemeClr>
                            </a:solidFill>
                            <a:latin typeface="Cambria Math" panose="02040503050406030204" pitchFamily="18" charset="0"/>
                            <a:cs typeface="Arial" panose="020B0604020202020204" pitchFamily="34" charset="0"/>
                          </a:rPr>
                          <m:t>D</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a:rPr lang="en-US" altLang="ko-KR" b="1" i="1">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m:t>
                        </m:r>
                      </m:e>
                      <m:sub>
                        <m:r>
                          <m:rPr>
                            <m:sty m:val="p"/>
                          </m:rPr>
                          <a:rPr lang="en-US" altLang="ko-KR" b="1" i="1">
                            <a:solidFill>
                              <a:schemeClr val="bg2">
                                <a:lumMod val="50000"/>
                              </a:schemeClr>
                            </a:solidFill>
                            <a:latin typeface="Cambria Math" panose="02040503050406030204" pitchFamily="18" charset="0"/>
                            <a:cs typeface="Arial" panose="020B0604020202020204" pitchFamily="34" charset="0"/>
                          </a:rPr>
                          <m:t>i</m:t>
                        </m:r>
                      </m:sub>
                    </m:sSub>
                    <m:r>
                      <a:rPr lang="en-US" altLang="ko-KR" b="1" i="1" smtClean="0">
                        <a:solidFill>
                          <a:schemeClr val="bg2">
                            <a:lumMod val="50000"/>
                          </a:schemeClr>
                        </a:solidFill>
                        <a:latin typeface="Cambria Math" panose="02040503050406030204" pitchFamily="18" charset="0"/>
                        <a:cs typeface="Arial" panose="020B0604020202020204" pitchFamily="34" charset="0"/>
                      </a:rPr>
                      <m:t> </m:t>
                    </m:r>
                    <m:r>
                      <a:rPr lang="en-US" altLang="ko-KR" b="1" i="1">
                        <a:solidFill>
                          <a:schemeClr val="bg2">
                            <a:lumMod val="50000"/>
                          </a:schemeClr>
                        </a:solidFill>
                        <a:latin typeface="Cambria Math" panose="02040503050406030204" pitchFamily="18" charset="0"/>
                        <a:cs typeface="Arial" panose="020B0604020202020204" pitchFamily="34" charset="0"/>
                      </a:rPr>
                      <m: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sSub>
                      <m:sSub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bPr>
                      <m:e>
                        <m:r>
                          <m:rPr>
                            <m:sty m:val="p"/>
                          </m:rPr>
                          <a:rPr lang="en-US" altLang="ko-KR" b="1" i="1">
                            <a:solidFill>
                              <a:schemeClr val="bg2">
                                <a:lumMod val="50000"/>
                              </a:schemeClr>
                            </a:solidFill>
                            <a:latin typeface="Cambria Math" panose="02040503050406030204" pitchFamily="18" charset="0"/>
                            <a:cs typeface="Arial" panose="020B0604020202020204" pitchFamily="34" charset="0"/>
                          </a:rPr>
                          <m:t>S</m:t>
                        </m:r>
                      </m:e>
                      <m:sub>
                        <m:r>
                          <m:rPr>
                            <m:sty m:val="p"/>
                          </m:rPr>
                          <a:rPr lang="en-US" altLang="ko-KR" b="1" i="1">
                            <a:solidFill>
                              <a:schemeClr val="bg2">
                                <a:lumMod val="50000"/>
                              </a:schemeClr>
                            </a:solidFill>
                            <a:latin typeface="Cambria Math" panose="02040503050406030204" pitchFamily="18" charset="0"/>
                            <a:cs typeface="Arial" panose="020B0604020202020204" pitchFamily="34" charset="0"/>
                          </a:rPr>
                          <m:t>i</m:t>
                        </m:r>
                        <m:r>
                          <a:rPr lang="en-US" altLang="ko-KR" b="1" i="1">
                            <a:solidFill>
                              <a:schemeClr val="bg2">
                                <a:lumMod val="50000"/>
                              </a:schemeClr>
                            </a:solidFill>
                            <a:latin typeface="Cambria Math" panose="02040503050406030204" pitchFamily="18" charset="0"/>
                            <a:cs typeface="Arial" panose="020B0604020202020204" pitchFamily="34" charset="0"/>
                          </a:rPr>
                          <m:t>-1</m:t>
                        </m:r>
                      </m:sub>
                    </m:sSub>
                    <m:r>
                      <a:rPr lang="en-US" altLang="ko-KR" b="1" i="1">
                        <a:solidFill>
                          <a:schemeClr val="bg2">
                            <a:lumMod val="50000"/>
                          </a:schemeClr>
                        </a:solidFill>
                        <a:latin typeface="Cambria Math" panose="02040503050406030204" pitchFamily="18" charset="0"/>
                        <a:cs typeface="Arial" panose="020B0604020202020204" pitchFamily="34" charset="0"/>
                      </a:rPr>
                      <m: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k</m:t>
                    </m:r>
                    <m:r>
                      <a:rPr lang="en-US" altLang="ko-KR" b="1" i="1">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end</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stamptime</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dynamic</m:t>
                    </m:r>
                    <m:r>
                      <a:rPr lang="en-US" altLang="ko-KR" b="1" i="1">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i</m:t>
                    </m:r>
                    <m:r>
                      <a:rPr lang="en-US" altLang="ko-KR" b="1" i="1">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start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stamptime</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dynamic</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oMath>
                </a14:m>
                <a:endParaRPr lang="en-US" altLang="ko-KR" b="1" dirty="0">
                  <a:solidFill>
                    <a:schemeClr val="bg2">
                      <a:lumMod val="50000"/>
                    </a:schemeClr>
                  </a:solidFill>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If score differential</a:t>
                </a:r>
                <a:r>
                  <a:rPr lang="ko-KR" altLang="en-US" b="1" dirty="0">
                    <a:solidFill>
                      <a:schemeClr val="bg2">
                        <a:lumMod val="50000"/>
                      </a:schemeClr>
                    </a:solidFill>
                    <a:latin typeface="Arial" panose="020B0604020202020204" pitchFamily="34" charset="0"/>
                    <a:cs typeface="Arial" panose="020B0604020202020204" pitchFamily="34" charset="0"/>
                  </a:rPr>
                  <a:t> </a:t>
                </a:r>
                <a:r>
                  <a:rPr lang="en-US" altLang="ko-KR" b="1" dirty="0">
                    <a:solidFill>
                      <a:schemeClr val="bg2">
                        <a:lumMod val="50000"/>
                      </a:schemeClr>
                    </a:solidFill>
                    <a:latin typeface="Arial" panose="020B0604020202020204" pitchFamily="34" charset="0"/>
                    <a:cs typeface="Arial" panose="020B0604020202020204" pitchFamily="34" charset="0"/>
                  </a:rPr>
                  <a:t>is over than threshold, the range is designated to dynamic segment.</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Dynamic score is defined to sum of score differential</a:t>
                </a:r>
                <a:r>
                  <a:rPr lang="ko-KR" altLang="en-US" b="1" dirty="0">
                    <a:solidFill>
                      <a:schemeClr val="bg2">
                        <a:lumMod val="50000"/>
                      </a:schemeClr>
                    </a:solidFill>
                    <a:latin typeface="Arial" panose="020B0604020202020204" pitchFamily="34" charset="0"/>
                    <a:cs typeface="Arial" panose="020B0604020202020204" pitchFamily="34" charset="0"/>
                  </a:rPr>
                  <a:t> </a:t>
                </a:r>
                <a:r>
                  <a:rPr lang="en-US" altLang="ko-KR" b="1" dirty="0">
                    <a:solidFill>
                      <a:schemeClr val="bg2">
                        <a:lumMod val="50000"/>
                      </a:schemeClr>
                    </a:solidFill>
                    <a:latin typeface="Arial" panose="020B0604020202020204" pitchFamily="34" charset="0"/>
                    <a:cs typeface="Arial" panose="020B0604020202020204" pitchFamily="34" charset="0"/>
                  </a:rPr>
                  <a:t>values in dynamic </a:t>
                </a:r>
                <a:r>
                  <a:rPr lang="en-US" altLang="ko-KR" b="1" dirty="0" err="1">
                    <a:solidFill>
                      <a:schemeClr val="bg2">
                        <a:lumMod val="50000"/>
                      </a:schemeClr>
                    </a:solidFill>
                    <a:latin typeface="Arial" panose="020B0604020202020204" pitchFamily="34" charset="0"/>
                    <a:cs typeface="Arial" panose="020B0604020202020204" pitchFamily="34" charset="0"/>
                  </a:rPr>
                  <a:t>segement</a:t>
                </a:r>
                <a:r>
                  <a:rPr lang="en-US" altLang="ko-KR" b="1" dirty="0">
                    <a:solidFill>
                      <a:schemeClr val="bg2">
                        <a:lumMod val="50000"/>
                      </a:schemeClr>
                    </a:solidFill>
                    <a:latin typeface="Arial" panose="020B0604020202020204" pitchFamily="34" charset="0"/>
                    <a:cs typeface="Arial" panose="020B0604020202020204" pitchFamily="34" charset="0"/>
                  </a:rPr>
                  <a:t>.</a:t>
                </a:r>
                <a:endParaRPr lang="en-US" altLang="ko-KR" b="1" dirty="0">
                  <a:solidFill>
                    <a:schemeClr val="bg2">
                      <a:lumMod val="50000"/>
                    </a:schemeClr>
                  </a:solidFill>
                  <a:latin typeface="Cambria Math" panose="02040503050406030204" pitchFamily="18"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3AA4048D-427A-40BA-A8BD-8535A0CDA72B}"/>
                  </a:ext>
                </a:extLst>
              </p:cNvPr>
              <p:cNvSpPr txBox="1">
                <a:spLocks noRot="1" noChangeAspect="1" noMove="1" noResize="1" noEditPoints="1" noAdjustHandles="1" noChangeArrowheads="1" noChangeShapeType="1" noTextEdit="1"/>
              </p:cNvSpPr>
              <p:nvPr/>
            </p:nvSpPr>
            <p:spPr>
              <a:xfrm>
                <a:off x="571500" y="2008242"/>
                <a:ext cx="10674017" cy="923330"/>
              </a:xfrm>
              <a:prstGeom prst="rect">
                <a:avLst/>
              </a:prstGeom>
              <a:blipFill>
                <a:blip r:embed="rId2"/>
                <a:stretch>
                  <a:fillRect l="-400" t="-658" b="-9211"/>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6A4FB504-7A7C-4D71-B6ED-2028D28238D2}"/>
              </a:ext>
            </a:extLst>
          </p:cNvPr>
          <p:cNvPicPr>
            <a:picLocks noChangeAspect="1"/>
          </p:cNvPicPr>
          <p:nvPr/>
        </p:nvPicPr>
        <p:blipFill>
          <a:blip r:embed="rId3"/>
          <a:stretch>
            <a:fillRect/>
          </a:stretch>
        </p:blipFill>
        <p:spPr>
          <a:xfrm>
            <a:off x="993990" y="795828"/>
            <a:ext cx="4486901" cy="1247949"/>
          </a:xfrm>
          <a:prstGeom prst="rect">
            <a:avLst/>
          </a:prstGeom>
        </p:spPr>
      </p:pic>
      <p:pic>
        <p:nvPicPr>
          <p:cNvPr id="8" name="그림 7">
            <a:extLst>
              <a:ext uri="{FF2B5EF4-FFF2-40B4-BE49-F238E27FC236}">
                <a16:creationId xmlns:a16="http://schemas.microsoft.com/office/drawing/2014/main" id="{A302EF11-F193-465A-9CE3-21485CA05327}"/>
              </a:ext>
            </a:extLst>
          </p:cNvPr>
          <p:cNvPicPr>
            <a:picLocks noChangeAspect="1"/>
          </p:cNvPicPr>
          <p:nvPr/>
        </p:nvPicPr>
        <p:blipFill>
          <a:blip r:embed="rId4"/>
          <a:stretch>
            <a:fillRect/>
          </a:stretch>
        </p:blipFill>
        <p:spPr>
          <a:xfrm>
            <a:off x="1010033" y="3238607"/>
            <a:ext cx="5068007" cy="800212"/>
          </a:xfrm>
          <a:prstGeom prst="rect">
            <a:avLst/>
          </a:prstGeom>
        </p:spPr>
      </p:pic>
      <p:pic>
        <p:nvPicPr>
          <p:cNvPr id="10" name="그림 9">
            <a:extLst>
              <a:ext uri="{FF2B5EF4-FFF2-40B4-BE49-F238E27FC236}">
                <a16:creationId xmlns:a16="http://schemas.microsoft.com/office/drawing/2014/main" id="{3A811884-EA30-4271-8C1B-7C24B33C2229}"/>
              </a:ext>
            </a:extLst>
          </p:cNvPr>
          <p:cNvPicPr>
            <a:picLocks noChangeAspect="1"/>
          </p:cNvPicPr>
          <p:nvPr/>
        </p:nvPicPr>
        <p:blipFill>
          <a:blip r:embed="rId5"/>
          <a:stretch>
            <a:fillRect/>
          </a:stretch>
        </p:blipFill>
        <p:spPr>
          <a:xfrm>
            <a:off x="961906" y="5314694"/>
            <a:ext cx="3715268" cy="562053"/>
          </a:xfrm>
          <a:prstGeom prst="rect">
            <a:avLst/>
          </a:prstGeom>
        </p:spPr>
      </p:pic>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49962C3-CB56-48AD-9242-BA7430EC1CCB}"/>
                  </a:ext>
                </a:extLst>
              </p:cNvPr>
              <p:cNvSpPr txBox="1"/>
              <p:nvPr/>
            </p:nvSpPr>
            <p:spPr>
              <a:xfrm>
                <a:off x="571500" y="3903915"/>
                <a:ext cx="10674017" cy="923330"/>
              </a:xfrm>
              <a:prstGeom prst="rect">
                <a:avLst/>
              </a:prstGeom>
              <a:noFill/>
            </p:spPr>
            <p:txBody>
              <a:bodyPr wrap="square" rtlCol="0">
                <a:spAutoFit/>
              </a:bodyPr>
              <a:lstStyle/>
              <a:p>
                <a:pPr marL="285750" indent="-285750">
                  <a:buFont typeface="Arial" panose="020B0604020202020204" pitchFamily="34" charset="0"/>
                  <a:buChar char="•"/>
                </a:pPr>
                <a14:m>
                  <m:oMath xmlns:m="http://schemas.openxmlformats.org/officeDocument/2006/math">
                    <m:r>
                      <m:rPr>
                        <m:sty m:val="p"/>
                      </m:rPr>
                      <a:rPr lang="en-US" altLang="ko-KR" b="1" i="1" smtClean="0">
                        <a:solidFill>
                          <a:schemeClr val="bg2">
                            <a:lumMod val="50000"/>
                          </a:schemeClr>
                        </a:solidFill>
                        <a:latin typeface="Cambria Math" panose="02040503050406030204" pitchFamily="18" charset="0"/>
                        <a:cs typeface="Arial" panose="020B0604020202020204" pitchFamily="34" charset="0"/>
                      </a:rPr>
                      <m:t>k</m:t>
                    </m:r>
                    <m:r>
                      <a:rPr lang="en-US" altLang="ko-KR" b="1" i="1" smtClean="0">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smtClean="0">
                        <a:solidFill>
                          <a:schemeClr val="bg2">
                            <a:lumMod val="50000"/>
                          </a:schemeClr>
                        </a:solidFill>
                        <a:latin typeface="Cambria Math" panose="02040503050406030204" pitchFamily="18" charset="0"/>
                        <a:cs typeface="Arial" panose="020B0604020202020204" pitchFamily="34" charset="0"/>
                      </a:rPr>
                      <m:t>end</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stamptime</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dynamic</m:t>
                    </m:r>
                    <m:r>
                      <a:rPr lang="en-US" altLang="ko-KR" b="1" i="1">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i</m:t>
                    </m:r>
                    <m:r>
                      <a:rPr lang="en-US" altLang="ko-KR" b="1" i="1">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start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stamptime</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dynamic</m:t>
                    </m:r>
                    <m:r>
                      <a:rPr lang="en-US" altLang="ko-KR" b="1" i="1">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j</m:t>
                    </m:r>
                    <m:r>
                      <a:rPr lang="en-US" altLang="ko-KR" b="1" i="1">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end</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stamptime</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of</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static</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oMath>
                </a14:m>
                <a:endParaRPr lang="en-US" altLang="ko-KR" b="1" dirty="0">
                  <a:solidFill>
                    <a:schemeClr val="bg2">
                      <a:lumMod val="50000"/>
                    </a:schemeClr>
                  </a:solidFill>
                  <a:latin typeface="Cambria Math" panose="02040503050406030204" pitchFamily="18" charset="0"/>
                  <a:cs typeface="Arial" panose="020B0604020202020204" pitchFamily="34" charset="0"/>
                </a:endParaRP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Static score is defined to subtraction of sum of score differential values in static segment and sum of score differential values not in static segment.</a:t>
                </a:r>
              </a:p>
            </p:txBody>
          </p:sp>
        </mc:Choice>
        <mc:Fallback>
          <p:sp>
            <p:nvSpPr>
              <p:cNvPr id="11" name="TextBox 10">
                <a:extLst>
                  <a:ext uri="{FF2B5EF4-FFF2-40B4-BE49-F238E27FC236}">
                    <a16:creationId xmlns:a16="http://schemas.microsoft.com/office/drawing/2014/main" id="{449962C3-CB56-48AD-9242-BA7430EC1CCB}"/>
                  </a:ext>
                </a:extLst>
              </p:cNvPr>
              <p:cNvSpPr txBox="1">
                <a:spLocks noRot="1" noChangeAspect="1" noMove="1" noResize="1" noEditPoints="1" noAdjustHandles="1" noChangeArrowheads="1" noChangeShapeType="1" noTextEdit="1"/>
              </p:cNvSpPr>
              <p:nvPr/>
            </p:nvSpPr>
            <p:spPr>
              <a:xfrm>
                <a:off x="571500" y="3903915"/>
                <a:ext cx="10674017" cy="923330"/>
              </a:xfrm>
              <a:prstGeom prst="rect">
                <a:avLst/>
              </a:prstGeom>
              <a:blipFill>
                <a:blip r:embed="rId6"/>
                <a:stretch>
                  <a:fillRect l="-400" t="-658" r="-857" b="-9211"/>
                </a:stretch>
              </a:blipFill>
            </p:spPr>
            <p:txBody>
              <a:bodyPr/>
              <a:lstStyle/>
              <a:p>
                <a:r>
                  <a:rPr lang="ko-KR" altLang="en-US">
                    <a:noFill/>
                  </a:rPr>
                  <a:t> </a:t>
                </a:r>
              </a:p>
            </p:txBody>
          </p:sp>
        </mc:Fallback>
      </mc:AlternateContent>
      <p:sp>
        <p:nvSpPr>
          <p:cNvPr id="12" name="TextBox 11">
            <a:extLst>
              <a:ext uri="{FF2B5EF4-FFF2-40B4-BE49-F238E27FC236}">
                <a16:creationId xmlns:a16="http://schemas.microsoft.com/office/drawing/2014/main" id="{20F4667B-8233-490B-9EA8-674D95FDABA7}"/>
              </a:ext>
            </a:extLst>
          </p:cNvPr>
          <p:cNvSpPr txBox="1"/>
          <p:nvPr/>
        </p:nvSpPr>
        <p:spPr>
          <a:xfrm>
            <a:off x="571500" y="5876747"/>
            <a:ext cx="10674017" cy="369332"/>
          </a:xfrm>
          <a:prstGeom prst="rect">
            <a:avLst/>
          </a:prstGeom>
          <a:noFill/>
        </p:spPr>
        <p:txBody>
          <a:bodyPr wrap="square" rtlCol="0">
            <a:spAutoFit/>
          </a:bodyPr>
          <a:lstStyle/>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“j” is determined by maximizing sum of dynamic score and static score.</a:t>
            </a:r>
          </a:p>
        </p:txBody>
      </p:sp>
      <p:grpSp>
        <p:nvGrpSpPr>
          <p:cNvPr id="16" name="그룹 15">
            <a:extLst>
              <a:ext uri="{FF2B5EF4-FFF2-40B4-BE49-F238E27FC236}">
                <a16:creationId xmlns:a16="http://schemas.microsoft.com/office/drawing/2014/main" id="{98DD2360-C5FD-4CA9-B6AF-16784437C24C}"/>
              </a:ext>
            </a:extLst>
          </p:cNvPr>
          <p:cNvGrpSpPr/>
          <p:nvPr/>
        </p:nvGrpSpPr>
        <p:grpSpPr>
          <a:xfrm>
            <a:off x="6837326" y="272562"/>
            <a:ext cx="1637281" cy="1271937"/>
            <a:chOff x="7234157" y="399930"/>
            <a:chExt cx="1637281" cy="1271937"/>
          </a:xfrm>
        </p:grpSpPr>
        <p:pic>
          <p:nvPicPr>
            <p:cNvPr id="14" name="그림 13">
              <a:extLst>
                <a:ext uri="{FF2B5EF4-FFF2-40B4-BE49-F238E27FC236}">
                  <a16:creationId xmlns:a16="http://schemas.microsoft.com/office/drawing/2014/main" id="{2AD4E069-A32B-45BD-8396-23983C8139CD}"/>
                </a:ext>
              </a:extLst>
            </p:cNvPr>
            <p:cNvPicPr>
              <a:picLocks noChangeAspect="1"/>
            </p:cNvPicPr>
            <p:nvPr/>
          </p:nvPicPr>
          <p:blipFill>
            <a:blip r:embed="rId7"/>
            <a:stretch>
              <a:fillRect/>
            </a:stretch>
          </p:blipFill>
          <p:spPr>
            <a:xfrm>
              <a:off x="7234157" y="399930"/>
              <a:ext cx="1637281" cy="1271937"/>
            </a:xfrm>
            <a:prstGeom prst="rect">
              <a:avLst/>
            </a:prstGeom>
          </p:spPr>
        </p:pic>
        <p:sp>
          <p:nvSpPr>
            <p:cNvPr id="15" name="직사각형 14">
              <a:extLst>
                <a:ext uri="{FF2B5EF4-FFF2-40B4-BE49-F238E27FC236}">
                  <a16:creationId xmlns:a16="http://schemas.microsoft.com/office/drawing/2014/main" id="{70AC6EA1-48B7-4670-9F80-CB9CC8400BC2}"/>
                </a:ext>
              </a:extLst>
            </p:cNvPr>
            <p:cNvSpPr/>
            <p:nvPr/>
          </p:nvSpPr>
          <p:spPr>
            <a:xfrm>
              <a:off x="7234157" y="1035898"/>
              <a:ext cx="344812" cy="635969"/>
            </a:xfrm>
            <a:prstGeom prst="rect">
              <a:avLst/>
            </a:prstGeom>
            <a:solidFill>
              <a:srgbClr val="DAE3F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18" name="TextBox 17">
            <a:extLst>
              <a:ext uri="{FF2B5EF4-FFF2-40B4-BE49-F238E27FC236}">
                <a16:creationId xmlns:a16="http://schemas.microsoft.com/office/drawing/2014/main" id="{F539FAFE-CC24-43C0-A386-D478E536C8DD}"/>
              </a:ext>
            </a:extLst>
          </p:cNvPr>
          <p:cNvSpPr txBox="1"/>
          <p:nvPr/>
        </p:nvSpPr>
        <p:spPr>
          <a:xfrm>
            <a:off x="8474607" y="226395"/>
            <a:ext cx="2293549" cy="461665"/>
          </a:xfrm>
          <a:prstGeom prst="rect">
            <a:avLst/>
          </a:prstGeom>
          <a:noFill/>
        </p:spPr>
        <p:txBody>
          <a:bodyPr wrap="square">
            <a:spAutoFit/>
          </a:bodyPr>
          <a:lstStyle/>
          <a:p>
            <a:r>
              <a:rPr lang="en-US" altLang="ko-KR" sz="1200" b="1" dirty="0">
                <a:solidFill>
                  <a:schemeClr val="accent1"/>
                </a:solidFill>
                <a:latin typeface="Arial" panose="020B0604020202020204" pitchFamily="34" charset="0"/>
                <a:cs typeface="Arial" panose="020B0604020202020204" pitchFamily="34" charset="0"/>
              </a:rPr>
              <a:t>Dynamic : increasing</a:t>
            </a:r>
            <a:r>
              <a:rPr lang="ko-KR" altLang="en-US" sz="1200" b="1" dirty="0">
                <a:solidFill>
                  <a:schemeClr val="accent1"/>
                </a:solidFill>
                <a:latin typeface="Arial" panose="020B0604020202020204" pitchFamily="34" charset="0"/>
                <a:cs typeface="Arial" panose="020B0604020202020204" pitchFamily="34" charset="0"/>
              </a:rPr>
              <a:t> </a:t>
            </a:r>
            <a:endParaRPr lang="en-US" altLang="ko-KR" sz="1200" b="1" dirty="0">
              <a:solidFill>
                <a:schemeClr val="accent1"/>
              </a:solidFill>
              <a:latin typeface="Arial" panose="020B0604020202020204" pitchFamily="34" charset="0"/>
              <a:cs typeface="Arial" panose="020B0604020202020204" pitchFamily="34" charset="0"/>
            </a:endParaRPr>
          </a:p>
          <a:p>
            <a:r>
              <a:rPr lang="en-US" altLang="ko-KR" sz="1200" b="1" dirty="0">
                <a:solidFill>
                  <a:schemeClr val="accent2"/>
                </a:solidFill>
                <a:latin typeface="Arial" panose="020B0604020202020204" pitchFamily="34" charset="0"/>
                <a:cs typeface="Arial" panose="020B0604020202020204" pitchFamily="34" charset="0"/>
              </a:rPr>
              <a:t>Static : high score average</a:t>
            </a:r>
          </a:p>
        </p:txBody>
      </p:sp>
    </p:spTree>
    <p:extLst>
      <p:ext uri="{BB962C8B-B14F-4D97-AF65-F5344CB8AC3E}">
        <p14:creationId xmlns:p14="http://schemas.microsoft.com/office/powerpoint/2010/main" val="7130415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005403"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Method</a:t>
            </a:r>
            <a:endParaRPr lang="ko-KR" altLang="en-US" b="1" dirty="0">
              <a:latin typeface="Arial" panose="020B0604020202020204" pitchFamily="34" charset="0"/>
              <a:cs typeface="Arial" panose="020B0604020202020204" pitchFamily="34" charset="0"/>
            </a:endParaRPr>
          </a:p>
        </p:txBody>
      </p:sp>
      <p:pic>
        <p:nvPicPr>
          <p:cNvPr id="3" name="그림 2">
            <a:extLst>
              <a:ext uri="{FF2B5EF4-FFF2-40B4-BE49-F238E27FC236}">
                <a16:creationId xmlns:a16="http://schemas.microsoft.com/office/drawing/2014/main" id="{96026400-3150-4ABA-B827-69B275A204A7}"/>
              </a:ext>
            </a:extLst>
          </p:cNvPr>
          <p:cNvPicPr>
            <a:picLocks noChangeAspect="1"/>
          </p:cNvPicPr>
          <p:nvPr/>
        </p:nvPicPr>
        <p:blipFill>
          <a:blip r:embed="rId2"/>
          <a:stretch>
            <a:fillRect/>
          </a:stretch>
        </p:blipFill>
        <p:spPr>
          <a:xfrm>
            <a:off x="945804" y="950034"/>
            <a:ext cx="10300391" cy="3553804"/>
          </a:xfrm>
          <a:prstGeom prst="rect">
            <a:avLst/>
          </a:prstGeom>
        </p:spPr>
      </p:pic>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3AA4048D-427A-40BA-A8BD-8535A0CDA72B}"/>
                  </a:ext>
                </a:extLst>
              </p:cNvPr>
              <p:cNvSpPr txBox="1"/>
              <p:nvPr/>
            </p:nvSpPr>
            <p:spPr>
              <a:xfrm>
                <a:off x="571499" y="4503838"/>
                <a:ext cx="10674017" cy="1546064"/>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What does Filtering &amp; Integration do for VTG?</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Filtering</a:t>
                </a:r>
              </a:p>
              <a:p>
                <a:pPr marL="742950" lvl="1"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Order constraint: </a:t>
                </a:r>
                <a14:m>
                  <m:oMath xmlns:m="http://schemas.openxmlformats.org/officeDocument/2006/math">
                    <m:sSubSup>
                      <m:sSubSup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bSupPr>
                      <m:e>
                        <m:r>
                          <m:rPr>
                            <m:sty m:val="p"/>
                          </m:rPr>
                          <a:rPr lang="en-US" altLang="ko-KR" b="1" i="1">
                            <a:solidFill>
                              <a:schemeClr val="bg2">
                                <a:lumMod val="50000"/>
                              </a:schemeClr>
                            </a:solidFill>
                            <a:latin typeface="Cambria Math" panose="02040503050406030204" pitchFamily="18" charset="0"/>
                            <a:cs typeface="Arial" panose="020B0604020202020204" pitchFamily="34" charset="0"/>
                          </a:rPr>
                          <m:t>P</m:t>
                        </m:r>
                      </m:e>
                      <m:sub>
                        <m:r>
                          <a:rPr lang="en-US" altLang="ko-KR" b="1" i="1">
                            <a:solidFill>
                              <a:schemeClr val="bg2">
                                <a:lumMod val="50000"/>
                              </a:schemeClr>
                            </a:solidFill>
                            <a:latin typeface="Cambria Math" panose="02040503050406030204" pitchFamily="18" charset="0"/>
                            <a:cs typeface="Arial" panose="020B0604020202020204" pitchFamily="34" charset="0"/>
                          </a:rPr>
                          <m:t>1</m:t>
                        </m:r>
                        <m:r>
                          <a:rPr lang="en-US" altLang="ko-KR" b="1" i="1" smtClean="0">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smtClean="0">
                            <a:solidFill>
                              <a:schemeClr val="bg2">
                                <a:lumMod val="50000"/>
                              </a:schemeClr>
                            </a:solidFill>
                            <a:latin typeface="Cambria Math" panose="02040503050406030204" pitchFamily="18" charset="0"/>
                            <a:cs typeface="Arial" panose="020B0604020202020204" pitchFamily="34" charset="0"/>
                          </a:rPr>
                          <m:t>first</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segment</m:t>
                        </m:r>
                      </m:sub>
                      <m:sup>
                        <m:r>
                          <a:rPr lang="en-US" altLang="ko-KR" b="1" i="1">
                            <a:solidFill>
                              <a:schemeClr val="bg2">
                                <a:lumMod val="50000"/>
                              </a:schemeClr>
                            </a:solidFill>
                            <a:latin typeface="Cambria Math" panose="02040503050406030204" pitchFamily="18" charset="0"/>
                            <a:cs typeface="Arial" panose="020B0604020202020204" pitchFamily="34" charset="0"/>
                          </a:rPr>
                          <m:t>1</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sub</m:t>
                        </m:r>
                        <m:r>
                          <a:rPr lang="en-US" altLang="ko-KR" b="1" i="1" smtClean="0">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smtClean="0">
                            <a:solidFill>
                              <a:schemeClr val="bg2">
                                <a:lumMod val="50000"/>
                              </a:schemeClr>
                            </a:solidFill>
                            <a:latin typeface="Cambria Math" panose="02040503050406030204" pitchFamily="18" charset="0"/>
                            <a:cs typeface="Arial" panose="020B0604020202020204" pitchFamily="34" charset="0"/>
                          </a:rPr>
                          <m:t>event</m:t>
                        </m:r>
                        <m:r>
                          <a:rPr lang="en-US" altLang="ko-KR" b="1" i="1" smtClean="0">
                            <a:solidFill>
                              <a:schemeClr val="bg2">
                                <a:lumMod val="50000"/>
                              </a:schemeClr>
                            </a:solidFill>
                            <a:latin typeface="Cambria Math" panose="02040503050406030204" pitchFamily="18" charset="0"/>
                            <a:cs typeface="Arial" panose="020B0604020202020204" pitchFamily="34" charset="0"/>
                          </a:rPr>
                          <m:t>1</m:t>
                        </m:r>
                      </m:sup>
                    </m:sSubSup>
                    <m:r>
                      <a:rPr lang="en-US" altLang="ko-KR" b="1" i="1" smtClean="0">
                        <a:solidFill>
                          <a:schemeClr val="bg2">
                            <a:lumMod val="50000"/>
                          </a:schemeClr>
                        </a:solidFill>
                        <a:latin typeface="Cambria Math" panose="02040503050406030204" pitchFamily="18" charset="0"/>
                        <a:cs typeface="Arial" panose="020B0604020202020204" pitchFamily="34" charset="0"/>
                      </a:rPr>
                      <m:t>→</m:t>
                    </m:r>
                    <m:sSubSup>
                      <m:sSubSup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bSupPr>
                      <m:e>
                        <m:r>
                          <m:rPr>
                            <m:sty m:val="p"/>
                          </m:rPr>
                          <a:rPr lang="en-US" altLang="ko-KR" b="1" i="1">
                            <a:solidFill>
                              <a:schemeClr val="bg2">
                                <a:lumMod val="50000"/>
                              </a:schemeClr>
                            </a:solidFill>
                            <a:latin typeface="Cambria Math" panose="02040503050406030204" pitchFamily="18" charset="0"/>
                            <a:cs typeface="Arial" panose="020B0604020202020204" pitchFamily="34" charset="0"/>
                          </a:rPr>
                          <m:t>P</m:t>
                        </m:r>
                      </m:e>
                      <m:sub>
                        <m:r>
                          <a:rPr lang="en-US" altLang="ko-KR" b="1" i="1">
                            <a:solidFill>
                              <a:schemeClr val="bg2">
                                <a:lumMod val="50000"/>
                              </a:schemeClr>
                            </a:solidFill>
                            <a:latin typeface="Cambria Math" panose="02040503050406030204" pitchFamily="18" charset="0"/>
                            <a:cs typeface="Arial" panose="020B0604020202020204" pitchFamily="34" charset="0"/>
                          </a:rPr>
                          <m:t>2</m:t>
                        </m:r>
                        <m:r>
                          <a:rPr lang="en-US" altLang="ko-KR" b="1" i="1">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second</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segment</m:t>
                        </m:r>
                      </m:sub>
                      <m:sup>
                        <m:r>
                          <a:rPr lang="en-US" altLang="ko-KR" b="1" i="1">
                            <a:solidFill>
                              <a:schemeClr val="bg2">
                                <a:lumMod val="50000"/>
                              </a:schemeClr>
                            </a:solidFill>
                            <a:latin typeface="Cambria Math" panose="02040503050406030204" pitchFamily="18" charset="0"/>
                            <a:cs typeface="Arial" panose="020B0604020202020204" pitchFamily="34" charset="0"/>
                          </a:rPr>
                          <m:t>2</m:t>
                        </m:r>
                        <m:r>
                          <a:rPr lang="en-US" altLang="ko-KR" b="1" i="1">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sub</m:t>
                        </m:r>
                        <m:r>
                          <a:rPr lang="en-US" altLang="ko-KR" b="1" i="1">
                            <a:solidFill>
                              <a:schemeClr val="bg2">
                                <a:lumMod val="50000"/>
                              </a:schemeClr>
                            </a:solidFill>
                            <a:latin typeface="Cambria Math" panose="02040503050406030204" pitchFamily="18" charset="0"/>
                            <a:cs typeface="Arial" panose="020B0604020202020204" pitchFamily="34" charset="0"/>
                          </a:rPr>
                          <m:t>-</m:t>
                        </m:r>
                        <m:r>
                          <m:rPr>
                            <m:sty m:val="p"/>
                          </m:rPr>
                          <a:rPr lang="en-US" altLang="ko-KR" b="1" i="1">
                            <a:solidFill>
                              <a:schemeClr val="bg2">
                                <a:lumMod val="50000"/>
                              </a:schemeClr>
                            </a:solidFill>
                            <a:latin typeface="Cambria Math" panose="02040503050406030204" pitchFamily="18" charset="0"/>
                            <a:cs typeface="Arial" panose="020B0604020202020204" pitchFamily="34" charset="0"/>
                          </a:rPr>
                          <m:t>event</m:t>
                        </m:r>
                        <m:r>
                          <a:rPr lang="en-US" altLang="ko-KR" b="1" i="1">
                            <a:solidFill>
                              <a:schemeClr val="bg2">
                                <a:lumMod val="50000"/>
                              </a:schemeClr>
                            </a:solidFill>
                            <a:latin typeface="Cambria Math" panose="02040503050406030204" pitchFamily="18" charset="0"/>
                            <a:cs typeface="Arial" panose="020B0604020202020204" pitchFamily="34" charset="0"/>
                          </a:rPr>
                          <m:t>2</m:t>
                        </m:r>
                      </m:sup>
                    </m:sSubSup>
                  </m:oMath>
                </a14:m>
                <a:r>
                  <a:rPr lang="en-US" altLang="ko-KR" b="1" dirty="0">
                    <a:solidFill>
                      <a:schemeClr val="bg2">
                        <a:lumMod val="50000"/>
                      </a:schemeClr>
                    </a:solidFill>
                    <a:latin typeface="Arial" panose="020B0604020202020204" pitchFamily="34" charset="0"/>
                    <a:cs typeface="Arial" panose="020B0604020202020204" pitchFamily="34" charset="0"/>
                  </a:rPr>
                  <a:t> sub event1 happens before sub-event2</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Integration</a:t>
                </a:r>
              </a:p>
              <a:p>
                <a:pPr marL="742950" lvl="1" indent="-285750">
                  <a:buFont typeface="Arial" panose="020B0604020202020204" pitchFamily="34" charset="0"/>
                  <a:buChar char="•"/>
                </a:pPr>
                <a:endParaRPr lang="en-US" altLang="ko-KR" b="1" dirty="0">
                  <a:solidFill>
                    <a:schemeClr val="bg2">
                      <a:lumMod val="50000"/>
                    </a:schemeClr>
                  </a:solidFill>
                  <a:latin typeface="Arial" panose="020B0604020202020204" pitchFamily="34" charset="0"/>
                  <a:cs typeface="Arial" panose="020B0604020202020204" pitchFamily="34" charset="0"/>
                </a:endParaRPr>
              </a:p>
            </p:txBody>
          </p:sp>
        </mc:Choice>
        <mc:Fallback>
          <p:sp>
            <p:nvSpPr>
              <p:cNvPr id="4" name="TextBox 3">
                <a:extLst>
                  <a:ext uri="{FF2B5EF4-FFF2-40B4-BE49-F238E27FC236}">
                    <a16:creationId xmlns:a16="http://schemas.microsoft.com/office/drawing/2014/main" id="{3AA4048D-427A-40BA-A8BD-8535A0CDA72B}"/>
                  </a:ext>
                </a:extLst>
              </p:cNvPr>
              <p:cNvSpPr txBox="1">
                <a:spLocks noRot="1" noChangeAspect="1" noMove="1" noResize="1" noEditPoints="1" noAdjustHandles="1" noChangeArrowheads="1" noChangeShapeType="1" noTextEdit="1"/>
              </p:cNvSpPr>
              <p:nvPr/>
            </p:nvSpPr>
            <p:spPr>
              <a:xfrm>
                <a:off x="571499" y="4503838"/>
                <a:ext cx="10674017" cy="1546064"/>
              </a:xfrm>
              <a:prstGeom prst="rect">
                <a:avLst/>
              </a:prstGeom>
              <a:blipFill>
                <a:blip r:embed="rId3"/>
                <a:stretch>
                  <a:fillRect l="-514" t="-2372"/>
                </a:stretch>
              </a:blipFill>
            </p:spPr>
            <p:txBody>
              <a:bodyPr/>
              <a:lstStyle/>
              <a:p>
                <a:r>
                  <a:rPr lang="ko-KR" altLang="en-US">
                    <a:noFill/>
                  </a:rPr>
                  <a:t> </a:t>
                </a:r>
              </a:p>
            </p:txBody>
          </p:sp>
        </mc:Fallback>
      </mc:AlternateContent>
      <p:pic>
        <p:nvPicPr>
          <p:cNvPr id="6" name="그림 5">
            <a:extLst>
              <a:ext uri="{FF2B5EF4-FFF2-40B4-BE49-F238E27FC236}">
                <a16:creationId xmlns:a16="http://schemas.microsoft.com/office/drawing/2014/main" id="{0CD5E215-EAA8-4157-BE3A-1A1598462B70}"/>
              </a:ext>
            </a:extLst>
          </p:cNvPr>
          <p:cNvPicPr>
            <a:picLocks noChangeAspect="1"/>
          </p:cNvPicPr>
          <p:nvPr/>
        </p:nvPicPr>
        <p:blipFill>
          <a:blip r:embed="rId4"/>
          <a:stretch>
            <a:fillRect/>
          </a:stretch>
        </p:blipFill>
        <p:spPr>
          <a:xfrm>
            <a:off x="2217610" y="5694679"/>
            <a:ext cx="5659063" cy="710445"/>
          </a:xfrm>
          <a:prstGeom prst="rect">
            <a:avLst/>
          </a:prstGeom>
        </p:spPr>
      </p:pic>
    </p:spTree>
    <p:extLst>
      <p:ext uri="{BB962C8B-B14F-4D97-AF65-F5344CB8AC3E}">
        <p14:creationId xmlns:p14="http://schemas.microsoft.com/office/powerpoint/2010/main" val="3003806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8EAA5CA-182C-4E02-8378-96126713D8A9}"/>
              </a:ext>
            </a:extLst>
          </p:cNvPr>
          <p:cNvSpPr txBox="1"/>
          <p:nvPr/>
        </p:nvSpPr>
        <p:spPr>
          <a:xfrm>
            <a:off x="571500" y="272562"/>
            <a:ext cx="1569660" cy="369332"/>
          </a:xfrm>
          <a:prstGeom prst="rect">
            <a:avLst/>
          </a:prstGeom>
          <a:noFill/>
        </p:spPr>
        <p:txBody>
          <a:bodyPr wrap="none" rtlCol="0">
            <a:spAutoFit/>
          </a:bodyPr>
          <a:lstStyle/>
          <a:p>
            <a:r>
              <a:rPr lang="en-US" altLang="ko-KR" b="1" dirty="0">
                <a:latin typeface="Arial" panose="020B0604020202020204" pitchFamily="34" charset="0"/>
                <a:cs typeface="Arial" panose="020B0604020202020204" pitchFamily="34" charset="0"/>
              </a:rPr>
              <a:t>Experiments</a:t>
            </a:r>
            <a:endParaRPr lang="ko-KR" altLang="en-US" b="1" dirty="0">
              <a:latin typeface="Arial" panose="020B0604020202020204" pitchFamily="34" charset="0"/>
              <a:cs typeface="Arial" panose="020B0604020202020204" pitchFamily="34" charset="0"/>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4E62A3E-FB2D-4A55-BFFC-A41E21986CD4}"/>
                  </a:ext>
                </a:extLst>
              </p:cNvPr>
              <p:cNvSpPr txBox="1"/>
              <p:nvPr/>
            </p:nvSpPr>
            <p:spPr>
              <a:xfrm>
                <a:off x="758991" y="1359586"/>
                <a:ext cx="10674017" cy="3139321"/>
              </a:xfrm>
              <a:prstGeom prst="rect">
                <a:avLst/>
              </a:prstGeom>
              <a:noFill/>
            </p:spPr>
            <p:txBody>
              <a:bodyPr wrap="square" rtlCol="0">
                <a:spAutoFit/>
              </a:bodyPr>
              <a:lstStyle/>
              <a:p>
                <a:r>
                  <a:rPr lang="en-US" altLang="ko-KR" b="1" dirty="0">
                    <a:solidFill>
                      <a:schemeClr val="bg2">
                        <a:lumMod val="50000"/>
                      </a:schemeClr>
                    </a:solidFill>
                    <a:latin typeface="Arial" panose="020B0604020202020204" pitchFamily="34" charset="0"/>
                    <a:cs typeface="Arial" panose="020B0604020202020204" pitchFamily="34" charset="0"/>
                  </a:rPr>
                  <a:t>Datasets</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Activity Net Captions</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Charades-STA</a:t>
                </a:r>
              </a:p>
              <a:p>
                <a:endParaRPr lang="en-US" altLang="ko-KR" b="1" dirty="0">
                  <a:solidFill>
                    <a:schemeClr val="bg2">
                      <a:lumMod val="50000"/>
                    </a:schemeClr>
                  </a:solidFill>
                  <a:latin typeface="Arial" panose="020B0604020202020204" pitchFamily="34" charset="0"/>
                  <a:cs typeface="Arial" panose="020B0604020202020204" pitchFamily="34" charset="0"/>
                </a:endParaRPr>
              </a:p>
              <a:p>
                <a:r>
                  <a:rPr lang="en-US" altLang="ko-KR" b="1" dirty="0">
                    <a:solidFill>
                      <a:schemeClr val="bg2">
                        <a:lumMod val="50000"/>
                      </a:schemeClr>
                    </a:solidFill>
                    <a:latin typeface="Arial" panose="020B0604020202020204" pitchFamily="34" charset="0"/>
                    <a:cs typeface="Arial" panose="020B0604020202020204" pitchFamily="34" charset="0"/>
                  </a:rPr>
                  <a:t>Implementation Details</a:t>
                </a: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VLM : BLIP2 Q-Former</a:t>
                </a:r>
              </a:p>
              <a:p>
                <a:pPr marL="742950" lvl="1"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3 FPS of videos</a:t>
                </a:r>
              </a:p>
              <a:p>
                <a:pPr marL="742950" lvl="1" indent="-285750">
                  <a:buFont typeface="Arial" panose="020B0604020202020204" pitchFamily="34" charset="0"/>
                  <a:buChar char="•"/>
                </a:pPr>
                <a14:m>
                  <m:oMath xmlns:m="http://schemas.openxmlformats.org/officeDocument/2006/math">
                    <m:r>
                      <a:rPr lang="ko-KR" altLang="en-US" b="1" i="1" smtClean="0">
                        <a:solidFill>
                          <a:schemeClr val="bg2">
                            <a:lumMod val="50000"/>
                          </a:schemeClr>
                        </a:solidFill>
                        <a:latin typeface="Cambria Math" panose="02040503050406030204" pitchFamily="18" charset="0"/>
                        <a:cs typeface="Arial" panose="020B0604020202020204" pitchFamily="34" charset="0"/>
                      </a:rPr>
                      <m:t>𝜹</m:t>
                    </m:r>
                    <m:r>
                      <a:rPr lang="en-US" altLang="ko-KR" b="1" i="1">
                        <a:solidFill>
                          <a:schemeClr val="bg2">
                            <a:lumMod val="50000"/>
                          </a:schemeClr>
                        </a:solidFill>
                        <a:latin typeface="Cambria Math" panose="02040503050406030204" pitchFamily="18" charset="0"/>
                        <a:cs typeface="Arial" panose="020B0604020202020204" pitchFamily="34" charset="0"/>
                      </a:rPr>
                      <m:t>=</m:t>
                    </m:r>
                    <m:sSup>
                      <m:sSupPr>
                        <m:ctrlPr>
                          <a:rPr lang="en-US" altLang="ko-KR" b="1" i="1" smtClean="0">
                            <a:solidFill>
                              <a:schemeClr val="bg2">
                                <a:lumMod val="50000"/>
                              </a:schemeClr>
                            </a:solidFill>
                            <a:latin typeface="Cambria Math" panose="02040503050406030204" pitchFamily="18" charset="0"/>
                            <a:cs typeface="Arial" panose="020B0604020202020204" pitchFamily="34" charset="0"/>
                          </a:rPr>
                        </m:ctrlPr>
                      </m:sSupPr>
                      <m:e>
                        <m:r>
                          <a:rPr lang="en-US" altLang="ko-KR" b="1" i="1">
                            <a:solidFill>
                              <a:schemeClr val="bg2">
                                <a:lumMod val="50000"/>
                              </a:schemeClr>
                            </a:solidFill>
                            <a:latin typeface="Cambria Math" panose="02040503050406030204" pitchFamily="18" charset="0"/>
                            <a:cs typeface="Arial" panose="020B0604020202020204" pitchFamily="34" charset="0"/>
                          </a:rPr>
                          <m:t>5</m:t>
                        </m:r>
                        <m:r>
                          <a:rPr lang="en-US" altLang="ko-KR" b="1" i="1" smtClean="0">
                            <a:solidFill>
                              <a:schemeClr val="bg2">
                                <a:lumMod val="50000"/>
                              </a:schemeClr>
                            </a:solidFill>
                            <a:latin typeface="Cambria Math" panose="02040503050406030204" pitchFamily="18" charset="0"/>
                            <a:cs typeface="Arial" panose="020B0604020202020204" pitchFamily="34" charset="0"/>
                          </a:rPr>
                          <m:t> </m:t>
                        </m:r>
                        <m:r>
                          <a:rPr lang="en-US" altLang="ko-KR" b="1" i="1" smtClean="0">
                            <a:solidFill>
                              <a:schemeClr val="bg2">
                                <a:lumMod val="50000"/>
                              </a:schemeClr>
                            </a:solidFill>
                            <a:latin typeface="Cambria Math" panose="02040503050406030204" pitchFamily="18" charset="0"/>
                            <a:ea typeface="Cambria Math" panose="02040503050406030204" pitchFamily="18" charset="0"/>
                            <a:cs typeface="Arial" panose="020B0604020202020204" pitchFamily="34" charset="0"/>
                          </a:rPr>
                          <m:t>×</m:t>
                        </m:r>
                        <m:r>
                          <a:rPr lang="en-US" altLang="ko-KR" b="1" i="1">
                            <a:solidFill>
                              <a:schemeClr val="bg2">
                                <a:lumMod val="50000"/>
                              </a:schemeClr>
                            </a:solidFill>
                            <a:latin typeface="Cambria Math" panose="02040503050406030204" pitchFamily="18" charset="0"/>
                            <a:cs typeface="Arial" panose="020B0604020202020204" pitchFamily="34" charset="0"/>
                          </a:rPr>
                          <m:t>10</m:t>
                        </m:r>
                      </m:e>
                      <m:sup>
                        <m:r>
                          <a:rPr lang="en-US" altLang="ko-KR" b="1" i="1">
                            <a:solidFill>
                              <a:schemeClr val="bg2">
                                <a:lumMod val="50000"/>
                              </a:schemeClr>
                            </a:solidFill>
                            <a:latin typeface="Cambria Math" panose="02040503050406030204" pitchFamily="18" charset="0"/>
                            <a:cs typeface="Arial" panose="020B0604020202020204" pitchFamily="34" charset="0"/>
                          </a:rPr>
                          <m:t>-4</m:t>
                        </m:r>
                      </m:sup>
                    </m:sSup>
                  </m:oMath>
                </a14:m>
                <a:endParaRPr lang="en-US" altLang="ko-KR" b="1" dirty="0">
                  <a:solidFill>
                    <a:schemeClr val="bg2">
                      <a:lumMod val="50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ltLang="ko-KR" b="1" dirty="0">
                    <a:solidFill>
                      <a:schemeClr val="bg2">
                        <a:lumMod val="50000"/>
                      </a:schemeClr>
                    </a:solidFill>
                    <a:latin typeface="Arial" panose="020B0604020202020204" pitchFamily="34" charset="0"/>
                    <a:cs typeface="Arial" panose="020B0604020202020204" pitchFamily="34" charset="0"/>
                  </a:rPr>
                  <a:t>LLM : GPT4-Turbo</a:t>
                </a:r>
              </a:p>
              <a:p>
                <a:endParaRPr lang="en-US" altLang="ko-KR" b="1" dirty="0">
                  <a:solidFill>
                    <a:schemeClr val="bg2">
                      <a:lumMod val="50000"/>
                    </a:schemeClr>
                  </a:solidFill>
                  <a:latin typeface="Arial" panose="020B0604020202020204" pitchFamily="34" charset="0"/>
                  <a:cs typeface="Arial" panose="020B0604020202020204" pitchFamily="34" charset="0"/>
                </a:endParaRPr>
              </a:p>
              <a:p>
                <a:endParaRPr lang="en-US" altLang="ko-KR" b="1" dirty="0">
                  <a:solidFill>
                    <a:schemeClr val="bg2">
                      <a:lumMod val="50000"/>
                    </a:schemeClr>
                  </a:solidFill>
                  <a:latin typeface="Arial" panose="020B0604020202020204" pitchFamily="34" charset="0"/>
                  <a:cs typeface="Arial" panose="020B0604020202020204" pitchFamily="34" charset="0"/>
                </a:endParaRPr>
              </a:p>
            </p:txBody>
          </p:sp>
        </mc:Choice>
        <mc:Fallback>
          <p:sp>
            <p:nvSpPr>
              <p:cNvPr id="3" name="TextBox 2">
                <a:extLst>
                  <a:ext uri="{FF2B5EF4-FFF2-40B4-BE49-F238E27FC236}">
                    <a16:creationId xmlns:a16="http://schemas.microsoft.com/office/drawing/2014/main" id="{A4E62A3E-FB2D-4A55-BFFC-A41E21986CD4}"/>
                  </a:ext>
                </a:extLst>
              </p:cNvPr>
              <p:cNvSpPr txBox="1">
                <a:spLocks noRot="1" noChangeAspect="1" noMove="1" noResize="1" noEditPoints="1" noAdjustHandles="1" noChangeArrowheads="1" noChangeShapeType="1" noTextEdit="1"/>
              </p:cNvSpPr>
              <p:nvPr/>
            </p:nvSpPr>
            <p:spPr>
              <a:xfrm>
                <a:off x="758991" y="1359586"/>
                <a:ext cx="10674017" cy="3139321"/>
              </a:xfrm>
              <a:prstGeom prst="rect">
                <a:avLst/>
              </a:prstGeom>
              <a:blipFill>
                <a:blip r:embed="rId2"/>
                <a:stretch>
                  <a:fillRect l="-514" t="-971"/>
                </a:stretch>
              </a:blipFill>
            </p:spPr>
            <p:txBody>
              <a:bodyPr/>
              <a:lstStyle/>
              <a:p>
                <a:r>
                  <a:rPr lang="ko-KR" altLang="en-US">
                    <a:noFill/>
                  </a:rPr>
                  <a:t> </a:t>
                </a:r>
              </a:p>
            </p:txBody>
          </p:sp>
        </mc:Fallback>
      </mc:AlternateContent>
    </p:spTree>
    <p:extLst>
      <p:ext uri="{BB962C8B-B14F-4D97-AF65-F5344CB8AC3E}">
        <p14:creationId xmlns:p14="http://schemas.microsoft.com/office/powerpoint/2010/main" val="874541036"/>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429</Words>
  <Application>Microsoft Office PowerPoint</Application>
  <PresentationFormat>와이드스크린</PresentationFormat>
  <Paragraphs>58</Paragraphs>
  <Slides>13</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13</vt:i4>
      </vt:variant>
    </vt:vector>
  </HeadingPairs>
  <TitlesOfParts>
    <vt:vector size="17" baseType="lpstr">
      <vt:lpstr>맑은 고딕</vt:lpstr>
      <vt:lpstr>Arial</vt:lpstr>
      <vt:lpstr>Cambria Math</vt:lpstr>
      <vt:lpstr>Office 테마</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진용</dc:creator>
  <cp:lastModifiedBy>진용</cp:lastModifiedBy>
  <cp:revision>10</cp:revision>
  <dcterms:created xsi:type="dcterms:W3CDTF">2025-08-04T08:24:14Z</dcterms:created>
  <dcterms:modified xsi:type="dcterms:W3CDTF">2025-08-04T10:35:56Z</dcterms:modified>
</cp:coreProperties>
</file>