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3" r:id="rId17"/>
    <p:sldId id="271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140CC-D9BA-4219-A130-68170B960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AD25F0-FD5D-42FC-BB74-A84AA623F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08079-CE67-4D84-80B9-832190CB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E13-2F04-4536-965A-88A9200E56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50343-9C6D-4308-9F1F-84446BE1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10846-D59C-44C8-B88D-D4D76E2E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2B9-2444-454F-BE8F-1A6A7D2F0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10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4EBE4-482D-41E5-BA75-CAF96FDC8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E8903-E6A7-4045-A9AF-31968FE9F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DB1B5-81B6-432E-8A21-05E977123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E13-2F04-4536-965A-88A9200E56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8DDFB-20D1-43CC-B134-AAD99C5F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DEE56-CA2F-4D02-A5BD-7FB1B4D3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2B9-2444-454F-BE8F-1A6A7D2F0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62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63545A-04F1-4FAA-A519-D9D0339E7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C0F57-CCB8-4B4A-894A-8DFA0DB69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71A73-9F86-4FF8-864F-86713CDC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E13-2F04-4536-965A-88A9200E56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69B464-CC12-4606-AD31-57B182A4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C0E37B-2084-4376-BD92-DF56049A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2B9-2444-454F-BE8F-1A6A7D2F0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18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34D9D-24C8-4A0B-B36C-851B6E0AD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00F4F-D965-468A-A4CB-012002AD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BDBE0-5599-4EF1-90BD-042377D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E13-2F04-4536-965A-88A9200E56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73D33-2016-4769-A002-731F48C1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AA0C60-0784-4418-BEDE-E89759F1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2B9-2444-454F-BE8F-1A6A7D2F0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7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8157-1947-4297-8ED8-9673D6E8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6FECF4-C52C-4693-8BFD-3F0FFE77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344A42-EB88-46DC-82A8-8F22778E5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E13-2F04-4536-965A-88A9200E56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03C851-F178-47DF-9ADE-50F89C87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92B98-ED6F-415D-B246-BF4980DF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2B9-2444-454F-BE8F-1A6A7D2F0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15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79C3A-D5AB-4818-AFED-090E6AB1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5D02D-6222-41E7-90DD-D24D70285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E8D3DF-ECF9-479E-B59A-59C35655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691FE-B595-4C62-95CD-52F31FC6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E13-2F04-4536-965A-88A9200E56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60346-9A50-4B6E-8BB3-EBE2E622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835405-AFC4-4AB5-9661-04333214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2B9-2444-454F-BE8F-1A6A7D2F0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94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77400-F570-4BE7-8016-82CE5335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7A0F2E-2A42-4297-9DAB-3DC768B59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00EBE3-3BE2-44C2-8FBC-5DA8910CC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99DBAD-3312-4E5B-BE72-785444874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43302C-2D94-4ABC-AC4B-121F07E25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B4031B-3D12-4874-853C-26E6C4E1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E13-2F04-4536-965A-88A9200E56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798C6B-95C2-4929-82D4-74C75F51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B8E709-F35F-4FE9-9725-2DD0CA81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2B9-2444-454F-BE8F-1A6A7D2F0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13138-F028-4EA7-9701-C312D8DB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69D8CD-5B54-46A3-8D60-A75A045F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E13-2F04-4536-965A-88A9200E56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1CACA6-A556-4AB6-A917-EF8FDD8EA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45017-2EBF-4497-A59C-05E7942E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2B9-2444-454F-BE8F-1A6A7D2F0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7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0DB381-870C-4ABD-BA2F-A8E85C08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E13-2F04-4536-965A-88A9200E56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E02A60-9D26-455F-A105-772AE474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DE7C62-3DBD-40DC-8BC1-36CE912E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2B9-2444-454F-BE8F-1A6A7D2F0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FF47B-A729-4338-9EDA-32B922C3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B0F27-0C22-4390-8E2A-25B92312B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99931-60F2-4EC5-8BE6-DDE094BFC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94A183-F811-4DC5-AA9B-EBB91724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E13-2F04-4536-965A-88A9200E56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E0E856-69C5-4893-8659-ACE8F5F24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8B022-E30B-430C-9432-D467166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2B9-2444-454F-BE8F-1A6A7D2F0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92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33DD3-B5CC-4830-9E56-9BFCE424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A275F3-FDCE-4B2C-ADE5-CB1CD84E8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3BDC86-7ABF-456C-967E-5A163FF66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6D388-3887-4693-B566-C0C1BCD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BE13-2F04-4536-965A-88A9200E56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6FE1C3-1483-4579-A9F1-90C72FC2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0F1C5-A1AD-4F3C-B027-303D6605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412B9-2444-454F-BE8F-1A6A7D2F0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93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24979E-B443-4E84-A23A-F7235645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21C02-EFA0-4A5F-B6BC-DD2873D70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2444A-B13D-4C13-9358-37D42D2B0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EBE13-2F04-4536-965A-88A9200E56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E9BE4-8BAA-4EA5-9BC4-15D0609AA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39A4C-23A0-47A4-96C4-7584EFD59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12B9-2444-454F-BE8F-1A6A7D2F0D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3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1CC2A4-E9A0-4579-9BED-3E0F886E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6823"/>
            <a:ext cx="11765280" cy="27244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AB6C40-2E5F-4C65-A36E-F76BF7E67B38}"/>
              </a:ext>
            </a:extLst>
          </p:cNvPr>
          <p:cNvSpPr txBox="1"/>
          <p:nvPr/>
        </p:nvSpPr>
        <p:spPr>
          <a:xfrm>
            <a:off x="9393936" y="5995285"/>
            <a:ext cx="257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Presenter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Jinyong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Kim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EF7FC-2BCC-4F6E-8995-8A55C52DACE0}"/>
              </a:ext>
            </a:extLst>
          </p:cNvPr>
          <p:cNvSpPr txBox="1"/>
          <p:nvPr/>
        </p:nvSpPr>
        <p:spPr>
          <a:xfrm>
            <a:off x="3770493" y="215416"/>
            <a:ext cx="548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Reflection-Guided Hierarchical 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1A32A-47FA-49B1-AD85-0FF221902622}"/>
              </a:ext>
            </a:extLst>
          </p:cNvPr>
          <p:cNvSpPr txBox="1"/>
          <p:nvPr/>
        </p:nvSpPr>
        <p:spPr>
          <a:xfrm>
            <a:off x="606669" y="184638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C4194-2071-4654-9C47-7A4DDEB1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29" y="584748"/>
            <a:ext cx="9869424" cy="1966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584D7D-3C01-4D86-9A64-969A11FA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45" y="613583"/>
            <a:ext cx="4597671" cy="61394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100A99-A47B-4CEA-874C-EEBCF5294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65"/>
          <a:stretch/>
        </p:blipFill>
        <p:spPr>
          <a:xfrm>
            <a:off x="6092890" y="2544768"/>
            <a:ext cx="5396426" cy="42207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49C69F9-5C00-494B-8989-202F4C8AC59A}"/>
              </a:ext>
            </a:extLst>
          </p:cNvPr>
          <p:cNvSpPr/>
          <p:nvPr/>
        </p:nvSpPr>
        <p:spPr>
          <a:xfrm>
            <a:off x="1042416" y="901447"/>
            <a:ext cx="4072128" cy="63525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99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EF7FC-2BCC-4F6E-8995-8A55C52DACE0}"/>
              </a:ext>
            </a:extLst>
          </p:cNvPr>
          <p:cNvSpPr txBox="1"/>
          <p:nvPr/>
        </p:nvSpPr>
        <p:spPr>
          <a:xfrm>
            <a:off x="3770493" y="215416"/>
            <a:ext cx="548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Reflection-Guided Hierarchical 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1A32A-47FA-49B1-AD85-0FF221902622}"/>
              </a:ext>
            </a:extLst>
          </p:cNvPr>
          <p:cNvSpPr txBox="1"/>
          <p:nvPr/>
        </p:nvSpPr>
        <p:spPr>
          <a:xfrm>
            <a:off x="606669" y="184638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C4194-2071-4654-9C47-7A4DDEB1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29" y="584748"/>
            <a:ext cx="9869424" cy="1966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584D7D-3C01-4D86-9A64-969A11FA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45" y="613583"/>
            <a:ext cx="4597671" cy="61394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100A99-A47B-4CEA-874C-EEBCF5294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65"/>
          <a:stretch/>
        </p:blipFill>
        <p:spPr>
          <a:xfrm>
            <a:off x="6092890" y="2544768"/>
            <a:ext cx="5396426" cy="422074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6CFDF5B-837E-4506-8976-B8D1031A0BE8}"/>
              </a:ext>
            </a:extLst>
          </p:cNvPr>
          <p:cNvSpPr/>
          <p:nvPr/>
        </p:nvSpPr>
        <p:spPr>
          <a:xfrm>
            <a:off x="1042416" y="1530096"/>
            <a:ext cx="4072128" cy="102125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9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EF7FC-2BCC-4F6E-8995-8A55C52DACE0}"/>
              </a:ext>
            </a:extLst>
          </p:cNvPr>
          <p:cNvSpPr txBox="1"/>
          <p:nvPr/>
        </p:nvSpPr>
        <p:spPr>
          <a:xfrm>
            <a:off x="3770493" y="215416"/>
            <a:ext cx="548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Reflection-Guided Hierarchical 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1A32A-47FA-49B1-AD85-0FF221902622}"/>
              </a:ext>
            </a:extLst>
          </p:cNvPr>
          <p:cNvSpPr txBox="1"/>
          <p:nvPr/>
        </p:nvSpPr>
        <p:spPr>
          <a:xfrm>
            <a:off x="606669" y="184638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C4194-2071-4654-9C47-7A4DDEB1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29" y="584748"/>
            <a:ext cx="9869424" cy="1966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584D7D-3C01-4D86-9A64-969A11FA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45" y="613583"/>
            <a:ext cx="4597671" cy="61394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100A99-A47B-4CEA-874C-EEBCF5294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65"/>
          <a:stretch/>
        </p:blipFill>
        <p:spPr>
          <a:xfrm>
            <a:off x="6092890" y="2544768"/>
            <a:ext cx="5396426" cy="42207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A7393DA-E6F6-41EF-97AC-5C7BF7C78A09}"/>
              </a:ext>
            </a:extLst>
          </p:cNvPr>
          <p:cNvSpPr/>
          <p:nvPr/>
        </p:nvSpPr>
        <p:spPr>
          <a:xfrm>
            <a:off x="1042416" y="2550864"/>
            <a:ext cx="4072128" cy="146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49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EF7FC-2BCC-4F6E-8995-8A55C52DACE0}"/>
              </a:ext>
            </a:extLst>
          </p:cNvPr>
          <p:cNvSpPr txBox="1"/>
          <p:nvPr/>
        </p:nvSpPr>
        <p:spPr>
          <a:xfrm>
            <a:off x="3770493" y="215416"/>
            <a:ext cx="548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Reflection-Guided Hierarchical 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1A32A-47FA-49B1-AD85-0FF221902622}"/>
              </a:ext>
            </a:extLst>
          </p:cNvPr>
          <p:cNvSpPr txBox="1"/>
          <p:nvPr/>
        </p:nvSpPr>
        <p:spPr>
          <a:xfrm>
            <a:off x="606669" y="184638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C4194-2071-4654-9C47-7A4DDEB1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29" y="584748"/>
            <a:ext cx="9869424" cy="1966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584D7D-3C01-4D86-9A64-969A11FA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45" y="613583"/>
            <a:ext cx="4597671" cy="61394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100A99-A47B-4CEA-874C-EEBCF5294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65"/>
          <a:stretch/>
        </p:blipFill>
        <p:spPr>
          <a:xfrm>
            <a:off x="6092890" y="2544768"/>
            <a:ext cx="5396426" cy="422074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607F5EF-8547-4AEB-BB95-907EA78BDB98}"/>
              </a:ext>
            </a:extLst>
          </p:cNvPr>
          <p:cNvSpPr/>
          <p:nvPr/>
        </p:nvSpPr>
        <p:spPr>
          <a:xfrm>
            <a:off x="1042416" y="4017264"/>
            <a:ext cx="4072128" cy="263141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85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EF7FC-2BCC-4F6E-8995-8A55C52DACE0}"/>
              </a:ext>
            </a:extLst>
          </p:cNvPr>
          <p:cNvSpPr txBox="1"/>
          <p:nvPr/>
        </p:nvSpPr>
        <p:spPr>
          <a:xfrm>
            <a:off x="3770493" y="215416"/>
            <a:ext cx="548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Reflection-Guided Hierarchical 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1A32A-47FA-49B1-AD85-0FF221902622}"/>
              </a:ext>
            </a:extLst>
          </p:cNvPr>
          <p:cNvSpPr txBox="1"/>
          <p:nvPr/>
        </p:nvSpPr>
        <p:spPr>
          <a:xfrm>
            <a:off x="606669" y="184638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876650-205C-4887-88E5-28661D03EE44}"/>
              </a:ext>
            </a:extLst>
          </p:cNvPr>
          <p:cNvCxnSpPr/>
          <p:nvPr/>
        </p:nvCxnSpPr>
        <p:spPr>
          <a:xfrm>
            <a:off x="2737104" y="2688336"/>
            <a:ext cx="641299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037649-047D-47CD-B8E9-77B935540006}"/>
              </a:ext>
            </a:extLst>
          </p:cNvPr>
          <p:cNvCxnSpPr/>
          <p:nvPr/>
        </p:nvCxnSpPr>
        <p:spPr>
          <a:xfrm>
            <a:off x="2737104" y="3578352"/>
            <a:ext cx="6412992" cy="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06DDB53-372D-4024-B2F2-A8727F2FDA18}"/>
              </a:ext>
            </a:extLst>
          </p:cNvPr>
          <p:cNvSpPr/>
          <p:nvPr/>
        </p:nvSpPr>
        <p:spPr>
          <a:xfrm>
            <a:off x="2855859" y="2810256"/>
            <a:ext cx="673725" cy="6737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0AC9353-AA2E-45B8-B5B6-C594290D2EEC}"/>
              </a:ext>
            </a:extLst>
          </p:cNvPr>
          <p:cNvSpPr/>
          <p:nvPr/>
        </p:nvSpPr>
        <p:spPr>
          <a:xfrm>
            <a:off x="3660531" y="2810256"/>
            <a:ext cx="673725" cy="6737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0767FF8-FF7D-488C-943B-AE0DD042835A}"/>
              </a:ext>
            </a:extLst>
          </p:cNvPr>
          <p:cNvSpPr/>
          <p:nvPr/>
        </p:nvSpPr>
        <p:spPr>
          <a:xfrm>
            <a:off x="4465203" y="2810256"/>
            <a:ext cx="673725" cy="6737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17F6F4-AA5A-4DBE-8F28-A39A583F708F}"/>
              </a:ext>
            </a:extLst>
          </p:cNvPr>
          <p:cNvSpPr/>
          <p:nvPr/>
        </p:nvSpPr>
        <p:spPr>
          <a:xfrm>
            <a:off x="5269875" y="2810256"/>
            <a:ext cx="673725" cy="6737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6A12C27-4838-49B4-A54A-304EE98364C5}"/>
              </a:ext>
            </a:extLst>
          </p:cNvPr>
          <p:cNvSpPr/>
          <p:nvPr/>
        </p:nvSpPr>
        <p:spPr>
          <a:xfrm>
            <a:off x="8418576" y="2810256"/>
            <a:ext cx="673725" cy="6737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1F70F05-9CDD-42FA-88B9-832C44BF3C4F}"/>
              </a:ext>
            </a:extLst>
          </p:cNvPr>
          <p:cNvSpPr/>
          <p:nvPr/>
        </p:nvSpPr>
        <p:spPr>
          <a:xfrm>
            <a:off x="1790876" y="2909375"/>
            <a:ext cx="780288" cy="4145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DE66340-C1BB-4CE3-B9EE-4181C9148280}"/>
              </a:ext>
            </a:extLst>
          </p:cNvPr>
          <p:cNvSpPr/>
          <p:nvPr/>
        </p:nvSpPr>
        <p:spPr>
          <a:xfrm>
            <a:off x="9454896" y="2909375"/>
            <a:ext cx="780288" cy="4145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4C3EFB6-6D9B-43AD-B357-A5F1C3E46490}"/>
              </a:ext>
            </a:extLst>
          </p:cNvPr>
          <p:cNvSpPr/>
          <p:nvPr/>
        </p:nvSpPr>
        <p:spPr>
          <a:xfrm>
            <a:off x="6723888" y="3023616"/>
            <a:ext cx="188976" cy="1889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F5975D8-E7AE-4F7F-9B17-D61D2C829ABE}"/>
              </a:ext>
            </a:extLst>
          </p:cNvPr>
          <p:cNvSpPr/>
          <p:nvPr/>
        </p:nvSpPr>
        <p:spPr>
          <a:xfrm>
            <a:off x="7062216" y="3023616"/>
            <a:ext cx="188976" cy="1889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54B2CF4-8B49-450D-9EA2-B4A860CD3C43}"/>
              </a:ext>
            </a:extLst>
          </p:cNvPr>
          <p:cNvSpPr/>
          <p:nvPr/>
        </p:nvSpPr>
        <p:spPr>
          <a:xfrm>
            <a:off x="7414260" y="3023616"/>
            <a:ext cx="188976" cy="18897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16B29B9-894E-4F21-945A-C05EDD6BADCC}"/>
              </a:ext>
            </a:extLst>
          </p:cNvPr>
          <p:cNvCxnSpPr>
            <a:cxnSpLocks/>
          </p:cNvCxnSpPr>
          <p:nvPr/>
        </p:nvCxnSpPr>
        <p:spPr>
          <a:xfrm flipH="1">
            <a:off x="4368106" y="3483981"/>
            <a:ext cx="901770" cy="1363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040F69A-879C-481F-AC51-CB7B1F25BDCF}"/>
              </a:ext>
            </a:extLst>
          </p:cNvPr>
          <p:cNvCxnSpPr>
            <a:cxnSpLocks/>
          </p:cNvCxnSpPr>
          <p:nvPr/>
        </p:nvCxnSpPr>
        <p:spPr>
          <a:xfrm>
            <a:off x="5946829" y="3477901"/>
            <a:ext cx="840561" cy="137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97EF9CD-4F53-4478-A8F0-376C0928535B}"/>
              </a:ext>
            </a:extLst>
          </p:cNvPr>
          <p:cNvSpPr/>
          <p:nvPr/>
        </p:nvSpPr>
        <p:spPr>
          <a:xfrm>
            <a:off x="4254500" y="4847960"/>
            <a:ext cx="2658364" cy="126979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Video, Spotlight windows, priority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</a:t>
            </a:r>
            <a:r>
              <a:rPr lang="en-US" altLang="ko-KR" sz="1400" dirty="0"/>
              <a:t>Confidence score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AB05D9-D502-4518-9B16-E0C9B59AE61C}"/>
              </a:ext>
            </a:extLst>
          </p:cNvPr>
          <p:cNvSpPr txBox="1"/>
          <p:nvPr/>
        </p:nvSpPr>
        <p:spPr>
          <a:xfrm>
            <a:off x="4943719" y="1290097"/>
            <a:ext cx="187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Priority Queue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33CFCA-3AED-4605-9FD0-C449BBCCD9D5}"/>
              </a:ext>
            </a:extLst>
          </p:cNvPr>
          <p:cNvSpPr txBox="1"/>
          <p:nvPr/>
        </p:nvSpPr>
        <p:spPr>
          <a:xfrm>
            <a:off x="7508748" y="2200730"/>
            <a:ext cx="279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High Confidence score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07EE08-4849-49F0-86F9-8CD0CEA2E333}"/>
              </a:ext>
            </a:extLst>
          </p:cNvPr>
          <p:cNvSpPr txBox="1"/>
          <p:nvPr/>
        </p:nvSpPr>
        <p:spPr>
          <a:xfrm>
            <a:off x="1540373" y="2200730"/>
            <a:ext cx="279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Low Confidence score</a:t>
            </a:r>
          </a:p>
        </p:txBody>
      </p:sp>
    </p:spTree>
    <p:extLst>
      <p:ext uri="{BB962C8B-B14F-4D97-AF65-F5344CB8AC3E}">
        <p14:creationId xmlns:p14="http://schemas.microsoft.com/office/powerpoint/2010/main" val="223878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EF7FC-2BCC-4F6E-8995-8A55C52DACE0}"/>
              </a:ext>
            </a:extLst>
          </p:cNvPr>
          <p:cNvSpPr txBox="1"/>
          <p:nvPr/>
        </p:nvSpPr>
        <p:spPr>
          <a:xfrm>
            <a:off x="3148193" y="153861"/>
            <a:ext cx="1963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Details</a:t>
            </a:r>
          </a:p>
          <a:p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number of global frames: 64</a:t>
            </a: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number of spotlight frames: 16</a:t>
            </a:r>
          </a:p>
          <a:p>
            <a:endParaRPr lang="en-US" altLang="ko-K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1A32A-47FA-49B1-AD85-0FF221902622}"/>
              </a:ext>
            </a:extLst>
          </p:cNvPr>
          <p:cNvSpPr txBox="1"/>
          <p:nvPr/>
        </p:nvSpPr>
        <p:spPr>
          <a:xfrm>
            <a:off x="606669" y="184638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D9DA34-A66C-45B5-9106-7B4140F07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97" y="1007394"/>
            <a:ext cx="8573696" cy="56967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F522EAD-6DB3-4FBF-B7B5-FBA72DC55032}"/>
              </a:ext>
            </a:extLst>
          </p:cNvPr>
          <p:cNvSpPr txBox="1"/>
          <p:nvPr/>
        </p:nvSpPr>
        <p:spPr>
          <a:xfrm>
            <a:off x="5380584" y="115443"/>
            <a:ext cx="196355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latin typeface="Arial" panose="020B0604020202020204" pitchFamily="34" charset="0"/>
                <a:cs typeface="Arial" panose="020B0604020202020204" pitchFamily="34" charset="0"/>
              </a:rPr>
              <a:t>Instruction Tuning</a:t>
            </a:r>
          </a:p>
          <a:p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LLaVa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-Video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Archituecture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128 A100 </a:t>
            </a:r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Gpus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000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with a rank of 32</a:t>
            </a:r>
          </a:p>
        </p:txBody>
      </p:sp>
    </p:spTree>
    <p:extLst>
      <p:ext uri="{BB962C8B-B14F-4D97-AF65-F5344CB8AC3E}">
        <p14:creationId xmlns:p14="http://schemas.microsoft.com/office/powerpoint/2010/main" val="169530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A1A32A-47FA-49B1-AD85-0FF221902622}"/>
              </a:ext>
            </a:extLst>
          </p:cNvPr>
          <p:cNvSpPr txBox="1"/>
          <p:nvPr/>
        </p:nvSpPr>
        <p:spPr>
          <a:xfrm>
            <a:off x="606669" y="184638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19B464-9695-4F1D-938C-9F72F346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719" y="928338"/>
            <a:ext cx="6716062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9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A1A32A-47FA-49B1-AD85-0FF221902622}"/>
              </a:ext>
            </a:extLst>
          </p:cNvPr>
          <p:cNvSpPr txBox="1"/>
          <p:nvPr/>
        </p:nvSpPr>
        <p:spPr>
          <a:xfrm>
            <a:off x="606669" y="184638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92A15A-63EF-44A6-8225-2CC8DAB3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972"/>
            <a:ext cx="12192000" cy="41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3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A1A32A-47FA-49B1-AD85-0FF221902622}"/>
              </a:ext>
            </a:extLst>
          </p:cNvPr>
          <p:cNvSpPr txBox="1"/>
          <p:nvPr/>
        </p:nvSpPr>
        <p:spPr>
          <a:xfrm>
            <a:off x="606669" y="184638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19C0F-14F8-4BAF-B308-C1728B67542A}"/>
              </a:ext>
            </a:extLst>
          </p:cNvPr>
          <p:cNvSpPr txBox="1"/>
          <p:nvPr/>
        </p:nvSpPr>
        <p:spPr>
          <a:xfrm>
            <a:off x="549519" y="724947"/>
            <a:ext cx="187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Ablation</a:t>
            </a:r>
            <a:r>
              <a:rPr lang="ko-KR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B754E8A-2D30-4FE0-B09A-DB89011EF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071" y="1109652"/>
            <a:ext cx="5951082" cy="31155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9743391-CF2A-4D42-A42E-A39DB70C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2" y="1429298"/>
            <a:ext cx="6053799" cy="24762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3BEC57-63B5-4F84-8EB6-B026E94DD586}"/>
              </a:ext>
            </a:extLst>
          </p:cNvPr>
          <p:cNvSpPr txBox="1"/>
          <p:nvPr/>
        </p:nvSpPr>
        <p:spPr>
          <a:xfrm>
            <a:off x="278722" y="4240594"/>
            <a:ext cx="51441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Spotlight + global Frames = 64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is an optimal number of spotlight frames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histogram of spotlight window counts reveals that most examples require only one or two spotlight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Spotlight duration histogram indicates that a majority of spotlighted events are relatively short(under 50 seconds)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EF30B-62B2-4730-A6AE-6488339D6F0A}"/>
              </a:ext>
            </a:extLst>
          </p:cNvPr>
          <p:cNvSpPr txBox="1"/>
          <p:nvPr/>
        </p:nvSpPr>
        <p:spPr>
          <a:xfrm>
            <a:off x="6508072" y="4596194"/>
            <a:ext cx="5144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threshold and lower duration improve accuracy.</a:t>
            </a:r>
          </a:p>
        </p:txBody>
      </p:sp>
    </p:spTree>
    <p:extLst>
      <p:ext uri="{BB962C8B-B14F-4D97-AF65-F5344CB8AC3E}">
        <p14:creationId xmlns:p14="http://schemas.microsoft.com/office/powerpoint/2010/main" val="2941740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19CB8-00D8-4F4E-A83D-A5C3BEA98278}"/>
              </a:ext>
            </a:extLst>
          </p:cNvPr>
          <p:cNvSpPr txBox="1"/>
          <p:nvPr/>
        </p:nvSpPr>
        <p:spPr>
          <a:xfrm>
            <a:off x="606669" y="184638"/>
            <a:ext cx="163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BB602-F0D8-4EBC-96AE-AABABCE47193}"/>
              </a:ext>
            </a:extLst>
          </p:cNvPr>
          <p:cNvSpPr txBox="1"/>
          <p:nvPr/>
        </p:nvSpPr>
        <p:spPr>
          <a:xfrm>
            <a:off x="969264" y="1213104"/>
            <a:ext cx="99394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Recent LVLM works struggle to encode long videos due to the large number of frames involved.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Related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pruning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bank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But, it is inevitable to avoid loss of visual information.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3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619CB8-00D8-4F4E-A83D-A5C3BEA98278}"/>
              </a:ext>
            </a:extLst>
          </p:cNvPr>
          <p:cNvSpPr txBox="1"/>
          <p:nvPr/>
        </p:nvSpPr>
        <p:spPr>
          <a:xfrm>
            <a:off x="606669" y="184638"/>
            <a:ext cx="163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BB602-F0D8-4EBC-96AE-AABABCE47193}"/>
              </a:ext>
            </a:extLst>
          </p:cNvPr>
          <p:cNvSpPr txBox="1"/>
          <p:nvPr/>
        </p:nvSpPr>
        <p:spPr>
          <a:xfrm>
            <a:off x="969265" y="1213104"/>
            <a:ext cx="104241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Recent LVLM works struggle to encode long videos due to the large number of frames involved.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Related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pruning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pooling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bank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But, it is inevitable to avoid loss of visual information.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Based on human cognitive strategies, we proposed </a:t>
            </a:r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TimeSearch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Hierarchical temporal search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spotlight scenes in the video related with query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self-reflection, model outputs confidence scores to evaluate which scene can be spotlight.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8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5FE056-0EA1-48C5-8DAF-82CE286B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27" y="1110321"/>
            <a:ext cx="7659169" cy="4210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6A68BB-040F-4F38-BF54-97CB3D86CC81}"/>
              </a:ext>
            </a:extLst>
          </p:cNvPr>
          <p:cNvSpPr txBox="1"/>
          <p:nvPr/>
        </p:nvSpPr>
        <p:spPr>
          <a:xfrm>
            <a:off x="606669" y="184638"/>
            <a:ext cx="163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</p:txBody>
      </p:sp>
    </p:spTree>
    <p:extLst>
      <p:ext uri="{BB962C8B-B14F-4D97-AF65-F5344CB8AC3E}">
        <p14:creationId xmlns:p14="http://schemas.microsoft.com/office/powerpoint/2010/main" val="289288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441E6B-BF52-4EB2-B59E-E3C827EB53B1}"/>
              </a:ext>
            </a:extLst>
          </p:cNvPr>
          <p:cNvSpPr txBox="1"/>
          <p:nvPr/>
        </p:nvSpPr>
        <p:spPr>
          <a:xfrm>
            <a:off x="606669" y="184638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237533-8E70-4F16-AFA8-7214962CEA54}"/>
                  </a:ext>
                </a:extLst>
              </p:cNvPr>
              <p:cNvSpPr txBox="1"/>
              <p:nvPr/>
            </p:nvSpPr>
            <p:spPr>
              <a:xfrm>
                <a:off x="695020" y="2675398"/>
                <a:ext cx="574630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Temporal Spotlight Grounding</a:t>
                </a:r>
              </a:p>
              <a:p>
                <a:endParaRPr lang="en-US" altLang="ko-K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Identifies the most relevant temporal windows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  <m:r>
                      <a:rPr lang="en-US" altLang="ko-KR" b="0" i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𝑺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𝑬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𝑻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according to the question, modeling continuous numerical timestamps as discrete digit generations.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However, LVLMs naturally struggle to accurately handle numerical comparisons.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alleviate this challenge, we propose </a:t>
                </a:r>
                <a:r>
                  <a:rPr lang="en-US" altLang="ko-KR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TAFR(Temporal-Augmented Frame Representation)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.</a:t>
                </a:r>
                <a:endParaRPr lang="en-US" altLang="ko-K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237533-8E70-4F16-AFA8-7214962CE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20" y="2675398"/>
                <a:ext cx="5746307" cy="3416320"/>
              </a:xfrm>
              <a:prstGeom prst="rect">
                <a:avLst/>
              </a:prstGeom>
              <a:blipFill>
                <a:blip r:embed="rId2"/>
                <a:stretch>
                  <a:fillRect l="-848" t="-1071" r="-15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FB942DD-EBA2-450A-9186-B95300605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53" y="1023406"/>
            <a:ext cx="4296375" cy="971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6D552C-2128-4B93-AF43-8F32358C8F45}"/>
                  </a:ext>
                </a:extLst>
              </p:cNvPr>
              <p:cNvSpPr txBox="1"/>
              <p:nvPr/>
            </p:nvSpPr>
            <p:spPr>
              <a:xfrm>
                <a:off x="939853" y="2083859"/>
                <a:ext cx="4554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𝑒𝑥𝑡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𝑎𝑛𝑠𝑤𝑒𝑟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𝑣𝑖𝑑𝑒𝑜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𝑡𝑒𝑥𝑡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𝑞𝑢𝑒𝑠𝑡𝑖𝑜𝑛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6D552C-2128-4B93-AF43-8F32358C8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53" y="2083859"/>
                <a:ext cx="4554773" cy="276999"/>
              </a:xfrm>
              <a:prstGeom prst="rect">
                <a:avLst/>
              </a:prstGeom>
              <a:blipFill>
                <a:blip r:embed="rId4"/>
                <a:stretch>
                  <a:fillRect l="-53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5EEA756-024D-4A80-9F4F-346845BED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327" y="542048"/>
            <a:ext cx="5634696" cy="56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92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8165A-0A0D-4306-A047-A1BB179CFCED}"/>
              </a:ext>
            </a:extLst>
          </p:cNvPr>
          <p:cNvSpPr txBox="1"/>
          <p:nvPr/>
        </p:nvSpPr>
        <p:spPr>
          <a:xfrm>
            <a:off x="606669" y="184638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33F19-F894-49C4-B7AD-23305FC6C3C4}"/>
                  </a:ext>
                </a:extLst>
              </p:cNvPr>
              <p:cNvSpPr txBox="1"/>
              <p:nvPr/>
            </p:nvSpPr>
            <p:spPr>
              <a:xfrm>
                <a:off x="868797" y="4468368"/>
                <a:ext cx="991209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TAFR(Temporal-Augmented Frame Representations)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It is introduced to reduce difficulty of LLM in understanding and generating numerical timestamps.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rPr>
                  <a:t>Given T </a:t>
                </a:r>
                <a:r>
                  <a:rPr lang="en-US" altLang="ko-KR" b="1" dirty="0" err="1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rPr>
                  <a:t>downsampled</a:t>
                </a:r>
                <a:r>
                  <a:rPr lang="en-US" altLang="ko-KR" b="1" dirty="0">
                    <a:solidFill>
                      <a:schemeClr val="bg1">
                        <a:lumMod val="50000"/>
                      </a:schemeClr>
                    </a:solidFill>
                    <a:cs typeface="Arial" panose="020B0604020202020204" pitchFamily="34" charset="0"/>
                  </a:rPr>
                  <a:t> frames, frames and their corresponding fractional timestamps are bounded such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…</m:t>
                    </m:r>
                    <m:d>
                      <m:dPr>
                        <m:ctrlP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altLang="ko-KR" b="1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𝑻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ko-K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altLang="ko-K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133F19-F894-49C4-B7AD-23305FC6C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97" y="4468368"/>
                <a:ext cx="9912096" cy="1754326"/>
              </a:xfrm>
              <a:prstGeom prst="rect">
                <a:avLst/>
              </a:prstGeom>
              <a:blipFill>
                <a:blip r:embed="rId2"/>
                <a:stretch>
                  <a:fillRect l="-554" t="-1736" r="-1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74C5DCF-FA4B-45D8-A4F9-94CAD0F44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825" y="873628"/>
            <a:ext cx="4699783" cy="342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4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32BE93-585F-4721-AD31-FF339A26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093" y="770158"/>
            <a:ext cx="5190347" cy="3107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EF7FC-2BCC-4F6E-8995-8A55C52DACE0}"/>
              </a:ext>
            </a:extLst>
          </p:cNvPr>
          <p:cNvSpPr txBox="1"/>
          <p:nvPr/>
        </p:nvSpPr>
        <p:spPr>
          <a:xfrm>
            <a:off x="868797" y="4468368"/>
            <a:ext cx="9912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TSR(Temporal Spotlight Reflection)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LLMs can evaluate the correctness of their predictions through self-reflection mechanisms.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t>The calibration confirms that LVLMs can produce reliable reflection scores.</a:t>
            </a:r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2F1170-5440-4311-985C-D4BE334F5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82" y="1671580"/>
            <a:ext cx="2492601" cy="339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C048D0-7340-491E-A05F-9DF56992B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82" y="2658891"/>
            <a:ext cx="4442751" cy="315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3C126B-362F-4301-8DD4-BB87783E9CCD}"/>
              </a:ext>
            </a:extLst>
          </p:cNvPr>
          <p:cNvSpPr txBox="1"/>
          <p:nvPr/>
        </p:nvSpPr>
        <p:spPr>
          <a:xfrm>
            <a:off x="969264" y="1302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True/False reflection confidence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BFA0A-C0C6-4C5D-989C-96AFB7FC684A}"/>
              </a:ext>
            </a:extLst>
          </p:cNvPr>
          <p:cNvSpPr txBox="1"/>
          <p:nvPr/>
        </p:nvSpPr>
        <p:spPr>
          <a:xfrm>
            <a:off x="969264" y="22617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Multi-choice reflection confidence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1A32A-47FA-49B1-AD85-0FF221902622}"/>
              </a:ext>
            </a:extLst>
          </p:cNvPr>
          <p:cNvSpPr txBox="1"/>
          <p:nvPr/>
        </p:nvSpPr>
        <p:spPr>
          <a:xfrm>
            <a:off x="606669" y="184638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353183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EF7FC-2BCC-4F6E-8995-8A55C52DACE0}"/>
              </a:ext>
            </a:extLst>
          </p:cNvPr>
          <p:cNvSpPr txBox="1"/>
          <p:nvPr/>
        </p:nvSpPr>
        <p:spPr>
          <a:xfrm>
            <a:off x="3770493" y="215416"/>
            <a:ext cx="548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Reflection-Guided Hierarchical 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1A32A-47FA-49B1-AD85-0FF221902622}"/>
              </a:ext>
            </a:extLst>
          </p:cNvPr>
          <p:cNvSpPr txBox="1"/>
          <p:nvPr/>
        </p:nvSpPr>
        <p:spPr>
          <a:xfrm>
            <a:off x="606669" y="184638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C4194-2071-4654-9C47-7A4DDEB1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61" y="584748"/>
            <a:ext cx="9869424" cy="19666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100A99-A47B-4CEA-874C-EEBCF52949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65"/>
          <a:stretch/>
        </p:blipFill>
        <p:spPr>
          <a:xfrm>
            <a:off x="3770493" y="2544768"/>
            <a:ext cx="5396426" cy="42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0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CEF7FC-2BCC-4F6E-8995-8A55C52DACE0}"/>
              </a:ext>
            </a:extLst>
          </p:cNvPr>
          <p:cNvSpPr txBox="1"/>
          <p:nvPr/>
        </p:nvSpPr>
        <p:spPr>
          <a:xfrm>
            <a:off x="3770493" y="215416"/>
            <a:ext cx="548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Reflection-Guided Hierarchical 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1A32A-47FA-49B1-AD85-0FF221902622}"/>
              </a:ext>
            </a:extLst>
          </p:cNvPr>
          <p:cNvSpPr txBox="1"/>
          <p:nvPr/>
        </p:nvSpPr>
        <p:spPr>
          <a:xfrm>
            <a:off x="606669" y="184638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C4194-2071-4654-9C47-7A4DDEB1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29" y="584748"/>
            <a:ext cx="9869424" cy="1966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584D7D-3C01-4D86-9A64-969A11FAD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45" y="613583"/>
            <a:ext cx="4597671" cy="61394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1100A99-A47B-4CEA-874C-EEBCF52949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965"/>
          <a:stretch/>
        </p:blipFill>
        <p:spPr>
          <a:xfrm>
            <a:off x="6092890" y="2544768"/>
            <a:ext cx="5396426" cy="422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414</Words>
  <Application>Microsoft Office PowerPoint</Application>
  <PresentationFormat>와이드스크린</PresentationFormat>
  <Paragraphs>82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Cambria Math</vt:lpstr>
      <vt:lpstr>Symbol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진용</dc:creator>
  <cp:lastModifiedBy>진용</cp:lastModifiedBy>
  <cp:revision>12</cp:revision>
  <dcterms:created xsi:type="dcterms:W3CDTF">2025-07-21T11:53:42Z</dcterms:created>
  <dcterms:modified xsi:type="dcterms:W3CDTF">2025-07-21T13:56:51Z</dcterms:modified>
</cp:coreProperties>
</file>