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50" r:id="rId1"/>
  </p:sldMasterIdLst>
  <p:sldIdLst>
    <p:sldId id="258" r:id="rId2"/>
    <p:sldId id="261" r:id="rId3"/>
    <p:sldId id="277" r:id="rId4"/>
    <p:sldId id="278" r:id="rId5"/>
    <p:sldId id="272" r:id="rId6"/>
    <p:sldId id="273" r:id="rId7"/>
    <p:sldId id="274" r:id="rId8"/>
    <p:sldId id="279" r:id="rId9"/>
    <p:sldId id="280" r:id="rId10"/>
    <p:sldId id="281" r:id="rId11"/>
    <p:sldId id="282" r:id="rId12"/>
    <p:sldId id="259" r:id="rId13"/>
    <p:sldId id="275" r:id="rId14"/>
    <p:sldId id="269" r:id="rId15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41" userDrawn="1">
          <p15:clr>
            <a:srgbClr val="A4A3A4"/>
          </p15:clr>
        </p15:guide>
        <p15:guide id="2" orient="horz" pos="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E7B5"/>
    <a:srgbClr val="242424"/>
    <a:srgbClr val="505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91" autoAdjust="0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67" y="446"/>
      </p:cViewPr>
      <p:guideLst>
        <p:guide pos="1141"/>
        <p:guide orient="horz" pos="4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Синий">
    <p:bg>
      <p:bgPr>
        <a:solidFill>
          <a:srgbClr val="505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3ACCEA-102A-4B47-8BAD-E97080CBBA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04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FF239D-64CB-D74D-B952-851537ED8D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04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5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Зелё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F9B2D8-1EE7-C44E-AE2B-B3313C068E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04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Гради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6DE9E8-6580-874F-B839-2AC4713F82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04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Градиентн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6DE9E8-6580-874F-B839-2AC4713F82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04900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67FADA-9199-F74A-95BC-035DDE73B5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900" y="0"/>
            <a:ext cx="11099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8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26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1" r:id="rId2"/>
    <p:sldLayoutId id="2147483655" r:id="rId3"/>
    <p:sldLayoutId id="2147483656" r:id="rId4"/>
    <p:sldLayoutId id="214748365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DF8C999-0236-084A-AA3D-0A38C7D7395A}"/>
              </a:ext>
            </a:extLst>
          </p:cNvPr>
          <p:cNvSpPr txBox="1">
            <a:spLocks/>
          </p:cNvSpPr>
          <p:nvPr/>
        </p:nvSpPr>
        <p:spPr>
          <a:xfrm>
            <a:off x="1708150" y="3010067"/>
            <a:ext cx="10483850" cy="2638355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>
                <a:solidFill>
                  <a:schemeClr val="bg1"/>
                </a:solidFill>
                <a:latin typeface="Arial"/>
                <a:cs typeface="Arial"/>
              </a:rPr>
              <a:t>Futproglekob</a:t>
            </a:r>
            <a:endParaRPr lang="ru-RU" sz="4000" b="1" dirty="0">
              <a:solidFill>
                <a:schemeClr val="bg1"/>
              </a:solidFill>
              <a:latin typeface="Arial" panose="020B0604020202020204" pitchFamily="34" charset="0"/>
              <a:cs typeface="Arial"/>
            </a:endParaRPr>
          </a:p>
          <a:p>
            <a:r>
              <a:rPr lang="ru-RU" sz="2000" b="1" dirty="0" err="1">
                <a:solidFill>
                  <a:schemeClr val="bg1"/>
                </a:solidFill>
                <a:latin typeface="Arial"/>
                <a:cs typeface="Arial"/>
              </a:rPr>
              <a:t>New</a:t>
            </a:r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ru-RU" sz="2000" b="1" dirty="0" err="1">
                <a:solidFill>
                  <a:schemeClr val="bg1"/>
                </a:solidFill>
                <a:latin typeface="Arial"/>
                <a:cs typeface="Arial"/>
              </a:rPr>
              <a:t>Vision</a:t>
            </a:r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</a:p>
          <a:p>
            <a:r>
              <a:rPr lang="ru-RU" sz="2000" b="1" dirty="0" err="1">
                <a:solidFill>
                  <a:schemeClr val="bg1"/>
                </a:solidFill>
                <a:latin typeface="Arial"/>
                <a:cs typeface="Arial"/>
              </a:rPr>
              <a:t>Нуруллин</a:t>
            </a:r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 Динар </a:t>
            </a:r>
            <a:r>
              <a:rPr lang="ru-RU" sz="2000" b="1" dirty="0" err="1">
                <a:solidFill>
                  <a:schemeClr val="bg1"/>
                </a:solidFill>
                <a:latin typeface="Arial"/>
                <a:cs typeface="Arial"/>
              </a:rPr>
              <a:t>Миннясихович</a:t>
            </a:r>
            <a:endParaRPr lang="ru-RU" sz="2000" b="1" dirty="0" err="1">
              <a:solidFill>
                <a:schemeClr val="bg1"/>
              </a:solidFill>
              <a:latin typeface="Arial" panose="020B0604020202020204" pitchFamily="34" charset="0"/>
              <a:cs typeface="Arial"/>
            </a:endParaRPr>
          </a:p>
          <a:p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Ибрагимов Радик</a:t>
            </a: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/>
            </a:endParaRPr>
          </a:p>
          <a:p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Карпов Владислав</a:t>
            </a: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A1A39F-C528-FC49-821E-CD9F5D753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2989" y="275837"/>
            <a:ext cx="1218829" cy="56375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2AEAF9-A90F-6945-B591-0A9232281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1156" y="202857"/>
            <a:ext cx="1523338" cy="636739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2360F16-2671-41FD-AC67-614F1F355876}"/>
              </a:ext>
            </a:extLst>
          </p:cNvPr>
          <p:cNvSpPr txBox="1">
            <a:spLocks/>
          </p:cNvSpPr>
          <p:nvPr/>
        </p:nvSpPr>
        <p:spPr>
          <a:xfrm>
            <a:off x="1708150" y="5403094"/>
            <a:ext cx="10483850" cy="113637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+mj-lt"/>
                <a:cs typeface="+mj-lt"/>
              </a:rPr>
              <a:t>https://git.asi.ru/dskull2010/medicines-supply/blob/master/v1_0_DataSorev_LekObespech.ipynb</a:t>
            </a:r>
            <a:endParaRPr lang="ru-RU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94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26671" y="4686119"/>
            <a:ext cx="9485312" cy="156966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ru-RU" sz="3200" dirty="0">
                <a:solidFill>
                  <a:schemeClr val="accent1"/>
                </a:solidFill>
                <a:latin typeface="Arial"/>
              </a:rPr>
              <a:t>Новая формула для рассчета бюджета на </a:t>
            </a:r>
            <a:r>
              <a:rPr lang="ru-RU" sz="3200">
                <a:solidFill>
                  <a:schemeClr val="accent1"/>
                </a:solidFill>
                <a:latin typeface="Arial"/>
              </a:rPr>
              <a:t>будующий год и прогноз количества заболевших с учетом тенденции роста/спада от года к году.</a:t>
            </a:r>
            <a:endParaRPr lang="ru-RU">
              <a:solidFill>
                <a:schemeClr val="accent1"/>
              </a:solidFill>
            </a:endParaRPr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04EB91D-FD23-4D7A-A281-4CEF7433B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16" y="82815"/>
            <a:ext cx="10701867" cy="202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12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26671" y="4686119"/>
            <a:ext cx="94853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ru-RU" sz="3200">
                <a:solidFill>
                  <a:schemeClr val="accent1"/>
                </a:solidFill>
                <a:latin typeface="Arial"/>
              </a:rPr>
              <a:t>Результат</a:t>
            </a:r>
            <a:endParaRPr lang="ru-RU"/>
          </a:p>
        </p:txBody>
      </p:sp>
      <p:pic>
        <p:nvPicPr>
          <p:cNvPr id="2" name="Рисунок 4" descr="Изображение выглядит как снимок экран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46DB5D74-D441-44AD-B043-6B48601F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67" y="154473"/>
            <a:ext cx="6172200" cy="2527387"/>
          </a:xfrm>
          <a:prstGeom prst="rect">
            <a:avLst/>
          </a:prstGeom>
        </p:spPr>
      </p:pic>
      <p:pic>
        <p:nvPicPr>
          <p:cNvPr id="6" name="Рисунок 6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1EDE748-4FC5-42E8-9BED-1F04D8F7E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726" y="154517"/>
            <a:ext cx="4022131" cy="631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7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11338" y="765175"/>
            <a:ext cx="9675812" cy="255454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ru-RU" sz="3200" dirty="0">
                <a:solidFill>
                  <a:schemeClr val="accent1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Готовность команды участвовать в реализации пилотных проектов в субъектах РФ в период с сентября 2019 по январь 2020.</a:t>
            </a:r>
          </a:p>
          <a:p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3200" dirty="0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Команда готова участвовать.</a:t>
            </a:r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03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11338" y="765175"/>
            <a:ext cx="9161462" cy="526297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ru-RU" sz="3600" dirty="0">
                <a:solidFill>
                  <a:schemeClr val="accent1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Состав Команды</a:t>
            </a:r>
          </a:p>
          <a:p>
            <a:endParaRPr lang="ru-RU" sz="3600" dirty="0">
              <a:solidFill>
                <a:schemeClr val="accent1"/>
              </a:solidFill>
              <a:latin typeface="Arial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3600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Нуруллин Динар Миннясихович, ОП НПК </a:t>
            </a:r>
            <a:r>
              <a:rPr lang="ru-RU" sz="3600" dirty="0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АО ТЯЖМАШ, AI ACADEMY от </a:t>
            </a:r>
            <a:r>
              <a:rPr lang="ru-RU" sz="3600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Сбербанка, МТС геохак)</a:t>
            </a:r>
          </a:p>
          <a:p>
            <a:r>
              <a:rPr lang="ru-RU" sz="3600" dirty="0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Ибрагимов Радик</a:t>
            </a:r>
          </a:p>
          <a:p>
            <a:r>
              <a:rPr lang="ru-RU" sz="3600" dirty="0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Карпов Владислав</a:t>
            </a:r>
          </a:p>
          <a:p>
            <a:r>
              <a:rPr lang="ru-RU" sz="2800" dirty="0">
                <a:solidFill>
                  <a:schemeClr val="accent1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(ФИО, место работы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ru-RU" sz="2800" dirty="0">
                <a:solidFill>
                  <a:schemeClr val="accent1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учебы, портфолио реализованных проектов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ru-RU" sz="2800" dirty="0">
                <a:solidFill>
                  <a:schemeClr val="accent1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участие в других конкурсах и </a:t>
            </a:r>
            <a:r>
              <a:rPr lang="ru-RU" sz="2800" dirty="0" err="1">
                <a:solidFill>
                  <a:schemeClr val="accent1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хакатонах</a:t>
            </a:r>
            <a:r>
              <a:rPr lang="ru-RU" sz="2800" dirty="0">
                <a:solidFill>
                  <a:schemeClr val="accent1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044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C29D85A-7961-1E4F-BA70-89C180D63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1" t="20765" r="14845" b="17814"/>
          <a:stretch/>
        </p:blipFill>
        <p:spPr>
          <a:xfrm>
            <a:off x="1494019" y="614598"/>
            <a:ext cx="10088912" cy="544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9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11338" y="788353"/>
            <a:ext cx="9254836" cy="230832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ru-RU" sz="3600" dirty="0">
                <a:solidFill>
                  <a:schemeClr val="accent1"/>
                </a:solidFill>
              </a:rPr>
              <a:t>Лекарственное обеспечение льготников</a:t>
            </a:r>
            <a:endParaRPr lang="ru-RU" sz="3600" dirty="0">
              <a:solidFill>
                <a:schemeClr val="accent1"/>
              </a:solidFill>
              <a:cs typeface="Calibri"/>
            </a:endParaRPr>
          </a:p>
          <a:p>
            <a:br>
              <a:rPr lang="ru-RU" sz="36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3600" dirty="0">
                <a:solidFill>
                  <a:schemeClr val="accent1"/>
                </a:solidFill>
              </a:rPr>
              <a:t>Республика Саха-Якутия </a:t>
            </a:r>
            <a:endParaRPr lang="en-US" sz="3600" dirty="0">
              <a:solidFill>
                <a:schemeClr val="accent1"/>
              </a:solidFill>
              <a:latin typeface="Arial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ru-RU" sz="3600" dirty="0">
              <a:latin typeface="Arial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11338" y="4137978"/>
            <a:ext cx="9254836" cy="175432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ru-RU" sz="3600" dirty="0">
                <a:solidFill>
                  <a:schemeClr val="accent1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Источники данных: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ea typeface="+mn-lt"/>
                <a:cs typeface="+mn-lt"/>
              </a:rPr>
              <a:t>https://git.asi.ru/tasks/medicines-supply</a:t>
            </a:r>
            <a:endParaRPr lang="en-US"/>
          </a:p>
          <a:p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37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11338" y="765175"/>
            <a:ext cx="9254836" cy="600164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ru-RU" sz="3200" dirty="0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Описание решения.</a:t>
            </a:r>
          </a:p>
          <a:p>
            <a:r>
              <a:rPr lang="ru-RU" dirty="0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Определяем финансирование на обеспечение лекарствами в зависимости</a:t>
            </a:r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от классификаторов заболеваний, количества заболевших.На основе данных за прошлые периоды, делаем прогноз на предстоящий год. Решаем вопрос </a:t>
            </a:r>
            <a:r>
              <a:rPr lang="ru-RU" dirty="0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по бюджету для финансирования по новой формуле, объемы по каждому заболеванию </a:t>
            </a:r>
            <a:r>
              <a:rPr lang="ru-RU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, прогноз количества людей с вероятностью заболевания, суммируя - </a:t>
            </a:r>
            <a:r>
              <a:rPr lang="ru-RU" dirty="0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общий объем бюджета.</a:t>
            </a:r>
            <a:endParaRPr lang="ru-RU" dirty="0">
              <a:solidFill>
                <a:schemeClr val="accent1"/>
              </a:solidFill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ru-RU" dirty="0">
              <a:solidFill>
                <a:schemeClr val="accent1"/>
              </a:solidFill>
              <a:latin typeface="Arial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3200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Шаги решения</a:t>
            </a:r>
            <a:r>
              <a:rPr lang="en-US" sz="3200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ru-RU" sz="3200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подходы.</a:t>
            </a:r>
          </a:p>
          <a:p>
            <a:r>
              <a:rPr lang="ru-RU" dirty="0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Преобразуем исходные данные в </a:t>
            </a:r>
            <a:r>
              <a:rPr lang="ru-RU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структурированную таблицу</a:t>
            </a:r>
            <a:r>
              <a:rPr lang="ru-RU" dirty="0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ru-RU" dirty="0">
              <a:solidFill>
                <a:schemeClr val="accent1"/>
              </a:solidFill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dirty="0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Выявляем количество заболевших и объемы затрат по каждому диагнозу.</a:t>
            </a:r>
            <a:endParaRPr lang="ru-RU" dirty="0">
              <a:solidFill>
                <a:schemeClr val="accent1"/>
              </a:solidFill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dirty="0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Определяем динамику роста/спада количества заболевших, по сравнению с прошлым годом, и ,исходя из этого, прогнозируем число заболевших на будущий </a:t>
            </a:r>
            <a:r>
              <a:rPr lang="ru-RU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год. Рассчитываем необходимый бюджет по каждому заболеванию по новой формуле. </a:t>
            </a:r>
            <a:endParaRPr lang="ru-RU" dirty="0">
              <a:solidFill>
                <a:schemeClr val="accent1"/>
              </a:solidFill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ru-RU" dirty="0">
              <a:solidFill>
                <a:schemeClr val="accent1"/>
              </a:solidFill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ru-RU" dirty="0">
              <a:solidFill>
                <a:schemeClr val="accent1"/>
              </a:solidFill>
              <a:latin typeface="Arial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3200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Общая схема функционирования</a:t>
            </a:r>
          </a:p>
          <a:p>
            <a:r>
              <a:rPr lang="ru-RU">
                <a:solidFill>
                  <a:schemeClr val="accent1"/>
                </a:solidFill>
                <a:latin typeface="Arial"/>
                <a:cs typeface="Arial"/>
              </a:rPr>
              <a:t>Обрабатываем исходные данные, делаем прогноз и рассчет.</a:t>
            </a:r>
            <a:endParaRPr lang="ru-RU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20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11338" y="807403"/>
            <a:ext cx="9254836" cy="507831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ru-RU" sz="3600" dirty="0">
                <a:solidFill>
                  <a:schemeClr val="accent1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Использованные технологии:</a:t>
            </a:r>
          </a:p>
          <a:p>
            <a:pPr marL="571500" indent="-571500">
              <a:buFont typeface="Arial"/>
              <a:buChar char="•"/>
            </a:pPr>
            <a:r>
              <a:rPr lang="ru-RU" sz="3200" err="1">
                <a:solidFill>
                  <a:schemeClr val="accent1"/>
                </a:solidFill>
                <a:latin typeface="Arial"/>
                <a:cs typeface="Arial"/>
              </a:rPr>
              <a:t>Python</a:t>
            </a:r>
            <a:r>
              <a:rPr lang="ru-RU" sz="3200" dirty="0">
                <a:solidFill>
                  <a:schemeClr val="accent1"/>
                </a:solidFill>
                <a:latin typeface="Arial"/>
                <a:cs typeface="Arial"/>
              </a:rPr>
              <a:t> 3.7</a:t>
            </a:r>
          </a:p>
          <a:p>
            <a:pPr>
              <a:buFont typeface="Arial"/>
              <a:buChar char="•"/>
            </a:pPr>
            <a:r>
              <a:rPr lang="ru-RU" sz="3200">
                <a:ea typeface="+mn-lt"/>
                <a:cs typeface="+mn-lt"/>
              </a:rPr>
              <a:t> pathlib</a:t>
            </a:r>
            <a:endParaRPr lang="ru-RU" sz="32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ru-RU" sz="3200">
                <a:ea typeface="+mn-lt"/>
                <a:cs typeface="+mn-lt"/>
              </a:rPr>
              <a:t> matplotlib.pyplot </a:t>
            </a:r>
            <a:endParaRPr lang="ru-RU"/>
          </a:p>
          <a:p>
            <a:pPr>
              <a:buFont typeface="Arial"/>
              <a:buChar char="•"/>
            </a:pPr>
            <a:r>
              <a:rPr lang="ru-RU" sz="3200">
                <a:ea typeface="+mn-lt"/>
                <a:cs typeface="+mn-lt"/>
              </a:rPr>
              <a:t> pandas </a:t>
            </a:r>
          </a:p>
          <a:p>
            <a:pPr>
              <a:buFont typeface="Arial"/>
              <a:buChar char="•"/>
            </a:pPr>
            <a:r>
              <a:rPr lang="ru-RU" sz="3200">
                <a:ea typeface="+mn-lt"/>
                <a:cs typeface="+mn-lt"/>
              </a:rPr>
              <a:t> io</a:t>
            </a:r>
            <a:endParaRPr lang="ru-RU"/>
          </a:p>
          <a:p>
            <a:pPr marL="571500" indent="-571500">
              <a:buFont typeface="Arial"/>
              <a:buChar char="•"/>
            </a:pPr>
            <a:endParaRPr lang="ru-RU" sz="3200" dirty="0">
              <a:ea typeface="+mn-lt"/>
              <a:cs typeface="+mn-lt"/>
            </a:endParaRPr>
          </a:p>
          <a:p>
            <a:pPr marL="571500" indent="-571500">
              <a:buFont typeface="Arial"/>
              <a:buChar char="•"/>
            </a:pPr>
            <a:r>
              <a:rPr lang="ru-RU" sz="3200" dirty="0">
                <a:ea typeface="+mn-lt"/>
                <a:cs typeface="+mn-lt"/>
                <a:hlinkClick r:id="rId2"/>
              </a:rPr>
              <a:t>https://colab.research.google.com</a:t>
            </a:r>
            <a:r>
              <a:rPr lang="ru-RU" sz="3200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 (кроссплатформенное </a:t>
            </a:r>
            <a:r>
              <a:rPr lang="ru-RU" sz="3200" dirty="0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решение, </a:t>
            </a:r>
            <a:br>
              <a:rPr lang="ru-RU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200" dirty="0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Linux, Windows, macOS)</a:t>
            </a:r>
            <a:endParaRPr lang="ru-RU" sz="3200" dirty="0">
              <a:solidFill>
                <a:schemeClr val="accent1"/>
              </a:solidFill>
              <a:latin typeface="Arial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36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11338" y="790638"/>
            <a:ext cx="8183418" cy="526297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ru-RU" sz="2800" dirty="0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Итоги решения.</a:t>
            </a:r>
          </a:p>
          <a:p>
            <a:endParaRPr lang="ru-RU" sz="2800" dirty="0">
              <a:solidFill>
                <a:schemeClr val="accent1"/>
              </a:solidFill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2800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Результативность: Осуществлен рассчет бюджета</a:t>
            </a:r>
          </a:p>
          <a:p>
            <a:endParaRPr lang="ru-RU" sz="2800" dirty="0">
              <a:solidFill>
                <a:schemeClr val="accent1"/>
              </a:solidFill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2800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Выводы.</a:t>
            </a:r>
            <a:r>
              <a:rPr lang="ru-RU" sz="2800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Arial"/>
                <a:sym typeface="Arial"/>
              </a:rPr>
              <a:t> Бюджет рассчитывается эффективнее при прогнозируемом обьеме затрат на каждое заболевание по отдельности.</a:t>
            </a:r>
            <a:endParaRPr lang="ru-RU" sz="2800">
              <a:solidFill>
                <a:schemeClr val="accent1"/>
              </a:solidFill>
              <a:latin typeface="Arial" panose="020B0604020202020204" pitchFamily="34" charset="0"/>
              <a:ea typeface="Open Sans" panose="020B0606030504020204" pitchFamily="34" charset="0"/>
              <a:cs typeface="Arial"/>
            </a:endParaRPr>
          </a:p>
          <a:p>
            <a:endParaRPr lang="ru-RU" sz="2800" dirty="0">
              <a:solidFill>
                <a:schemeClr val="accent1"/>
              </a:solidFill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2800" dirty="0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Эффекты. Предотвращение смертности от </a:t>
            </a:r>
            <a:r>
              <a:rPr lang="ru-RU" sz="2800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заболеваний льготникам при достаточном объеме финансирования.</a:t>
            </a:r>
            <a:endParaRPr lang="ru-RU" sz="2800">
              <a:solidFill>
                <a:schemeClr val="accent1"/>
              </a:solidFill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98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11338" y="765175"/>
            <a:ext cx="9393382" cy="501675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ru-RU" sz="3200" dirty="0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Код открыт, после тестирования законченного </a:t>
            </a:r>
            <a:r>
              <a:rPr lang="ru-RU" sz="3200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решения, можно применять.</a:t>
            </a:r>
            <a:endParaRPr lang="ru-RU" sz="3200">
              <a:solidFill>
                <a:schemeClr val="accent1"/>
              </a:solidFill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200" dirty="0">
              <a:solidFill>
                <a:schemeClr val="accent1"/>
              </a:solidFill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3200" dirty="0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Проект масштабируемый, программные интерфейсы для приема данных и передачи </a:t>
            </a:r>
            <a:r>
              <a:rPr lang="ru-RU" sz="3200">
                <a:solidFill>
                  <a:schemeClr val="accent1"/>
                </a:solidFill>
                <a:latin typeface="Arial"/>
                <a:ea typeface="Open Sans" panose="020B0606030504020204" pitchFamily="34" charset="0"/>
                <a:cs typeface="Open Sans" panose="020B0606030504020204" pitchFamily="34" charset="0"/>
              </a:rPr>
              <a:t>результатов обработки пока не разработаны.</a:t>
            </a:r>
          </a:p>
          <a:p>
            <a:endParaRPr lang="ru-RU" sz="3200" dirty="0">
              <a:solidFill>
                <a:schemeClr val="accent1"/>
              </a:solidFill>
              <a:latin typeface="Arial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91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26671" y="4178119"/>
            <a:ext cx="9485312" cy="156966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ru-RU" sz="3200" dirty="0">
                <a:solidFill>
                  <a:schemeClr val="accent1"/>
                </a:solidFill>
                <a:latin typeface="Arial"/>
              </a:rPr>
              <a:t>Графики зависимости от диагноза, слева - </a:t>
            </a:r>
            <a:r>
              <a:rPr lang="ru-RU" sz="3200">
                <a:solidFill>
                  <a:schemeClr val="accent1"/>
                </a:solidFill>
                <a:latin typeface="Arial"/>
              </a:rPr>
              <a:t>стоимость за 2018 год, справа - количество заболевших.</a:t>
            </a:r>
            <a:endParaRPr lang="ru-RU">
              <a:solidFill>
                <a:schemeClr val="accent1"/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0F2084C1-73F7-49FD-AC94-041383F2A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316" y="84100"/>
            <a:ext cx="4743450" cy="3641802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D8884FD4-9065-4EB7-85DF-AAC0C5A32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233" y="402574"/>
            <a:ext cx="5124450" cy="319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1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26671" y="4686119"/>
            <a:ext cx="94853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ru-RU" sz="3200">
                <a:solidFill>
                  <a:schemeClr val="accent1"/>
                </a:solidFill>
                <a:latin typeface="Arial"/>
              </a:rPr>
              <a:t>Кластеризация по категориям заболеваний</a:t>
            </a:r>
            <a:endParaRPr lang="ru-RU" sz="3200">
              <a:solidFill>
                <a:schemeClr val="accent1"/>
              </a:solidFill>
              <a:latin typeface="Arial"/>
              <a:cs typeface="Arial"/>
            </a:endParaRPr>
          </a:p>
        </p:txBody>
      </p:sp>
      <p:pic>
        <p:nvPicPr>
          <p:cNvPr id="4" name="Рисунок 4" descr="Изображение выглядит как снимок экран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004E028E-2408-457E-9C0A-69319980D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733" y="99078"/>
            <a:ext cx="10596032" cy="42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60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26671" y="4686119"/>
            <a:ext cx="94853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ru-RU" sz="3200">
                <a:solidFill>
                  <a:schemeClr val="accent1"/>
                </a:solidFill>
                <a:latin typeface="Arial"/>
              </a:rPr>
              <a:t>Информация по каждой категории </a:t>
            </a:r>
            <a:r>
              <a:rPr lang="ru-RU" sz="3200" dirty="0">
                <a:solidFill>
                  <a:schemeClr val="accent1"/>
                </a:solidFill>
                <a:latin typeface="Arial"/>
              </a:rPr>
              <a:t>заболеваний</a:t>
            </a:r>
            <a:endParaRPr lang="ru-RU" sz="3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pic>
        <p:nvPicPr>
          <p:cNvPr id="2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52D3256-B8D8-479A-BF3E-7BD58EF89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17" y="290451"/>
            <a:ext cx="10045700" cy="325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47338"/>
      </p:ext>
    </p:extLst>
  </p:cSld>
  <p:clrMapOvr>
    <a:masterClrMapping/>
  </p:clrMapOvr>
</p:sld>
</file>

<file path=ppt/theme/theme1.xml><?xml version="1.0" encoding="utf-8"?>
<a:theme xmlns:a="http://schemas.openxmlformats.org/drawingml/2006/main" name="DATAMASTERS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3243</TotalTime>
  <Words>209</Words>
  <Application>Microsoft Office PowerPoint</Application>
  <PresentationFormat>Широкоэкранный</PresentationFormat>
  <Paragraphs>34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DATAMASTERS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Анна Нечепуренко</cp:lastModifiedBy>
  <cp:revision>738</cp:revision>
  <dcterms:created xsi:type="dcterms:W3CDTF">2019-05-13T16:08:50Z</dcterms:created>
  <dcterms:modified xsi:type="dcterms:W3CDTF">2019-07-22T16:00:47Z</dcterms:modified>
</cp:coreProperties>
</file>