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212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833199" y="2048708"/>
            <a:ext cx="7477601" cy="1666399"/>
          </a:xfrm>
          <a:prstGeom prst="rect">
            <a:avLst/>
          </a:prstGeom>
          <a:noFill/>
          <a:ln/>
        </p:spPr>
        <p:txBody>
          <a:bodyPr wrap="square" rtlCol="0" anchor="t"/>
          <a:lstStyle/>
          <a:p>
            <a:pPr marL="0" indent="0">
              <a:lnSpc>
                <a:spcPts val="6561"/>
              </a:lnSpc>
              <a:buNone/>
            </a:pPr>
            <a:r>
              <a:rPr lang="en-US" sz="5249" dirty="0">
                <a:solidFill>
                  <a:srgbClr val="312F2B"/>
                </a:solidFill>
                <a:latin typeface="Gelasio" pitchFamily="34" charset="0"/>
                <a:ea typeface="Gelasio" pitchFamily="34" charset="-122"/>
                <a:cs typeface="Gelasio" pitchFamily="34" charset="-120"/>
              </a:rPr>
              <a:t>Website Traffic Analysis Project</a:t>
            </a:r>
            <a:endParaRPr lang="en-US" sz="5249" dirty="0"/>
          </a:p>
        </p:txBody>
      </p:sp>
      <p:sp>
        <p:nvSpPr>
          <p:cNvPr id="5" name="Text 2"/>
          <p:cNvSpPr/>
          <p:nvPr/>
        </p:nvSpPr>
        <p:spPr>
          <a:xfrm>
            <a:off x="833199" y="4048363"/>
            <a:ext cx="7477601" cy="2132409"/>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Website traffic analysis is a crucial process for understanding user behavior, popular pages, and traffic sources. By gaining insights from website traffic data, we can enhance the user experience and optimize our website performance. In this project, we will define analysis objectives, collect website traffic data, utilize IBM Cognos for data visualization, and integrate Python code for advanced analysis.</a:t>
            </a:r>
            <a:endParaRPr lang="en-US" sz="1750" dirty="0"/>
          </a:p>
        </p:txBody>
      </p:sp>
      <p:pic>
        <p:nvPicPr>
          <p:cNvPr id="6"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0782" y="-114301"/>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5" name="Text 1"/>
          <p:cNvSpPr/>
          <p:nvPr/>
        </p:nvSpPr>
        <p:spPr>
          <a:xfrm>
            <a:off x="6319599" y="2409825"/>
            <a:ext cx="444388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STRATEGY</a:t>
            </a:r>
            <a:endParaRPr lang="en-US" sz="4374" dirty="0"/>
          </a:p>
        </p:txBody>
      </p:sp>
      <p:sp>
        <p:nvSpPr>
          <p:cNvPr id="6" name="Text 2"/>
          <p:cNvSpPr/>
          <p:nvPr/>
        </p:nvSpPr>
        <p:spPr>
          <a:xfrm>
            <a:off x="6319599" y="3437453"/>
            <a:ext cx="7477601"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plots are generated through the number of years and amount of the website visitors in a website of First visit,Unique visit,Returning visit.Developing an effective visualization strategy for website traffic analysis is crucial to derive actionable insights and communicate findings clearly to stakeholders.</a:t>
            </a:r>
            <a:endParaRPr lang="en-US" sz="1750" dirty="0"/>
          </a:p>
        </p:txBody>
      </p:sp>
      <p:sp>
        <p:nvSpPr>
          <p:cNvPr id="7" name="Text 3"/>
          <p:cNvSpPr/>
          <p:nvPr/>
        </p:nvSpPr>
        <p:spPr>
          <a:xfrm>
            <a:off x="6319599" y="5464373"/>
            <a:ext cx="7477601" cy="355402"/>
          </a:xfrm>
          <a:prstGeom prst="rect">
            <a:avLst/>
          </a:prstGeom>
          <a:noFill/>
          <a:ln/>
        </p:spPr>
        <p:txBody>
          <a:bodyPr wrap="none" rtlCol="0" anchor="t"/>
          <a:lstStyle/>
          <a:p>
            <a:pPr marL="0" indent="0">
              <a:lnSpc>
                <a:spcPts val="2799"/>
              </a:lnSpc>
              <a:buNone/>
            </a:pPr>
            <a:endParaRPr lang="en-US" sz="1750" dirty="0"/>
          </a:p>
        </p:txBody>
      </p:sp>
      <p:pic>
        <p:nvPicPr>
          <p:cNvPr id="10" name="Picture 9">
            <a:extLst>
              <a:ext uri="{FF2B5EF4-FFF2-40B4-BE49-F238E27FC236}">
                <a16:creationId xmlns:a16="http://schemas.microsoft.com/office/drawing/2014/main" id="{42AFF0E2-756F-6840-F3F6-C9EA405402AB}"/>
              </a:ext>
            </a:extLst>
          </p:cNvPr>
          <p:cNvPicPr>
            <a:picLocks noChangeAspect="1"/>
          </p:cNvPicPr>
          <p:nvPr/>
        </p:nvPicPr>
        <p:blipFill>
          <a:blip r:embed="rId4"/>
          <a:stretch>
            <a:fillRect/>
          </a:stretch>
        </p:blipFill>
        <p:spPr>
          <a:xfrm>
            <a:off x="91441" y="83128"/>
            <a:ext cx="5310320" cy="80550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100"/>
          </a:xfrm>
          <a:prstGeom prst="rect">
            <a:avLst/>
          </a:prstGeom>
          <a:solidFill>
            <a:srgbClr val="FFFFFF">
              <a:alpha val="75000"/>
            </a:srgbClr>
          </a:solidFill>
          <a:ln w="12978">
            <a:solidFill>
              <a:srgbClr val="FFFFFF">
                <a:alpha val="64000"/>
              </a:srgbClr>
            </a:solidFill>
            <a:prstDash val="solid"/>
          </a:ln>
        </p:spPr>
        <p:txBody>
          <a:bodyPr/>
          <a:lstStyle/>
          <a:p>
            <a:endParaRPr lang="en-IN"/>
          </a:p>
        </p:txBody>
      </p:sp>
      <p:sp>
        <p:nvSpPr>
          <p:cNvPr id="4" name="Text 1"/>
          <p:cNvSpPr/>
          <p:nvPr/>
        </p:nvSpPr>
        <p:spPr>
          <a:xfrm>
            <a:off x="2346246" y="575310"/>
            <a:ext cx="4419600" cy="653772"/>
          </a:xfrm>
          <a:prstGeom prst="rect">
            <a:avLst/>
          </a:prstGeom>
          <a:noFill/>
          <a:ln/>
        </p:spPr>
        <p:txBody>
          <a:bodyPr wrap="none" rtlCol="0" anchor="t"/>
          <a:lstStyle/>
          <a:p>
            <a:pPr marL="0" indent="0">
              <a:lnSpc>
                <a:spcPts val="5148"/>
              </a:lnSpc>
              <a:buNone/>
            </a:pPr>
            <a:r>
              <a:rPr lang="en-US" sz="4119" dirty="0">
                <a:solidFill>
                  <a:srgbClr val="312F2B"/>
                </a:solidFill>
                <a:latin typeface="Gelasio" pitchFamily="34" charset="0"/>
                <a:ea typeface="Gelasio" pitchFamily="34" charset="-122"/>
                <a:cs typeface="Gelasio" pitchFamily="34" charset="-120"/>
              </a:rPr>
              <a:t>Python Integration</a:t>
            </a:r>
            <a:endParaRPr lang="en-US" sz="4119" dirty="0"/>
          </a:p>
        </p:txBody>
      </p:sp>
      <p:sp>
        <p:nvSpPr>
          <p:cNvPr id="5" name="Shape 2"/>
          <p:cNvSpPr/>
          <p:nvPr/>
        </p:nvSpPr>
        <p:spPr>
          <a:xfrm>
            <a:off x="2639139" y="1647468"/>
            <a:ext cx="41791" cy="5439370"/>
          </a:xfrm>
          <a:prstGeom prst="rect">
            <a:avLst/>
          </a:prstGeom>
          <a:solidFill>
            <a:srgbClr val="D1D1C7"/>
          </a:solidFill>
          <a:ln/>
        </p:spPr>
        <p:txBody>
          <a:bodyPr/>
          <a:lstStyle/>
          <a:p>
            <a:endParaRPr lang="en-IN"/>
          </a:p>
        </p:txBody>
      </p:sp>
      <p:sp>
        <p:nvSpPr>
          <p:cNvPr id="6" name="Shape 3"/>
          <p:cNvSpPr/>
          <p:nvPr/>
        </p:nvSpPr>
        <p:spPr>
          <a:xfrm>
            <a:off x="2895302" y="2025194"/>
            <a:ext cx="732234" cy="41791"/>
          </a:xfrm>
          <a:prstGeom prst="rect">
            <a:avLst/>
          </a:prstGeom>
          <a:solidFill>
            <a:srgbClr val="D1D1C7"/>
          </a:solidFill>
          <a:ln/>
        </p:spPr>
        <p:txBody>
          <a:bodyPr/>
          <a:lstStyle/>
          <a:p>
            <a:endParaRPr lang="en-IN"/>
          </a:p>
        </p:txBody>
      </p:sp>
      <p:sp>
        <p:nvSpPr>
          <p:cNvPr id="7" name="Shape 4"/>
          <p:cNvSpPr/>
          <p:nvPr/>
        </p:nvSpPr>
        <p:spPr>
          <a:xfrm>
            <a:off x="2424648" y="1810822"/>
            <a:ext cx="470654" cy="470654"/>
          </a:xfrm>
          <a:prstGeom prst="roundRect">
            <a:avLst>
              <a:gd name="adj" fmla="val 20004"/>
            </a:avLst>
          </a:prstGeom>
          <a:solidFill>
            <a:srgbClr val="E8E8E3"/>
          </a:solidFill>
          <a:ln w="12978">
            <a:solidFill>
              <a:srgbClr val="D1D1C7"/>
            </a:solidFill>
            <a:prstDash val="solid"/>
          </a:ln>
        </p:spPr>
        <p:txBody>
          <a:bodyPr/>
          <a:lstStyle/>
          <a:p>
            <a:endParaRPr lang="en-IN"/>
          </a:p>
        </p:txBody>
      </p:sp>
      <p:sp>
        <p:nvSpPr>
          <p:cNvPr id="8" name="Text 5"/>
          <p:cNvSpPr/>
          <p:nvPr/>
        </p:nvSpPr>
        <p:spPr>
          <a:xfrm>
            <a:off x="2591336" y="1849993"/>
            <a:ext cx="137160" cy="392311"/>
          </a:xfrm>
          <a:prstGeom prst="rect">
            <a:avLst/>
          </a:prstGeom>
          <a:noFill/>
          <a:ln/>
        </p:spPr>
        <p:txBody>
          <a:bodyPr wrap="none" rtlCol="0" anchor="t"/>
          <a:lstStyle/>
          <a:p>
            <a:pPr marL="0" indent="0" algn="ctr">
              <a:lnSpc>
                <a:spcPts val="3089"/>
              </a:lnSpc>
              <a:buNone/>
            </a:pPr>
            <a:r>
              <a:rPr lang="en-US" sz="2471" dirty="0">
                <a:solidFill>
                  <a:srgbClr val="272525"/>
                </a:solidFill>
                <a:latin typeface="Gelasio" pitchFamily="34" charset="0"/>
                <a:ea typeface="Gelasio" pitchFamily="34" charset="-122"/>
                <a:cs typeface="Gelasio" pitchFamily="34" charset="-120"/>
              </a:rPr>
              <a:t>1</a:t>
            </a:r>
            <a:endParaRPr lang="en-US" sz="2471" dirty="0"/>
          </a:p>
        </p:txBody>
      </p:sp>
      <p:sp>
        <p:nvSpPr>
          <p:cNvPr id="9" name="Text 6"/>
          <p:cNvSpPr/>
          <p:nvPr/>
        </p:nvSpPr>
        <p:spPr>
          <a:xfrm>
            <a:off x="3810595" y="1856661"/>
            <a:ext cx="2987040" cy="326946"/>
          </a:xfrm>
          <a:prstGeom prst="rect">
            <a:avLst/>
          </a:prstGeom>
          <a:noFill/>
          <a:ln/>
        </p:spPr>
        <p:txBody>
          <a:bodyPr wrap="none" rtlCol="0" anchor="t"/>
          <a:lstStyle/>
          <a:p>
            <a:pPr marL="0" indent="0" algn="l">
              <a:lnSpc>
                <a:spcPts val="2574"/>
              </a:lnSpc>
              <a:buNone/>
            </a:pPr>
            <a:r>
              <a:rPr lang="en-US" sz="2059" dirty="0">
                <a:solidFill>
                  <a:srgbClr val="272525"/>
                </a:solidFill>
                <a:latin typeface="Gelasio" pitchFamily="34" charset="0"/>
                <a:ea typeface="Gelasio" pitchFamily="34" charset="-122"/>
                <a:cs typeface="Gelasio" pitchFamily="34" charset="-120"/>
              </a:rPr>
              <a:t>Machine Learning Models</a:t>
            </a:r>
            <a:endParaRPr lang="en-US" sz="2059" dirty="0"/>
          </a:p>
        </p:txBody>
      </p:sp>
      <p:sp>
        <p:nvSpPr>
          <p:cNvPr id="10" name="Text 7"/>
          <p:cNvSpPr/>
          <p:nvPr/>
        </p:nvSpPr>
        <p:spPr>
          <a:xfrm>
            <a:off x="3810595" y="2392799"/>
            <a:ext cx="8473559" cy="669369"/>
          </a:xfrm>
          <a:prstGeom prst="rect">
            <a:avLst/>
          </a:prstGeom>
          <a:noFill/>
          <a:ln/>
        </p:spPr>
        <p:txBody>
          <a:bodyPr wrap="square" rtlCol="0" anchor="t"/>
          <a:lstStyle/>
          <a:p>
            <a:pPr marL="0" indent="0" algn="l">
              <a:lnSpc>
                <a:spcPts val="2636"/>
              </a:lnSpc>
              <a:buNone/>
            </a:pPr>
            <a:r>
              <a:rPr lang="en-US" sz="1647" dirty="0">
                <a:solidFill>
                  <a:srgbClr val="272525"/>
                </a:solidFill>
                <a:latin typeface="Lato" pitchFamily="34" charset="0"/>
                <a:ea typeface="Lato" pitchFamily="34" charset="-122"/>
                <a:cs typeface="Lato" pitchFamily="34" charset="-120"/>
              </a:rPr>
              <a:t>Leverage Python to develop machine learning models that can predict future traffic trends and user behavior patterns.</a:t>
            </a:r>
            <a:endParaRPr lang="en-US" sz="1647" dirty="0"/>
          </a:p>
        </p:txBody>
      </p:sp>
      <p:sp>
        <p:nvSpPr>
          <p:cNvPr id="11" name="Shape 8"/>
          <p:cNvSpPr/>
          <p:nvPr/>
        </p:nvSpPr>
        <p:spPr>
          <a:xfrm>
            <a:off x="2895302" y="3908048"/>
            <a:ext cx="732234" cy="41791"/>
          </a:xfrm>
          <a:prstGeom prst="rect">
            <a:avLst/>
          </a:prstGeom>
          <a:solidFill>
            <a:srgbClr val="D1D1C7"/>
          </a:solidFill>
          <a:ln/>
        </p:spPr>
        <p:txBody>
          <a:bodyPr/>
          <a:lstStyle/>
          <a:p>
            <a:endParaRPr lang="en-IN"/>
          </a:p>
        </p:txBody>
      </p:sp>
      <p:sp>
        <p:nvSpPr>
          <p:cNvPr id="12" name="Shape 9"/>
          <p:cNvSpPr/>
          <p:nvPr/>
        </p:nvSpPr>
        <p:spPr>
          <a:xfrm>
            <a:off x="2424648" y="3693676"/>
            <a:ext cx="470654" cy="470654"/>
          </a:xfrm>
          <a:prstGeom prst="roundRect">
            <a:avLst>
              <a:gd name="adj" fmla="val 20004"/>
            </a:avLst>
          </a:prstGeom>
          <a:solidFill>
            <a:srgbClr val="E8E8E3"/>
          </a:solidFill>
          <a:ln w="12978">
            <a:solidFill>
              <a:srgbClr val="D1D1C7"/>
            </a:solidFill>
            <a:prstDash val="solid"/>
          </a:ln>
        </p:spPr>
        <p:txBody>
          <a:bodyPr/>
          <a:lstStyle/>
          <a:p>
            <a:endParaRPr lang="en-IN"/>
          </a:p>
        </p:txBody>
      </p:sp>
      <p:sp>
        <p:nvSpPr>
          <p:cNvPr id="13" name="Text 10"/>
          <p:cNvSpPr/>
          <p:nvPr/>
        </p:nvSpPr>
        <p:spPr>
          <a:xfrm>
            <a:off x="2572286" y="3732848"/>
            <a:ext cx="175260" cy="392311"/>
          </a:xfrm>
          <a:prstGeom prst="rect">
            <a:avLst/>
          </a:prstGeom>
          <a:noFill/>
          <a:ln/>
        </p:spPr>
        <p:txBody>
          <a:bodyPr wrap="none" rtlCol="0" anchor="t"/>
          <a:lstStyle/>
          <a:p>
            <a:pPr marL="0" indent="0" algn="ctr">
              <a:lnSpc>
                <a:spcPts val="3089"/>
              </a:lnSpc>
              <a:buNone/>
            </a:pPr>
            <a:r>
              <a:rPr lang="en-US" sz="2471" dirty="0">
                <a:solidFill>
                  <a:srgbClr val="272525"/>
                </a:solidFill>
                <a:latin typeface="Gelasio" pitchFamily="34" charset="0"/>
                <a:ea typeface="Gelasio" pitchFamily="34" charset="-122"/>
                <a:cs typeface="Gelasio" pitchFamily="34" charset="-120"/>
              </a:rPr>
              <a:t>2</a:t>
            </a:r>
            <a:endParaRPr lang="en-US" sz="2471" dirty="0"/>
          </a:p>
        </p:txBody>
      </p:sp>
      <p:sp>
        <p:nvSpPr>
          <p:cNvPr id="14" name="Text 11"/>
          <p:cNvSpPr/>
          <p:nvPr/>
        </p:nvSpPr>
        <p:spPr>
          <a:xfrm>
            <a:off x="3810595" y="3739515"/>
            <a:ext cx="2156460" cy="326946"/>
          </a:xfrm>
          <a:prstGeom prst="rect">
            <a:avLst/>
          </a:prstGeom>
          <a:noFill/>
          <a:ln/>
        </p:spPr>
        <p:txBody>
          <a:bodyPr wrap="none" rtlCol="0" anchor="t"/>
          <a:lstStyle/>
          <a:p>
            <a:pPr marL="0" indent="0" algn="l">
              <a:lnSpc>
                <a:spcPts val="2574"/>
              </a:lnSpc>
              <a:buNone/>
            </a:pPr>
            <a:r>
              <a:rPr lang="en-US" sz="2059" dirty="0">
                <a:solidFill>
                  <a:srgbClr val="272525"/>
                </a:solidFill>
                <a:latin typeface="Gelasio" pitchFamily="34" charset="0"/>
                <a:ea typeface="Gelasio" pitchFamily="34" charset="-122"/>
                <a:cs typeface="Gelasio" pitchFamily="34" charset="-120"/>
              </a:rPr>
              <a:t>Advanced Analysis</a:t>
            </a:r>
            <a:endParaRPr lang="en-US" sz="2059" dirty="0"/>
          </a:p>
        </p:txBody>
      </p:sp>
      <p:sp>
        <p:nvSpPr>
          <p:cNvPr id="15" name="Text 12"/>
          <p:cNvSpPr/>
          <p:nvPr/>
        </p:nvSpPr>
        <p:spPr>
          <a:xfrm>
            <a:off x="3810595" y="4275653"/>
            <a:ext cx="8473559" cy="669369"/>
          </a:xfrm>
          <a:prstGeom prst="rect">
            <a:avLst/>
          </a:prstGeom>
          <a:noFill/>
          <a:ln/>
        </p:spPr>
        <p:txBody>
          <a:bodyPr wrap="square" rtlCol="0" anchor="t"/>
          <a:lstStyle/>
          <a:p>
            <a:pPr marL="0" indent="0" algn="l">
              <a:lnSpc>
                <a:spcPts val="2636"/>
              </a:lnSpc>
              <a:buNone/>
            </a:pPr>
            <a:r>
              <a:rPr lang="en-US" sz="1647" dirty="0">
                <a:solidFill>
                  <a:srgbClr val="272525"/>
                </a:solidFill>
                <a:latin typeface="Lato" pitchFamily="34" charset="0"/>
                <a:ea typeface="Lato" pitchFamily="34" charset="-122"/>
                <a:cs typeface="Lato" pitchFamily="34" charset="-120"/>
              </a:rPr>
              <a:t>Use Python code to perform advanced analysis on the website traffic data, extracting deeper insights beyond standard metrics.</a:t>
            </a:r>
            <a:endParaRPr lang="en-US" sz="1647" dirty="0"/>
          </a:p>
        </p:txBody>
      </p:sp>
      <p:sp>
        <p:nvSpPr>
          <p:cNvPr id="16" name="Shape 13"/>
          <p:cNvSpPr/>
          <p:nvPr/>
        </p:nvSpPr>
        <p:spPr>
          <a:xfrm>
            <a:off x="2895302" y="5790902"/>
            <a:ext cx="732234" cy="41791"/>
          </a:xfrm>
          <a:prstGeom prst="rect">
            <a:avLst/>
          </a:prstGeom>
          <a:solidFill>
            <a:srgbClr val="D1D1C7"/>
          </a:solidFill>
          <a:ln/>
        </p:spPr>
        <p:txBody>
          <a:bodyPr/>
          <a:lstStyle/>
          <a:p>
            <a:endParaRPr lang="en-IN"/>
          </a:p>
        </p:txBody>
      </p:sp>
      <p:sp>
        <p:nvSpPr>
          <p:cNvPr id="17" name="Shape 14"/>
          <p:cNvSpPr/>
          <p:nvPr/>
        </p:nvSpPr>
        <p:spPr>
          <a:xfrm>
            <a:off x="2424648" y="5576530"/>
            <a:ext cx="470654" cy="470654"/>
          </a:xfrm>
          <a:prstGeom prst="roundRect">
            <a:avLst>
              <a:gd name="adj" fmla="val 20004"/>
            </a:avLst>
          </a:prstGeom>
          <a:solidFill>
            <a:srgbClr val="E8E8E3"/>
          </a:solidFill>
          <a:ln w="12978">
            <a:solidFill>
              <a:srgbClr val="D1D1C7"/>
            </a:solidFill>
            <a:prstDash val="solid"/>
          </a:ln>
        </p:spPr>
        <p:txBody>
          <a:bodyPr/>
          <a:lstStyle/>
          <a:p>
            <a:endParaRPr lang="en-IN"/>
          </a:p>
        </p:txBody>
      </p:sp>
      <p:sp>
        <p:nvSpPr>
          <p:cNvPr id="18" name="Text 15"/>
          <p:cNvSpPr/>
          <p:nvPr/>
        </p:nvSpPr>
        <p:spPr>
          <a:xfrm>
            <a:off x="2572286" y="5615702"/>
            <a:ext cx="175260" cy="392311"/>
          </a:xfrm>
          <a:prstGeom prst="rect">
            <a:avLst/>
          </a:prstGeom>
          <a:noFill/>
          <a:ln/>
        </p:spPr>
        <p:txBody>
          <a:bodyPr wrap="none" rtlCol="0" anchor="t"/>
          <a:lstStyle/>
          <a:p>
            <a:pPr marL="0" indent="0" algn="ctr">
              <a:lnSpc>
                <a:spcPts val="3089"/>
              </a:lnSpc>
              <a:buNone/>
            </a:pPr>
            <a:r>
              <a:rPr lang="en-US" sz="2471" dirty="0">
                <a:solidFill>
                  <a:srgbClr val="272525"/>
                </a:solidFill>
                <a:latin typeface="Gelasio" pitchFamily="34" charset="0"/>
                <a:ea typeface="Gelasio" pitchFamily="34" charset="-122"/>
                <a:cs typeface="Gelasio" pitchFamily="34" charset="-120"/>
              </a:rPr>
              <a:t>3</a:t>
            </a:r>
            <a:endParaRPr lang="en-US" sz="2471" dirty="0"/>
          </a:p>
        </p:txBody>
      </p:sp>
      <p:sp>
        <p:nvSpPr>
          <p:cNvPr id="19" name="Text 16"/>
          <p:cNvSpPr/>
          <p:nvPr/>
        </p:nvSpPr>
        <p:spPr>
          <a:xfrm>
            <a:off x="3810595" y="5622369"/>
            <a:ext cx="3329940" cy="326946"/>
          </a:xfrm>
          <a:prstGeom prst="rect">
            <a:avLst/>
          </a:prstGeom>
          <a:noFill/>
          <a:ln/>
        </p:spPr>
        <p:txBody>
          <a:bodyPr wrap="none" rtlCol="0" anchor="t"/>
          <a:lstStyle/>
          <a:p>
            <a:pPr marL="0" indent="0" algn="l">
              <a:lnSpc>
                <a:spcPts val="2574"/>
              </a:lnSpc>
              <a:buNone/>
            </a:pPr>
            <a:r>
              <a:rPr lang="en-US" sz="2059" dirty="0">
                <a:solidFill>
                  <a:srgbClr val="272525"/>
                </a:solidFill>
                <a:latin typeface="Gelasio" pitchFamily="34" charset="0"/>
                <a:ea typeface="Gelasio" pitchFamily="34" charset="-122"/>
                <a:cs typeface="Gelasio" pitchFamily="34" charset="-120"/>
              </a:rPr>
              <a:t>Integration with IBM Cognos</a:t>
            </a:r>
            <a:endParaRPr lang="en-US" sz="2059" dirty="0"/>
          </a:p>
        </p:txBody>
      </p:sp>
      <p:sp>
        <p:nvSpPr>
          <p:cNvPr id="20" name="Text 17"/>
          <p:cNvSpPr/>
          <p:nvPr/>
        </p:nvSpPr>
        <p:spPr>
          <a:xfrm>
            <a:off x="3810595" y="6158508"/>
            <a:ext cx="8473559" cy="669369"/>
          </a:xfrm>
          <a:prstGeom prst="rect">
            <a:avLst/>
          </a:prstGeom>
          <a:noFill/>
          <a:ln/>
        </p:spPr>
        <p:txBody>
          <a:bodyPr wrap="square" rtlCol="0" anchor="t"/>
          <a:lstStyle/>
          <a:p>
            <a:pPr marL="0" indent="0" algn="l">
              <a:lnSpc>
                <a:spcPts val="2636"/>
              </a:lnSpc>
              <a:buNone/>
            </a:pPr>
            <a:r>
              <a:rPr lang="en-US" sz="1647" dirty="0">
                <a:solidFill>
                  <a:srgbClr val="272525"/>
                </a:solidFill>
                <a:latin typeface="Lato" pitchFamily="34" charset="0"/>
                <a:ea typeface="Lato" pitchFamily="34" charset="-122"/>
                <a:cs typeface="Lato" pitchFamily="34" charset="-120"/>
              </a:rPr>
              <a:t>Integrate Python code seamlessly with IBM Cognos for a comprehensive analysis that combines statistical models with visualizationW</a:t>
            </a:r>
            <a:endParaRPr lang="en-US" sz="1647" dirty="0"/>
          </a:p>
        </p:txBody>
      </p:sp>
      <p:sp>
        <p:nvSpPr>
          <p:cNvPr id="21" name="Text 18"/>
          <p:cNvSpPr/>
          <p:nvPr/>
        </p:nvSpPr>
        <p:spPr>
          <a:xfrm>
            <a:off x="2346246" y="7322106"/>
            <a:ext cx="9937909" cy="334685"/>
          </a:xfrm>
          <a:prstGeom prst="rect">
            <a:avLst/>
          </a:prstGeom>
          <a:noFill/>
          <a:ln/>
        </p:spPr>
        <p:txBody>
          <a:bodyPr wrap="none" rtlCol="0" anchor="t"/>
          <a:lstStyle/>
          <a:p>
            <a:pPr marL="0" indent="0">
              <a:lnSpc>
                <a:spcPts val="2636"/>
              </a:lnSpc>
              <a:buNone/>
            </a:pPr>
            <a:endParaRPr lang="en-US" sz="1647"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833199" y="2534722"/>
            <a:ext cx="444388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Conclusion</a:t>
            </a:r>
            <a:endParaRPr lang="en-US" sz="4374" dirty="0"/>
          </a:p>
        </p:txBody>
      </p:sp>
      <p:sp>
        <p:nvSpPr>
          <p:cNvPr id="5" name="Text 2"/>
          <p:cNvSpPr/>
          <p:nvPr/>
        </p:nvSpPr>
        <p:spPr>
          <a:xfrm>
            <a:off x="833199" y="3562350"/>
            <a:ext cx="7477601" cy="2132409"/>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website traffic analysis project provides invaluable insights into user behavior, popular pages, and traffic sources. By leveraging data collection, integration, visualization, and Python integration, we can optimize our website's performance and enhance the user experience. Through clear and concise dashboards, we empower decision-makers with the information necessary to make data-driven decisions and drive organizational success.</a:t>
            </a:r>
            <a:endParaRPr lang="en-US" sz="1750" dirty="0"/>
          </a:p>
        </p:txBody>
      </p:sp>
      <p:pic>
        <p:nvPicPr>
          <p:cNvPr id="6"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2144">
            <a:solidFill>
              <a:srgbClr val="FFFFFF">
                <a:alpha val="64000"/>
              </a:srgbClr>
            </a:solidFill>
            <a:prstDash val="solid"/>
          </a:ln>
        </p:spPr>
        <p:txBody>
          <a:bodyPr/>
          <a:lstStyle/>
          <a:p>
            <a:endParaRPr lang="en-IN"/>
          </a:p>
        </p:txBody>
      </p:sp>
      <p:sp>
        <p:nvSpPr>
          <p:cNvPr id="4" name="Text 1"/>
          <p:cNvSpPr/>
          <p:nvPr/>
        </p:nvSpPr>
        <p:spPr>
          <a:xfrm>
            <a:off x="729734" y="692348"/>
            <a:ext cx="3892510" cy="608171"/>
          </a:xfrm>
          <a:prstGeom prst="rect">
            <a:avLst/>
          </a:prstGeom>
          <a:noFill/>
          <a:ln/>
        </p:spPr>
        <p:txBody>
          <a:bodyPr wrap="none" rtlCol="0" anchor="t"/>
          <a:lstStyle/>
          <a:p>
            <a:pPr marL="0" indent="0">
              <a:lnSpc>
                <a:spcPts val="4789"/>
              </a:lnSpc>
              <a:buNone/>
            </a:pPr>
            <a:r>
              <a:rPr lang="en-US" sz="3831" dirty="0">
                <a:solidFill>
                  <a:srgbClr val="312F2B"/>
                </a:solidFill>
                <a:latin typeface="Gelasio" pitchFamily="34" charset="0"/>
                <a:ea typeface="Gelasio" pitchFamily="34" charset="-122"/>
                <a:cs typeface="Gelasio" pitchFamily="34" charset="-120"/>
              </a:rPr>
              <a:t>Design Thinking</a:t>
            </a:r>
            <a:endParaRPr lang="en-US" sz="3831" dirty="0"/>
          </a:p>
        </p:txBody>
      </p:sp>
      <p:sp>
        <p:nvSpPr>
          <p:cNvPr id="5" name="Shape 2"/>
          <p:cNvSpPr/>
          <p:nvPr/>
        </p:nvSpPr>
        <p:spPr>
          <a:xfrm>
            <a:off x="729734" y="1744385"/>
            <a:ext cx="437793" cy="437793"/>
          </a:xfrm>
          <a:prstGeom prst="roundRect">
            <a:avLst>
              <a:gd name="adj" fmla="val 20005"/>
            </a:avLst>
          </a:prstGeom>
          <a:solidFill>
            <a:srgbClr val="E8E8E3"/>
          </a:solidFill>
          <a:ln w="12144">
            <a:solidFill>
              <a:srgbClr val="D1D1C7"/>
            </a:solidFill>
            <a:prstDash val="solid"/>
          </a:ln>
        </p:spPr>
        <p:txBody>
          <a:bodyPr/>
          <a:lstStyle/>
          <a:p>
            <a:endParaRPr lang="en-IN"/>
          </a:p>
        </p:txBody>
      </p:sp>
      <p:sp>
        <p:nvSpPr>
          <p:cNvPr id="6" name="Text 3"/>
          <p:cNvSpPr/>
          <p:nvPr/>
        </p:nvSpPr>
        <p:spPr>
          <a:xfrm>
            <a:off x="887611" y="1780818"/>
            <a:ext cx="121920" cy="364927"/>
          </a:xfrm>
          <a:prstGeom prst="rect">
            <a:avLst/>
          </a:prstGeom>
          <a:noFill/>
          <a:ln/>
        </p:spPr>
        <p:txBody>
          <a:bodyPr wrap="none" rtlCol="0" anchor="t"/>
          <a:lstStyle/>
          <a:p>
            <a:pPr marL="0" indent="0" algn="ctr">
              <a:lnSpc>
                <a:spcPts val="2873"/>
              </a:lnSpc>
              <a:buNone/>
            </a:pPr>
            <a:r>
              <a:rPr lang="en-US" sz="2299" dirty="0">
                <a:solidFill>
                  <a:srgbClr val="272525"/>
                </a:solidFill>
                <a:latin typeface="Gelasio" pitchFamily="34" charset="0"/>
                <a:ea typeface="Gelasio" pitchFamily="34" charset="-122"/>
                <a:cs typeface="Gelasio" pitchFamily="34" charset="-120"/>
              </a:rPr>
              <a:t>1</a:t>
            </a:r>
            <a:endParaRPr lang="en-US" sz="2299" dirty="0"/>
          </a:p>
        </p:txBody>
      </p:sp>
      <p:sp>
        <p:nvSpPr>
          <p:cNvPr id="7" name="Text 4"/>
          <p:cNvSpPr/>
          <p:nvPr/>
        </p:nvSpPr>
        <p:spPr>
          <a:xfrm>
            <a:off x="1362075" y="1811179"/>
            <a:ext cx="2072640" cy="303967"/>
          </a:xfrm>
          <a:prstGeom prst="rect">
            <a:avLst/>
          </a:prstGeom>
          <a:noFill/>
          <a:ln/>
        </p:spPr>
        <p:txBody>
          <a:bodyPr wrap="none" rtlCol="0" anchor="t"/>
          <a:lstStyle/>
          <a:p>
            <a:pPr marL="0" indent="0">
              <a:lnSpc>
                <a:spcPts val="2395"/>
              </a:lnSpc>
              <a:buNone/>
            </a:pPr>
            <a:r>
              <a:rPr lang="en-US" sz="1916" dirty="0">
                <a:solidFill>
                  <a:srgbClr val="272525"/>
                </a:solidFill>
                <a:latin typeface="Gelasio" pitchFamily="34" charset="0"/>
                <a:ea typeface="Gelasio" pitchFamily="34" charset="-122"/>
                <a:cs typeface="Gelasio" pitchFamily="34" charset="-120"/>
              </a:rPr>
              <a:t>Analysis Objectives</a:t>
            </a:r>
            <a:endParaRPr lang="en-US" sz="1916" dirty="0"/>
          </a:p>
        </p:txBody>
      </p:sp>
      <p:sp>
        <p:nvSpPr>
          <p:cNvPr id="8" name="Text 5"/>
          <p:cNvSpPr/>
          <p:nvPr/>
        </p:nvSpPr>
        <p:spPr>
          <a:xfrm>
            <a:off x="1362075" y="2309693"/>
            <a:ext cx="7052191" cy="622935"/>
          </a:xfrm>
          <a:prstGeom prst="rect">
            <a:avLst/>
          </a:prstGeom>
          <a:noFill/>
          <a:ln/>
        </p:spPr>
        <p:txBody>
          <a:bodyPr wrap="square" rtlCol="0" anchor="t"/>
          <a:lstStyle/>
          <a:p>
            <a:pPr marL="0" indent="0">
              <a:lnSpc>
                <a:spcPts val="2452"/>
              </a:lnSpc>
              <a:buNone/>
            </a:pPr>
            <a:r>
              <a:rPr lang="en-US" sz="1532" dirty="0">
                <a:solidFill>
                  <a:srgbClr val="272525"/>
                </a:solidFill>
                <a:latin typeface="Lato" pitchFamily="34" charset="0"/>
                <a:ea typeface="Lato" pitchFamily="34" charset="-122"/>
                <a:cs typeface="Lato" pitchFamily="34" charset="-120"/>
              </a:rPr>
              <a:t>Define key insights to extract from website traffic data, such as identifying popular pages, traffic trends, and user engagement metrics.</a:t>
            </a:r>
            <a:endParaRPr lang="en-US" sz="1532" dirty="0"/>
          </a:p>
        </p:txBody>
      </p:sp>
      <p:sp>
        <p:nvSpPr>
          <p:cNvPr id="9" name="Shape 6"/>
          <p:cNvSpPr/>
          <p:nvPr/>
        </p:nvSpPr>
        <p:spPr>
          <a:xfrm>
            <a:off x="729734" y="3279219"/>
            <a:ext cx="437793" cy="437793"/>
          </a:xfrm>
          <a:prstGeom prst="roundRect">
            <a:avLst>
              <a:gd name="adj" fmla="val 20005"/>
            </a:avLst>
          </a:prstGeom>
          <a:solidFill>
            <a:srgbClr val="E8E8E3"/>
          </a:solidFill>
          <a:ln w="12144">
            <a:solidFill>
              <a:srgbClr val="D1D1C7"/>
            </a:solidFill>
            <a:prstDash val="solid"/>
          </a:ln>
        </p:spPr>
        <p:txBody>
          <a:bodyPr/>
          <a:lstStyle/>
          <a:p>
            <a:endParaRPr lang="en-IN"/>
          </a:p>
        </p:txBody>
      </p:sp>
      <p:sp>
        <p:nvSpPr>
          <p:cNvPr id="10" name="Text 7"/>
          <p:cNvSpPr/>
          <p:nvPr/>
        </p:nvSpPr>
        <p:spPr>
          <a:xfrm>
            <a:off x="868561" y="3315653"/>
            <a:ext cx="160020" cy="364927"/>
          </a:xfrm>
          <a:prstGeom prst="rect">
            <a:avLst/>
          </a:prstGeom>
          <a:noFill/>
          <a:ln/>
        </p:spPr>
        <p:txBody>
          <a:bodyPr wrap="none" rtlCol="0" anchor="t"/>
          <a:lstStyle/>
          <a:p>
            <a:pPr marL="0" indent="0" algn="ctr">
              <a:lnSpc>
                <a:spcPts val="2873"/>
              </a:lnSpc>
              <a:buNone/>
            </a:pPr>
            <a:r>
              <a:rPr lang="en-US" sz="2299" dirty="0">
                <a:solidFill>
                  <a:srgbClr val="272525"/>
                </a:solidFill>
                <a:latin typeface="Gelasio" pitchFamily="34" charset="0"/>
                <a:ea typeface="Gelasio" pitchFamily="34" charset="-122"/>
                <a:cs typeface="Gelasio" pitchFamily="34" charset="-120"/>
              </a:rPr>
              <a:t>2</a:t>
            </a:r>
            <a:endParaRPr lang="en-US" sz="2299" dirty="0"/>
          </a:p>
        </p:txBody>
      </p:sp>
      <p:sp>
        <p:nvSpPr>
          <p:cNvPr id="11" name="Text 8"/>
          <p:cNvSpPr/>
          <p:nvPr/>
        </p:nvSpPr>
        <p:spPr>
          <a:xfrm>
            <a:off x="1362075" y="3346013"/>
            <a:ext cx="1946196" cy="303967"/>
          </a:xfrm>
          <a:prstGeom prst="rect">
            <a:avLst/>
          </a:prstGeom>
          <a:noFill/>
          <a:ln/>
        </p:spPr>
        <p:txBody>
          <a:bodyPr wrap="none" rtlCol="0" anchor="t"/>
          <a:lstStyle/>
          <a:p>
            <a:pPr marL="0" indent="0">
              <a:lnSpc>
                <a:spcPts val="2395"/>
              </a:lnSpc>
              <a:buNone/>
            </a:pPr>
            <a:r>
              <a:rPr lang="en-US" sz="1916" dirty="0">
                <a:solidFill>
                  <a:srgbClr val="272525"/>
                </a:solidFill>
                <a:latin typeface="Gelasio" pitchFamily="34" charset="0"/>
                <a:ea typeface="Gelasio" pitchFamily="34" charset="-122"/>
                <a:cs typeface="Gelasio" pitchFamily="34" charset="-120"/>
              </a:rPr>
              <a:t>Data Collection</a:t>
            </a:r>
            <a:endParaRPr lang="en-US" sz="1916" dirty="0"/>
          </a:p>
        </p:txBody>
      </p:sp>
      <p:sp>
        <p:nvSpPr>
          <p:cNvPr id="12" name="Text 9"/>
          <p:cNvSpPr/>
          <p:nvPr/>
        </p:nvSpPr>
        <p:spPr>
          <a:xfrm>
            <a:off x="1362075" y="3844528"/>
            <a:ext cx="7052191" cy="622935"/>
          </a:xfrm>
          <a:prstGeom prst="rect">
            <a:avLst/>
          </a:prstGeom>
          <a:noFill/>
          <a:ln/>
        </p:spPr>
        <p:txBody>
          <a:bodyPr wrap="square" rtlCol="0" anchor="t"/>
          <a:lstStyle/>
          <a:p>
            <a:pPr marL="0" indent="0">
              <a:lnSpc>
                <a:spcPts val="2452"/>
              </a:lnSpc>
              <a:buNone/>
            </a:pPr>
            <a:r>
              <a:rPr lang="en-US" sz="1532" dirty="0">
                <a:solidFill>
                  <a:srgbClr val="272525"/>
                </a:solidFill>
                <a:latin typeface="Lato" pitchFamily="34" charset="0"/>
                <a:ea typeface="Lato" pitchFamily="34" charset="-122"/>
                <a:cs typeface="Lato" pitchFamily="34" charset="-120"/>
              </a:rPr>
              <a:t>Determine the sources and methods for collecting website traffic data, including page views, unique visitors, referral sources, and more.</a:t>
            </a:r>
            <a:endParaRPr lang="en-US" sz="1532" dirty="0"/>
          </a:p>
        </p:txBody>
      </p:sp>
      <p:sp>
        <p:nvSpPr>
          <p:cNvPr id="13" name="Shape 10"/>
          <p:cNvSpPr/>
          <p:nvPr/>
        </p:nvSpPr>
        <p:spPr>
          <a:xfrm>
            <a:off x="729734" y="4814054"/>
            <a:ext cx="437793" cy="437793"/>
          </a:xfrm>
          <a:prstGeom prst="roundRect">
            <a:avLst>
              <a:gd name="adj" fmla="val 20005"/>
            </a:avLst>
          </a:prstGeom>
          <a:solidFill>
            <a:srgbClr val="E8E8E3"/>
          </a:solidFill>
          <a:ln w="12144">
            <a:solidFill>
              <a:srgbClr val="D1D1C7"/>
            </a:solidFill>
            <a:prstDash val="solid"/>
          </a:ln>
        </p:spPr>
        <p:txBody>
          <a:bodyPr/>
          <a:lstStyle/>
          <a:p>
            <a:endParaRPr lang="en-IN"/>
          </a:p>
        </p:txBody>
      </p:sp>
      <p:sp>
        <p:nvSpPr>
          <p:cNvPr id="14" name="Text 11"/>
          <p:cNvSpPr/>
          <p:nvPr/>
        </p:nvSpPr>
        <p:spPr>
          <a:xfrm>
            <a:off x="868561" y="4850487"/>
            <a:ext cx="160020" cy="364927"/>
          </a:xfrm>
          <a:prstGeom prst="rect">
            <a:avLst/>
          </a:prstGeom>
          <a:noFill/>
          <a:ln/>
        </p:spPr>
        <p:txBody>
          <a:bodyPr wrap="none" rtlCol="0" anchor="t"/>
          <a:lstStyle/>
          <a:p>
            <a:pPr marL="0" indent="0" algn="ctr">
              <a:lnSpc>
                <a:spcPts val="2873"/>
              </a:lnSpc>
              <a:buNone/>
            </a:pPr>
            <a:r>
              <a:rPr lang="en-US" sz="2299" dirty="0">
                <a:solidFill>
                  <a:srgbClr val="272525"/>
                </a:solidFill>
                <a:latin typeface="Gelasio" pitchFamily="34" charset="0"/>
                <a:ea typeface="Gelasio" pitchFamily="34" charset="-122"/>
                <a:cs typeface="Gelasio" pitchFamily="34" charset="-120"/>
              </a:rPr>
              <a:t>3</a:t>
            </a:r>
            <a:endParaRPr lang="en-US" sz="2299" dirty="0"/>
          </a:p>
        </p:txBody>
      </p:sp>
      <p:sp>
        <p:nvSpPr>
          <p:cNvPr id="15" name="Text 12"/>
          <p:cNvSpPr/>
          <p:nvPr/>
        </p:nvSpPr>
        <p:spPr>
          <a:xfrm>
            <a:off x="1362075" y="4880848"/>
            <a:ext cx="1946196" cy="303967"/>
          </a:xfrm>
          <a:prstGeom prst="rect">
            <a:avLst/>
          </a:prstGeom>
          <a:noFill/>
          <a:ln/>
        </p:spPr>
        <p:txBody>
          <a:bodyPr wrap="none" rtlCol="0" anchor="t"/>
          <a:lstStyle/>
          <a:p>
            <a:pPr marL="0" indent="0">
              <a:lnSpc>
                <a:spcPts val="2395"/>
              </a:lnSpc>
              <a:buNone/>
            </a:pPr>
            <a:r>
              <a:rPr lang="en-US" sz="1916" dirty="0">
                <a:solidFill>
                  <a:srgbClr val="272525"/>
                </a:solidFill>
                <a:latin typeface="Gelasio" pitchFamily="34" charset="0"/>
                <a:ea typeface="Gelasio" pitchFamily="34" charset="-122"/>
                <a:cs typeface="Gelasio" pitchFamily="34" charset="-120"/>
              </a:rPr>
              <a:t>Visualization</a:t>
            </a:r>
            <a:endParaRPr lang="en-US" sz="1916" dirty="0"/>
          </a:p>
        </p:txBody>
      </p:sp>
      <p:sp>
        <p:nvSpPr>
          <p:cNvPr id="16" name="Text 13"/>
          <p:cNvSpPr/>
          <p:nvPr/>
        </p:nvSpPr>
        <p:spPr>
          <a:xfrm>
            <a:off x="1362075" y="5379363"/>
            <a:ext cx="7052191" cy="622935"/>
          </a:xfrm>
          <a:prstGeom prst="rect">
            <a:avLst/>
          </a:prstGeom>
          <a:noFill/>
          <a:ln/>
        </p:spPr>
        <p:txBody>
          <a:bodyPr wrap="square" rtlCol="0" anchor="t"/>
          <a:lstStyle/>
          <a:p>
            <a:pPr marL="0" indent="0">
              <a:lnSpc>
                <a:spcPts val="2452"/>
              </a:lnSpc>
              <a:buNone/>
            </a:pPr>
            <a:r>
              <a:rPr lang="en-US" sz="1532" dirty="0">
                <a:solidFill>
                  <a:srgbClr val="272525"/>
                </a:solidFill>
                <a:latin typeface="Lato" pitchFamily="34" charset="0"/>
                <a:ea typeface="Lato" pitchFamily="34" charset="-122"/>
                <a:cs typeface="Lato" pitchFamily="34" charset="-120"/>
              </a:rPr>
              <a:t>Plan how to visualize insights using IBM Cognos to create meaningful dashboards and reports.</a:t>
            </a:r>
            <a:endParaRPr lang="en-US" sz="1532" dirty="0"/>
          </a:p>
        </p:txBody>
      </p:sp>
      <p:sp>
        <p:nvSpPr>
          <p:cNvPr id="17" name="Shape 14"/>
          <p:cNvSpPr/>
          <p:nvPr/>
        </p:nvSpPr>
        <p:spPr>
          <a:xfrm>
            <a:off x="729734" y="6348889"/>
            <a:ext cx="437793" cy="437793"/>
          </a:xfrm>
          <a:prstGeom prst="roundRect">
            <a:avLst>
              <a:gd name="adj" fmla="val 20005"/>
            </a:avLst>
          </a:prstGeom>
          <a:solidFill>
            <a:srgbClr val="E8E8E3"/>
          </a:solidFill>
          <a:ln w="12144">
            <a:solidFill>
              <a:srgbClr val="D1D1C7"/>
            </a:solidFill>
            <a:prstDash val="solid"/>
          </a:ln>
        </p:spPr>
        <p:txBody>
          <a:bodyPr/>
          <a:lstStyle/>
          <a:p>
            <a:endParaRPr lang="en-IN"/>
          </a:p>
        </p:txBody>
      </p:sp>
      <p:sp>
        <p:nvSpPr>
          <p:cNvPr id="18" name="Text 15"/>
          <p:cNvSpPr/>
          <p:nvPr/>
        </p:nvSpPr>
        <p:spPr>
          <a:xfrm>
            <a:off x="868561" y="6385322"/>
            <a:ext cx="160020" cy="364927"/>
          </a:xfrm>
          <a:prstGeom prst="rect">
            <a:avLst/>
          </a:prstGeom>
          <a:noFill/>
          <a:ln/>
        </p:spPr>
        <p:txBody>
          <a:bodyPr wrap="none" rtlCol="0" anchor="t"/>
          <a:lstStyle/>
          <a:p>
            <a:pPr marL="0" indent="0" algn="ctr">
              <a:lnSpc>
                <a:spcPts val="2873"/>
              </a:lnSpc>
              <a:buNone/>
            </a:pPr>
            <a:r>
              <a:rPr lang="en-US" sz="2299" dirty="0">
                <a:solidFill>
                  <a:srgbClr val="272525"/>
                </a:solidFill>
                <a:latin typeface="Gelasio" pitchFamily="34" charset="0"/>
                <a:ea typeface="Gelasio" pitchFamily="34" charset="-122"/>
                <a:cs typeface="Gelasio" pitchFamily="34" charset="-120"/>
              </a:rPr>
              <a:t>4</a:t>
            </a:r>
            <a:endParaRPr lang="en-US" sz="2299" dirty="0"/>
          </a:p>
        </p:txBody>
      </p:sp>
      <p:sp>
        <p:nvSpPr>
          <p:cNvPr id="19" name="Text 16"/>
          <p:cNvSpPr/>
          <p:nvPr/>
        </p:nvSpPr>
        <p:spPr>
          <a:xfrm>
            <a:off x="1362075" y="6415683"/>
            <a:ext cx="2042160" cy="303967"/>
          </a:xfrm>
          <a:prstGeom prst="rect">
            <a:avLst/>
          </a:prstGeom>
          <a:noFill/>
          <a:ln/>
        </p:spPr>
        <p:txBody>
          <a:bodyPr wrap="none" rtlCol="0" anchor="t"/>
          <a:lstStyle/>
          <a:p>
            <a:pPr marL="0" indent="0">
              <a:lnSpc>
                <a:spcPts val="2395"/>
              </a:lnSpc>
              <a:buNone/>
            </a:pPr>
            <a:r>
              <a:rPr lang="en-US" sz="1916" dirty="0">
                <a:solidFill>
                  <a:srgbClr val="272525"/>
                </a:solidFill>
                <a:latin typeface="Gelasio" pitchFamily="34" charset="0"/>
                <a:ea typeface="Gelasio" pitchFamily="34" charset="-122"/>
                <a:cs typeface="Gelasio" pitchFamily="34" charset="-120"/>
              </a:rPr>
              <a:t>Python Integration</a:t>
            </a:r>
            <a:endParaRPr lang="en-US" sz="1916" dirty="0"/>
          </a:p>
        </p:txBody>
      </p:sp>
      <p:sp>
        <p:nvSpPr>
          <p:cNvPr id="20" name="Text 17"/>
          <p:cNvSpPr/>
          <p:nvPr/>
        </p:nvSpPr>
        <p:spPr>
          <a:xfrm>
            <a:off x="1362075" y="6914198"/>
            <a:ext cx="7052191" cy="622935"/>
          </a:xfrm>
          <a:prstGeom prst="rect">
            <a:avLst/>
          </a:prstGeom>
          <a:noFill/>
          <a:ln/>
        </p:spPr>
        <p:txBody>
          <a:bodyPr wrap="square" rtlCol="0" anchor="t"/>
          <a:lstStyle/>
          <a:p>
            <a:pPr marL="0" indent="0">
              <a:lnSpc>
                <a:spcPts val="2452"/>
              </a:lnSpc>
              <a:buNone/>
            </a:pPr>
            <a:r>
              <a:rPr lang="en-US" sz="1532" dirty="0">
                <a:solidFill>
                  <a:srgbClr val="272525"/>
                </a:solidFill>
                <a:latin typeface="Lato" pitchFamily="34" charset="0"/>
                <a:ea typeface="Lato" pitchFamily="34" charset="-122"/>
                <a:cs typeface="Lato" pitchFamily="34" charset="-120"/>
              </a:rPr>
              <a:t>Consider incorporating machine learning models to predict future traffic trends or user behavior patterns.</a:t>
            </a:r>
            <a:endParaRPr lang="en-US" sz="1532" dirty="0"/>
          </a:p>
        </p:txBody>
      </p:sp>
      <p:pic>
        <p:nvPicPr>
          <p:cNvPr id="21"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037993" y="854393"/>
            <a:ext cx="444388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FLOW CHART</a:t>
            </a:r>
            <a:endParaRPr lang="en-US" sz="4374" dirty="0"/>
          </a:p>
        </p:txBody>
      </p:sp>
      <p:sp>
        <p:nvSpPr>
          <p:cNvPr id="5" name="Shape 2"/>
          <p:cNvSpPr/>
          <p:nvPr/>
        </p:nvSpPr>
        <p:spPr>
          <a:xfrm>
            <a:off x="7293054" y="1993106"/>
            <a:ext cx="44410" cy="5381982"/>
          </a:xfrm>
          <a:prstGeom prst="rect">
            <a:avLst/>
          </a:prstGeom>
          <a:solidFill>
            <a:srgbClr val="D1D1C7"/>
          </a:solidFill>
          <a:ln/>
        </p:spPr>
        <p:txBody>
          <a:bodyPr/>
          <a:lstStyle/>
          <a:p>
            <a:endParaRPr lang="en-IN"/>
          </a:p>
        </p:txBody>
      </p:sp>
      <p:sp>
        <p:nvSpPr>
          <p:cNvPr id="6" name="Shape 3"/>
          <p:cNvSpPr/>
          <p:nvPr/>
        </p:nvSpPr>
        <p:spPr>
          <a:xfrm>
            <a:off x="7565172" y="2394406"/>
            <a:ext cx="777597" cy="44410"/>
          </a:xfrm>
          <a:prstGeom prst="rect">
            <a:avLst/>
          </a:prstGeom>
          <a:solidFill>
            <a:srgbClr val="D1D1C7"/>
          </a:solidFill>
          <a:ln/>
        </p:spPr>
        <p:txBody>
          <a:bodyPr/>
          <a:lstStyle/>
          <a:p>
            <a:endParaRPr lang="en-IN"/>
          </a:p>
        </p:txBody>
      </p:sp>
      <p:sp>
        <p:nvSpPr>
          <p:cNvPr id="7" name="Shape 4"/>
          <p:cNvSpPr/>
          <p:nvPr/>
        </p:nvSpPr>
        <p:spPr>
          <a:xfrm>
            <a:off x="7065228" y="2166699"/>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8" name="Text 5"/>
          <p:cNvSpPr/>
          <p:nvPr/>
        </p:nvSpPr>
        <p:spPr>
          <a:xfrm>
            <a:off x="7242750" y="2208371"/>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9" name="Text 6"/>
          <p:cNvSpPr/>
          <p:nvPr/>
        </p:nvSpPr>
        <p:spPr>
          <a:xfrm>
            <a:off x="8537258" y="2215277"/>
            <a:ext cx="2221944"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Data Sources</a:t>
            </a:r>
            <a:endParaRPr lang="en-US" sz="2187" dirty="0"/>
          </a:p>
        </p:txBody>
      </p:sp>
      <p:sp>
        <p:nvSpPr>
          <p:cNvPr id="10" name="Text 7"/>
          <p:cNvSpPr/>
          <p:nvPr/>
        </p:nvSpPr>
        <p:spPr>
          <a:xfrm>
            <a:off x="8537258" y="2784634"/>
            <a:ext cx="4055150"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Identify and gather data from various sources, such as website analytics tools, server logs, or third-party platforms.</a:t>
            </a:r>
            <a:endParaRPr lang="en-US" sz="1750" dirty="0"/>
          </a:p>
        </p:txBody>
      </p:sp>
      <p:sp>
        <p:nvSpPr>
          <p:cNvPr id="11" name="Shape 8"/>
          <p:cNvSpPr/>
          <p:nvPr/>
        </p:nvSpPr>
        <p:spPr>
          <a:xfrm>
            <a:off x="6287631" y="3505260"/>
            <a:ext cx="777597" cy="44410"/>
          </a:xfrm>
          <a:prstGeom prst="rect">
            <a:avLst/>
          </a:prstGeom>
          <a:solidFill>
            <a:srgbClr val="D1D1C7"/>
          </a:solidFill>
          <a:ln/>
        </p:spPr>
        <p:txBody>
          <a:bodyPr/>
          <a:lstStyle/>
          <a:p>
            <a:endParaRPr lang="en-IN"/>
          </a:p>
        </p:txBody>
      </p:sp>
      <p:sp>
        <p:nvSpPr>
          <p:cNvPr id="12" name="Shape 9"/>
          <p:cNvSpPr/>
          <p:nvPr/>
        </p:nvSpPr>
        <p:spPr>
          <a:xfrm>
            <a:off x="7065228" y="3277553"/>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13" name="Text 10"/>
          <p:cNvSpPr/>
          <p:nvPr/>
        </p:nvSpPr>
        <p:spPr>
          <a:xfrm>
            <a:off x="7219890" y="3319224"/>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4" name="Text 11"/>
          <p:cNvSpPr/>
          <p:nvPr/>
        </p:nvSpPr>
        <p:spPr>
          <a:xfrm>
            <a:off x="3871198" y="3326130"/>
            <a:ext cx="2221944" cy="347186"/>
          </a:xfrm>
          <a:prstGeom prst="rect">
            <a:avLst/>
          </a:prstGeom>
          <a:noFill/>
          <a:ln/>
        </p:spPr>
        <p:txBody>
          <a:bodyPr wrap="none" rtlCol="0" anchor="t"/>
          <a:lstStyle/>
          <a:p>
            <a:pPr marL="0" indent="0" algn="r">
              <a:lnSpc>
                <a:spcPts val="2734"/>
              </a:lnSpc>
              <a:buNone/>
            </a:pPr>
            <a:r>
              <a:rPr lang="en-US" sz="2187" dirty="0">
                <a:solidFill>
                  <a:srgbClr val="272525"/>
                </a:solidFill>
                <a:latin typeface="Gelasio" pitchFamily="34" charset="0"/>
                <a:ea typeface="Gelasio" pitchFamily="34" charset="-122"/>
                <a:cs typeface="Gelasio" pitchFamily="34" charset="-120"/>
              </a:rPr>
              <a:t>Data Cleaning</a:t>
            </a:r>
            <a:endParaRPr lang="en-US" sz="2187" dirty="0"/>
          </a:p>
        </p:txBody>
      </p:sp>
      <p:sp>
        <p:nvSpPr>
          <p:cNvPr id="15" name="Text 12"/>
          <p:cNvSpPr/>
          <p:nvPr/>
        </p:nvSpPr>
        <p:spPr>
          <a:xfrm>
            <a:off x="2037993" y="3895487"/>
            <a:ext cx="4055150" cy="1066205"/>
          </a:xfrm>
          <a:prstGeom prst="rect">
            <a:avLst/>
          </a:prstGeom>
          <a:noFill/>
          <a:ln/>
        </p:spPr>
        <p:txBody>
          <a:bodyPr wrap="square" rtlCol="0" anchor="t"/>
          <a:lstStyle/>
          <a:p>
            <a:pPr marL="0" indent="0" algn="r">
              <a:lnSpc>
                <a:spcPts val="2799"/>
              </a:lnSpc>
              <a:buNone/>
            </a:pPr>
            <a:r>
              <a:rPr lang="en-US" sz="1750" dirty="0">
                <a:solidFill>
                  <a:srgbClr val="272525"/>
                </a:solidFill>
                <a:latin typeface="Lato" pitchFamily="34" charset="0"/>
                <a:ea typeface="Lato" pitchFamily="34" charset="-122"/>
                <a:cs typeface="Lato" pitchFamily="34" charset="-120"/>
              </a:rPr>
              <a:t>Ensure data accuracy and relevance by removing duplicates, correcting errors, and standardizing formats.</a:t>
            </a:r>
            <a:endParaRPr lang="en-US" sz="1750" dirty="0"/>
          </a:p>
        </p:txBody>
      </p:sp>
      <p:sp>
        <p:nvSpPr>
          <p:cNvPr id="16" name="Shape 13"/>
          <p:cNvSpPr/>
          <p:nvPr/>
        </p:nvSpPr>
        <p:spPr>
          <a:xfrm>
            <a:off x="7565172" y="4696480"/>
            <a:ext cx="777597" cy="44410"/>
          </a:xfrm>
          <a:prstGeom prst="rect">
            <a:avLst/>
          </a:prstGeom>
          <a:solidFill>
            <a:srgbClr val="D1D1C7"/>
          </a:solidFill>
          <a:ln/>
        </p:spPr>
        <p:txBody>
          <a:bodyPr/>
          <a:lstStyle/>
          <a:p>
            <a:endParaRPr lang="en-IN"/>
          </a:p>
        </p:txBody>
      </p:sp>
      <p:sp>
        <p:nvSpPr>
          <p:cNvPr id="17" name="Shape 14"/>
          <p:cNvSpPr/>
          <p:nvPr/>
        </p:nvSpPr>
        <p:spPr>
          <a:xfrm>
            <a:off x="7065228" y="4468773"/>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18" name="Text 15"/>
          <p:cNvSpPr/>
          <p:nvPr/>
        </p:nvSpPr>
        <p:spPr>
          <a:xfrm>
            <a:off x="7223700" y="4510445"/>
            <a:ext cx="1828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9" name="Text 16"/>
          <p:cNvSpPr/>
          <p:nvPr/>
        </p:nvSpPr>
        <p:spPr>
          <a:xfrm>
            <a:off x="8537258" y="4517350"/>
            <a:ext cx="255270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Data Transformation</a:t>
            </a:r>
            <a:endParaRPr lang="en-US" sz="2187" dirty="0"/>
          </a:p>
        </p:txBody>
      </p:sp>
      <p:sp>
        <p:nvSpPr>
          <p:cNvPr id="20" name="Text 17"/>
          <p:cNvSpPr/>
          <p:nvPr/>
        </p:nvSpPr>
        <p:spPr>
          <a:xfrm>
            <a:off x="8537258" y="5086707"/>
            <a:ext cx="4055150"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Convert data into a unified format for seamless integration into analytical tools and platforms.</a:t>
            </a:r>
            <a:endParaRPr lang="en-US" sz="1750" dirty="0"/>
          </a:p>
        </p:txBody>
      </p:sp>
      <p:sp>
        <p:nvSpPr>
          <p:cNvPr id="21" name="Shape 18"/>
          <p:cNvSpPr/>
          <p:nvPr/>
        </p:nvSpPr>
        <p:spPr>
          <a:xfrm>
            <a:off x="6287631" y="5847576"/>
            <a:ext cx="777597" cy="44410"/>
          </a:xfrm>
          <a:prstGeom prst="rect">
            <a:avLst/>
          </a:prstGeom>
          <a:solidFill>
            <a:srgbClr val="D1D1C7"/>
          </a:solidFill>
          <a:ln/>
        </p:spPr>
        <p:txBody>
          <a:bodyPr/>
          <a:lstStyle/>
          <a:p>
            <a:endParaRPr lang="en-IN"/>
          </a:p>
        </p:txBody>
      </p:sp>
      <p:sp>
        <p:nvSpPr>
          <p:cNvPr id="22" name="Shape 19"/>
          <p:cNvSpPr/>
          <p:nvPr/>
        </p:nvSpPr>
        <p:spPr>
          <a:xfrm>
            <a:off x="7065228" y="5619869"/>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23" name="Text 20"/>
          <p:cNvSpPr/>
          <p:nvPr/>
        </p:nvSpPr>
        <p:spPr>
          <a:xfrm>
            <a:off x="7219890" y="5661541"/>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4</a:t>
            </a:r>
            <a:endParaRPr lang="en-US" sz="2624" dirty="0"/>
          </a:p>
        </p:txBody>
      </p:sp>
      <p:sp>
        <p:nvSpPr>
          <p:cNvPr id="24" name="Text 21"/>
          <p:cNvSpPr/>
          <p:nvPr/>
        </p:nvSpPr>
        <p:spPr>
          <a:xfrm>
            <a:off x="3871198" y="5668447"/>
            <a:ext cx="2221944" cy="347186"/>
          </a:xfrm>
          <a:prstGeom prst="rect">
            <a:avLst/>
          </a:prstGeom>
          <a:noFill/>
          <a:ln/>
        </p:spPr>
        <p:txBody>
          <a:bodyPr wrap="none" rtlCol="0" anchor="t"/>
          <a:lstStyle/>
          <a:p>
            <a:pPr marL="0" indent="0" algn="r">
              <a:lnSpc>
                <a:spcPts val="2734"/>
              </a:lnSpc>
              <a:buNone/>
            </a:pPr>
            <a:r>
              <a:rPr lang="en-US" sz="2187" dirty="0">
                <a:solidFill>
                  <a:srgbClr val="272525"/>
                </a:solidFill>
                <a:latin typeface="Gelasio" pitchFamily="34" charset="0"/>
                <a:ea typeface="Gelasio" pitchFamily="34" charset="-122"/>
                <a:cs typeface="Gelasio" pitchFamily="34" charset="-120"/>
              </a:rPr>
              <a:t>Data visualization</a:t>
            </a:r>
            <a:endParaRPr lang="en-US" sz="2187" dirty="0"/>
          </a:p>
        </p:txBody>
      </p:sp>
      <p:sp>
        <p:nvSpPr>
          <p:cNvPr id="25" name="Text 22"/>
          <p:cNvSpPr/>
          <p:nvPr/>
        </p:nvSpPr>
        <p:spPr>
          <a:xfrm>
            <a:off x="2037993" y="6237803"/>
            <a:ext cx="4055150" cy="710803"/>
          </a:xfrm>
          <a:prstGeom prst="rect">
            <a:avLst/>
          </a:prstGeom>
          <a:noFill/>
          <a:ln/>
        </p:spPr>
        <p:txBody>
          <a:bodyPr wrap="square" rtlCol="0" anchor="t"/>
          <a:lstStyle/>
          <a:p>
            <a:pPr marL="0" indent="0" algn="r">
              <a:lnSpc>
                <a:spcPts val="2799"/>
              </a:lnSpc>
              <a:buNone/>
            </a:pPr>
            <a:r>
              <a:rPr lang="en-US" sz="1750" dirty="0">
                <a:solidFill>
                  <a:srgbClr val="272525"/>
                </a:solidFill>
                <a:latin typeface="Lato" pitchFamily="34" charset="0"/>
                <a:ea typeface="Lato" pitchFamily="34" charset="-122"/>
                <a:cs typeface="Lato" pitchFamily="34" charset="-120"/>
              </a:rPr>
              <a:t>The converted data from the given tools is propely aligned and visualized.</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037993" y="1024176"/>
            <a:ext cx="444388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Data Collection</a:t>
            </a:r>
            <a:endParaRPr lang="en-US" sz="4374" dirty="0"/>
          </a:p>
        </p:txBody>
      </p:sp>
      <p:sp>
        <p:nvSpPr>
          <p:cNvPr id="5" name="Text 2"/>
          <p:cNvSpPr/>
          <p:nvPr/>
        </p:nvSpPr>
        <p:spPr>
          <a:xfrm>
            <a:off x="2037993" y="2162889"/>
            <a:ext cx="10554414"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Efficient data collection is vital for obtaining accurate insights from website traffic. We will gather information on various aspects, including:</a:t>
            </a:r>
            <a:endParaRPr lang="en-US" sz="1750" dirty="0"/>
          </a:p>
        </p:txBody>
      </p:sp>
      <p:sp>
        <p:nvSpPr>
          <p:cNvPr id="6" name="Shape 3"/>
          <p:cNvSpPr/>
          <p:nvPr/>
        </p:nvSpPr>
        <p:spPr>
          <a:xfrm>
            <a:off x="2037993" y="3123605"/>
            <a:ext cx="5166122" cy="1752124"/>
          </a:xfrm>
          <a:prstGeom prst="roundRect">
            <a:avLst>
              <a:gd name="adj" fmla="val 5707"/>
            </a:avLst>
          </a:prstGeom>
          <a:solidFill>
            <a:srgbClr val="E8E8E3"/>
          </a:solidFill>
          <a:ln w="13811">
            <a:solidFill>
              <a:srgbClr val="D1D1C7"/>
            </a:solidFill>
            <a:prstDash val="solid"/>
          </a:ln>
        </p:spPr>
        <p:txBody>
          <a:bodyPr/>
          <a:lstStyle/>
          <a:p>
            <a:endParaRPr lang="en-IN"/>
          </a:p>
        </p:txBody>
      </p:sp>
      <p:sp>
        <p:nvSpPr>
          <p:cNvPr id="7" name="Text 4"/>
          <p:cNvSpPr/>
          <p:nvPr/>
        </p:nvSpPr>
        <p:spPr>
          <a:xfrm>
            <a:off x="2273975" y="3359587"/>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Page Views</a:t>
            </a:r>
            <a:endParaRPr lang="en-US" sz="2187" dirty="0"/>
          </a:p>
        </p:txBody>
      </p:sp>
      <p:sp>
        <p:nvSpPr>
          <p:cNvPr id="8" name="Text 5"/>
          <p:cNvSpPr/>
          <p:nvPr/>
        </p:nvSpPr>
        <p:spPr>
          <a:xfrm>
            <a:off x="2273975" y="3928943"/>
            <a:ext cx="4694158"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Track the number of times each page on the website is viewed.</a:t>
            </a:r>
            <a:endParaRPr lang="en-US" sz="1750" dirty="0"/>
          </a:p>
        </p:txBody>
      </p:sp>
      <p:sp>
        <p:nvSpPr>
          <p:cNvPr id="9" name="Shape 6"/>
          <p:cNvSpPr/>
          <p:nvPr/>
        </p:nvSpPr>
        <p:spPr>
          <a:xfrm>
            <a:off x="7426285" y="3123605"/>
            <a:ext cx="5166122" cy="1752124"/>
          </a:xfrm>
          <a:prstGeom prst="roundRect">
            <a:avLst>
              <a:gd name="adj" fmla="val 5707"/>
            </a:avLst>
          </a:prstGeom>
          <a:solidFill>
            <a:srgbClr val="E8E8E3"/>
          </a:solidFill>
          <a:ln w="13811">
            <a:solidFill>
              <a:srgbClr val="D1D1C7"/>
            </a:solidFill>
            <a:prstDash val="solid"/>
          </a:ln>
        </p:spPr>
        <p:txBody>
          <a:bodyPr/>
          <a:lstStyle/>
          <a:p>
            <a:endParaRPr lang="en-IN"/>
          </a:p>
        </p:txBody>
      </p:sp>
      <p:sp>
        <p:nvSpPr>
          <p:cNvPr id="10" name="Text 7"/>
          <p:cNvSpPr/>
          <p:nvPr/>
        </p:nvSpPr>
        <p:spPr>
          <a:xfrm>
            <a:off x="7662267" y="3359587"/>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Unique Visitors</a:t>
            </a:r>
            <a:endParaRPr lang="en-US" sz="2187" dirty="0"/>
          </a:p>
        </p:txBody>
      </p:sp>
      <p:sp>
        <p:nvSpPr>
          <p:cNvPr id="11" name="Text 8"/>
          <p:cNvSpPr/>
          <p:nvPr/>
        </p:nvSpPr>
        <p:spPr>
          <a:xfrm>
            <a:off x="7662267" y="3928943"/>
            <a:ext cx="4694158"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Identify the number of individual users visiting the website.</a:t>
            </a:r>
            <a:endParaRPr lang="en-US" sz="1750" dirty="0"/>
          </a:p>
        </p:txBody>
      </p:sp>
      <p:sp>
        <p:nvSpPr>
          <p:cNvPr id="12" name="Shape 9"/>
          <p:cNvSpPr/>
          <p:nvPr/>
        </p:nvSpPr>
        <p:spPr>
          <a:xfrm>
            <a:off x="2037993" y="5097899"/>
            <a:ext cx="5166122" cy="2107525"/>
          </a:xfrm>
          <a:prstGeom prst="roundRect">
            <a:avLst>
              <a:gd name="adj" fmla="val 4744"/>
            </a:avLst>
          </a:prstGeom>
          <a:solidFill>
            <a:srgbClr val="E8E8E3"/>
          </a:solidFill>
          <a:ln w="13811">
            <a:solidFill>
              <a:srgbClr val="D1D1C7"/>
            </a:solidFill>
            <a:prstDash val="solid"/>
          </a:ln>
        </p:spPr>
        <p:txBody>
          <a:bodyPr/>
          <a:lstStyle/>
          <a:p>
            <a:endParaRPr lang="en-IN"/>
          </a:p>
        </p:txBody>
      </p:sp>
      <p:sp>
        <p:nvSpPr>
          <p:cNvPr id="13" name="Text 10"/>
          <p:cNvSpPr/>
          <p:nvPr/>
        </p:nvSpPr>
        <p:spPr>
          <a:xfrm>
            <a:off x="2273975" y="5333881"/>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Referral Sources</a:t>
            </a:r>
            <a:endParaRPr lang="en-US" sz="2187" dirty="0"/>
          </a:p>
        </p:txBody>
      </p:sp>
      <p:sp>
        <p:nvSpPr>
          <p:cNvPr id="14" name="Text 11"/>
          <p:cNvSpPr/>
          <p:nvPr/>
        </p:nvSpPr>
        <p:spPr>
          <a:xfrm>
            <a:off x="2273975" y="5903238"/>
            <a:ext cx="469415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Analyze the channels through which users are directed to the website, such as social media, search engines, or other websites.</a:t>
            </a:r>
            <a:endParaRPr lang="en-US" sz="1750" dirty="0"/>
          </a:p>
        </p:txBody>
      </p:sp>
      <p:sp>
        <p:nvSpPr>
          <p:cNvPr id="15" name="Shape 12"/>
          <p:cNvSpPr/>
          <p:nvPr/>
        </p:nvSpPr>
        <p:spPr>
          <a:xfrm>
            <a:off x="7426285" y="5097899"/>
            <a:ext cx="5166122" cy="2107525"/>
          </a:xfrm>
          <a:prstGeom prst="roundRect">
            <a:avLst>
              <a:gd name="adj" fmla="val 4744"/>
            </a:avLst>
          </a:prstGeom>
          <a:solidFill>
            <a:srgbClr val="E8E8E3"/>
          </a:solidFill>
          <a:ln w="13811">
            <a:solidFill>
              <a:srgbClr val="D1D1C7"/>
            </a:solidFill>
            <a:prstDash val="solid"/>
          </a:ln>
        </p:spPr>
        <p:txBody>
          <a:bodyPr/>
          <a:lstStyle/>
          <a:p>
            <a:endParaRPr lang="en-IN"/>
          </a:p>
        </p:txBody>
      </p:sp>
      <p:sp>
        <p:nvSpPr>
          <p:cNvPr id="16" name="Text 13"/>
          <p:cNvSpPr/>
          <p:nvPr/>
        </p:nvSpPr>
        <p:spPr>
          <a:xfrm>
            <a:off x="7662267" y="5333881"/>
            <a:ext cx="248412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Click-Through Rates</a:t>
            </a:r>
            <a:endParaRPr lang="en-US" sz="2187" dirty="0"/>
          </a:p>
        </p:txBody>
      </p:sp>
      <p:sp>
        <p:nvSpPr>
          <p:cNvPr id="17" name="Text 14"/>
          <p:cNvSpPr/>
          <p:nvPr/>
        </p:nvSpPr>
        <p:spPr>
          <a:xfrm>
            <a:off x="7662267" y="5903238"/>
            <a:ext cx="4694158"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Evaluate the percentage of users clicking on specific links or advertisements.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76645" y="14449"/>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5" name="Text 1"/>
          <p:cNvSpPr/>
          <p:nvPr/>
        </p:nvSpPr>
        <p:spPr>
          <a:xfrm>
            <a:off x="6736199" y="1358206"/>
            <a:ext cx="444388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Collection source</a:t>
            </a:r>
            <a:endParaRPr lang="en-US" sz="4374" dirty="0"/>
          </a:p>
        </p:txBody>
      </p:sp>
      <p:sp>
        <p:nvSpPr>
          <p:cNvPr id="6" name="Text 2"/>
          <p:cNvSpPr/>
          <p:nvPr/>
        </p:nvSpPr>
        <p:spPr>
          <a:xfrm>
            <a:off x="6736199" y="2412185"/>
            <a:ext cx="7477601" cy="184808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In order to analyze website traffic, we need to identify trustworthy sources and methods for collecting transportation data. These sources could include schedules, real-time updates, and website visitors.</a:t>
            </a:r>
            <a:endParaRPr lang="en-US" sz="1750" dirty="0"/>
          </a:p>
        </p:txBody>
      </p:sp>
      <p:pic>
        <p:nvPicPr>
          <p:cNvPr id="9" name="Picture 8">
            <a:extLst>
              <a:ext uri="{FF2B5EF4-FFF2-40B4-BE49-F238E27FC236}">
                <a16:creationId xmlns:a16="http://schemas.microsoft.com/office/drawing/2014/main" id="{2E4AC6A2-A498-8422-7F22-86112BCBD2F7}"/>
              </a:ext>
            </a:extLst>
          </p:cNvPr>
          <p:cNvPicPr>
            <a:picLocks noChangeAspect="1"/>
          </p:cNvPicPr>
          <p:nvPr/>
        </p:nvPicPr>
        <p:blipFill>
          <a:blip r:embed="rId4"/>
          <a:stretch>
            <a:fillRect/>
          </a:stretch>
        </p:blipFill>
        <p:spPr>
          <a:xfrm>
            <a:off x="72735" y="0"/>
            <a:ext cx="6246864" cy="80217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232065"/>
            <a:ext cx="444388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Data Cleaning</a:t>
            </a:r>
            <a:endParaRPr lang="en-US" sz="4374" dirty="0"/>
          </a:p>
        </p:txBody>
      </p:sp>
      <p:sp>
        <p:nvSpPr>
          <p:cNvPr id="6" name="Text 2"/>
          <p:cNvSpPr/>
          <p:nvPr/>
        </p:nvSpPr>
        <p:spPr>
          <a:xfrm>
            <a:off x="833199" y="3259693"/>
            <a:ext cx="7477601"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Data cleaning, also known as data cleansing or data scrubbing, is a crucial process in data management and analysis. It involves identifying and correcting or removing errors, inconsistencies, and inaccuracies in datasets to ensure that the data is accurate, reliable, and suitable for analysis or other purposes.</a:t>
            </a:r>
            <a:endParaRPr lang="en-US" sz="1750" dirty="0"/>
          </a:p>
        </p:txBody>
      </p:sp>
      <p:sp>
        <p:nvSpPr>
          <p:cNvPr id="7" name="Text 3"/>
          <p:cNvSpPr/>
          <p:nvPr/>
        </p:nvSpPr>
        <p:spPr>
          <a:xfrm>
            <a:off x="833199" y="5286613"/>
            <a:ext cx="7477601"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Website visitors data has been cleaned to normal analyzed view for better understanding.</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5" name="Text 1"/>
          <p:cNvSpPr/>
          <p:nvPr/>
        </p:nvSpPr>
        <p:spPr>
          <a:xfrm>
            <a:off x="6319599" y="2890123"/>
            <a:ext cx="518922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Data Transformation</a:t>
            </a:r>
            <a:endParaRPr lang="en-US" sz="4374" dirty="0"/>
          </a:p>
        </p:txBody>
      </p:sp>
      <p:sp>
        <p:nvSpPr>
          <p:cNvPr id="6" name="Text 2"/>
          <p:cNvSpPr/>
          <p:nvPr/>
        </p:nvSpPr>
        <p:spPr>
          <a:xfrm>
            <a:off x="6319599" y="3917752"/>
            <a:ext cx="7477601"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Website traffic analysis involves the collection and examination of data related to visitor interactions on a website. Raw data collected from website analytics tools can be extensive and unstructured. Data transformation is a crucial step in the process of turning this raw data into actionable insights.</a:t>
            </a:r>
            <a:endParaRPr lang="en-US" sz="1750" dirty="0"/>
          </a:p>
        </p:txBody>
      </p:sp>
      <p:pic>
        <p:nvPicPr>
          <p:cNvPr id="9" name="Picture 8">
            <a:extLst>
              <a:ext uri="{FF2B5EF4-FFF2-40B4-BE49-F238E27FC236}">
                <a16:creationId xmlns:a16="http://schemas.microsoft.com/office/drawing/2014/main" id="{59DE2C17-9387-AD3D-B40D-8AFE535F3B1E}"/>
              </a:ext>
            </a:extLst>
          </p:cNvPr>
          <p:cNvPicPr>
            <a:picLocks noChangeAspect="1"/>
          </p:cNvPicPr>
          <p:nvPr/>
        </p:nvPicPr>
        <p:blipFill>
          <a:blip r:embed="rId4"/>
          <a:stretch>
            <a:fillRect/>
          </a:stretch>
        </p:blipFill>
        <p:spPr>
          <a:xfrm>
            <a:off x="1" y="0"/>
            <a:ext cx="5922818" cy="81381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037993" y="1260277"/>
            <a:ext cx="451104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Data Visualization</a:t>
            </a:r>
            <a:endParaRPr lang="en-US" sz="4374" dirty="0"/>
          </a:p>
        </p:txBody>
      </p:sp>
      <p:sp>
        <p:nvSpPr>
          <p:cNvPr id="5" name="Text 2"/>
          <p:cNvSpPr/>
          <p:nvPr/>
        </p:nvSpPr>
        <p:spPr>
          <a:xfrm>
            <a:off x="2037993" y="2398990"/>
            <a:ext cx="10554414"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Data visualization is an essential component of the website traffic analysis project. Through visually appealing and intuitive dashboards, we can effectively communicate insights. Key considerations for data visualization include:</a:t>
            </a:r>
            <a:endParaRPr lang="en-US" sz="1750" dirty="0"/>
          </a:p>
        </p:txBody>
      </p:sp>
      <p:sp>
        <p:nvSpPr>
          <p:cNvPr id="6" name="Text 3"/>
          <p:cNvSpPr/>
          <p:nvPr/>
        </p:nvSpPr>
        <p:spPr>
          <a:xfrm>
            <a:off x="2037993" y="3937278"/>
            <a:ext cx="2666286" cy="416481"/>
          </a:xfrm>
          <a:prstGeom prst="rect">
            <a:avLst/>
          </a:prstGeom>
          <a:noFill/>
          <a:ln/>
        </p:spPr>
        <p:txBody>
          <a:bodyPr wrap="none" rtlCol="0" anchor="t"/>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Clear and Concise</a:t>
            </a:r>
            <a:endParaRPr lang="en-US" sz="2624" dirty="0"/>
          </a:p>
        </p:txBody>
      </p:sp>
      <p:sp>
        <p:nvSpPr>
          <p:cNvPr id="7" name="Text 4"/>
          <p:cNvSpPr/>
          <p:nvPr/>
        </p:nvSpPr>
        <p:spPr>
          <a:xfrm>
            <a:off x="2037993" y="4575929"/>
            <a:ext cx="3156347"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Present information in a straightforward and digestible manner, ensuring the main insights are easily understandable.</a:t>
            </a:r>
            <a:endParaRPr lang="en-US" sz="1750" dirty="0"/>
          </a:p>
        </p:txBody>
      </p:sp>
      <p:sp>
        <p:nvSpPr>
          <p:cNvPr id="8" name="Text 5"/>
          <p:cNvSpPr/>
          <p:nvPr/>
        </p:nvSpPr>
        <p:spPr>
          <a:xfrm>
            <a:off x="5743932" y="3937278"/>
            <a:ext cx="2956560" cy="416481"/>
          </a:xfrm>
          <a:prstGeom prst="rect">
            <a:avLst/>
          </a:prstGeom>
          <a:noFill/>
          <a:ln/>
        </p:spPr>
        <p:txBody>
          <a:bodyPr wrap="none" rtlCol="0" anchor="t"/>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Interactive Features</a:t>
            </a:r>
            <a:endParaRPr lang="en-US" sz="2624" dirty="0"/>
          </a:p>
        </p:txBody>
      </p:sp>
      <p:sp>
        <p:nvSpPr>
          <p:cNvPr id="9" name="Text 6"/>
          <p:cNvSpPr/>
          <p:nvPr/>
        </p:nvSpPr>
        <p:spPr>
          <a:xfrm>
            <a:off x="5743932" y="4575929"/>
            <a:ext cx="3156347"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Enable users to explore data interactively, allowing for customized views and drill-down capabilities.</a:t>
            </a:r>
            <a:endParaRPr lang="en-US" sz="1750" dirty="0"/>
          </a:p>
        </p:txBody>
      </p:sp>
      <p:sp>
        <p:nvSpPr>
          <p:cNvPr id="10" name="Text 7"/>
          <p:cNvSpPr/>
          <p:nvPr/>
        </p:nvSpPr>
        <p:spPr>
          <a:xfrm>
            <a:off x="9449872" y="3937278"/>
            <a:ext cx="3156347" cy="832961"/>
          </a:xfrm>
          <a:prstGeom prst="rect">
            <a:avLst/>
          </a:prstGeom>
          <a:noFill/>
          <a:ln/>
        </p:spPr>
        <p:txBody>
          <a:bodyPr wrap="square" rtlCol="0" anchor="t"/>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Effective Use of Charts</a:t>
            </a:r>
            <a:endParaRPr lang="en-US" sz="2624" dirty="0"/>
          </a:p>
        </p:txBody>
      </p:sp>
      <p:sp>
        <p:nvSpPr>
          <p:cNvPr id="11" name="Text 8"/>
          <p:cNvSpPr/>
          <p:nvPr/>
        </p:nvSpPr>
        <p:spPr>
          <a:xfrm>
            <a:off x="9449872" y="4992410"/>
            <a:ext cx="3156347"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Select appropriate chart types, such as line graphs, bar charts, and pie charts, to represent different aspects of website traffic data.</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890123"/>
            <a:ext cx="444388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VISUALIZATION</a:t>
            </a:r>
            <a:endParaRPr lang="en-US" sz="4374" dirty="0"/>
          </a:p>
        </p:txBody>
      </p:sp>
      <p:sp>
        <p:nvSpPr>
          <p:cNvPr id="6" name="Text 2"/>
          <p:cNvSpPr/>
          <p:nvPr/>
        </p:nvSpPr>
        <p:spPr>
          <a:xfrm>
            <a:off x="833199" y="3917752"/>
            <a:ext cx="7477601"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This format represent the days of the website invocation and the datas that concerns the Returning sites in the base of the dates or days.Effective visualization is a crucial component of website traffic analysis. It helps transform complex data into meaningful and actionable insights.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842</Words>
  <Application>Microsoft Office PowerPoint</Application>
  <PresentationFormat>Custom</PresentationFormat>
  <Paragraphs>81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Gelasio</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Dhaya nithi</cp:lastModifiedBy>
  <cp:revision>4</cp:revision>
  <dcterms:created xsi:type="dcterms:W3CDTF">2023-09-29T09:58:05Z</dcterms:created>
  <dcterms:modified xsi:type="dcterms:W3CDTF">2023-11-01T03:41:36Z</dcterms:modified>
</cp:coreProperties>
</file>