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4630400" cy="8229600"/>
  <p:notesSz cx="14630400" cy="8229600"/>
  <p:embeddedFontLst>
    <p:embeddedFont>
      <p:font typeface="PIPHFQ+Arial-BoldMT"/>
      <p:regular r:id="rId24"/>
    </p:embeddedFont>
    <p:embeddedFont>
      <p:font typeface="JPEEOM+ArialMT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" TargetMode="External" /><Relationship Id="rId3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2699305"/>
            <a:ext cx="4926855" cy="1616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00000"/>
                </a:solidFill>
                <a:latin typeface="PIPHFQ+Arial-BoldMT"/>
                <a:cs typeface="PIPHFQ+Arial-BoldMT"/>
              </a:rPr>
              <a:t>Website</a:t>
            </a:r>
            <a:r>
              <a:rPr dirty="0" sz="52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5250" b="1">
                <a:solidFill>
                  <a:srgbClr val="000000"/>
                </a:solidFill>
                <a:latin typeface="PIPHFQ+Arial-BoldMT"/>
                <a:cs typeface="PIPHFQ+Arial-BoldMT"/>
              </a:rPr>
              <a:t>Traffic</a:t>
            </a:r>
          </a:p>
          <a:p>
            <a:pPr marL="0" marR="0">
              <a:lnSpc>
                <a:spcPts val="5864"/>
              </a:lnSpc>
              <a:spcBef>
                <a:spcPts val="646"/>
              </a:spcBef>
              <a:spcAft>
                <a:spcPts val="0"/>
              </a:spcAft>
            </a:pPr>
            <a:r>
              <a:rPr dirty="0" sz="5250" b="1">
                <a:solidFill>
                  <a:srgbClr val="000000"/>
                </a:solidFill>
                <a:latin typeface="PIPHFQ+Arial-BoldMT"/>
                <a:cs typeface="PIPHFQ+Arial-BoldMT"/>
              </a:rPr>
              <a:t>Analysis.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039" y="4714092"/>
            <a:ext cx="7400230" cy="997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When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analyzing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website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traffic,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it's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crucial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beyond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traditional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methods.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Incorporating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machine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models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provide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insights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into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future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traffic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trends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behavior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patterns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1663011"/>
            <a:ext cx="2775012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6440" y="2711904"/>
            <a:ext cx="7066871" cy="1003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1.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Versatile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Plotting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Matplotlib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allows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create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wide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variety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plots,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including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plots,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scatter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plots,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plots,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histograms,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pie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charts,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error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bars,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heatmaps,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6440" y="3866929"/>
            <a:ext cx="7086605" cy="1358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2.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Object-Oriented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Interface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Matplotlib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both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state-based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interface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(similar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MATLAB)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object-oriented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interface.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object-oriented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interface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flexible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powerful,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making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suitable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complex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customized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visualizations.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6440" y="5732758"/>
            <a:ext cx="6629868" cy="1003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3.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Publication-Quality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spc="17" b="1">
                <a:solidFill>
                  <a:srgbClr val="272525"/>
                </a:solidFill>
                <a:latin typeface="PIPHFQ+Arial-BoldMT"/>
                <a:cs typeface="PIPHFQ+Arial-BoldMT"/>
              </a:rPr>
              <a:t>Output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Matplotlib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produces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high-quality,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publication-ready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figures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supports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various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file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formats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saving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plots,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including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PNG,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PDF,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SVG,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more.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1023764"/>
            <a:ext cx="6782734" cy="2047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Machine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Learning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Algorithms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for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2" b="1">
                <a:solidFill>
                  <a:srgbClr val="000000"/>
                </a:solidFill>
                <a:latin typeface="PIPHFQ+Arial-BoldMT"/>
                <a:cs typeface="PIPHFQ+Arial-BoldMT"/>
              </a:rPr>
              <a:t>Advanced</a:t>
            </a:r>
          </a:p>
          <a:p>
            <a:pPr marL="0" marR="0">
              <a:lnSpc>
                <a:spcPts val="4886"/>
              </a:lnSpc>
              <a:spcBef>
                <a:spcPts val="531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6643" y="3631535"/>
            <a:ext cx="337736" cy="41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272525"/>
                </a:solidFill>
                <a:latin typeface="PIPHFQ+Arial-BoldMT"/>
                <a:cs typeface="PIPHFQ+Arial-BoldMT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26529" y="3631535"/>
            <a:ext cx="337736" cy="41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272525"/>
                </a:solidFill>
                <a:latin typeface="PIPHFQ+Arial-BoldMT"/>
                <a:cs typeface="PIPHFQ+Arial-Bold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3152" y="3660132"/>
            <a:ext cx="2388004" cy="695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K-Nearest</a:t>
            </a:r>
          </a:p>
          <a:p>
            <a:pPr marL="0" marR="0">
              <a:lnSpc>
                <a:spcPts val="2443"/>
              </a:lnSpc>
              <a:spcBef>
                <a:spcPts val="340"/>
              </a:spcBef>
              <a:spcAft>
                <a:spcPts val="0"/>
              </a:spcAft>
            </a:pP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Neighbors</a:t>
            </a: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(KNN)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83038" y="3660132"/>
            <a:ext cx="2342770" cy="1042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Convolutional</a:t>
            </a:r>
          </a:p>
          <a:p>
            <a:pPr marL="0" marR="0">
              <a:lnSpc>
                <a:spcPts val="2443"/>
              </a:lnSpc>
              <a:spcBef>
                <a:spcPts val="340"/>
              </a:spcBef>
              <a:spcAft>
                <a:spcPts val="0"/>
              </a:spcAft>
            </a:pP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Neural</a:t>
            </a: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Networks</a:t>
            </a:r>
          </a:p>
          <a:p>
            <a:pPr marL="0" marR="0">
              <a:lnSpc>
                <a:spcPts val="2443"/>
              </a:lnSpc>
              <a:spcBef>
                <a:spcPts val="290"/>
              </a:spcBef>
              <a:spcAft>
                <a:spcPts val="0"/>
              </a:spcAft>
            </a:pP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(CNN)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33152" y="4633607"/>
            <a:ext cx="2485137" cy="641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versatile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classification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83038" y="4980792"/>
            <a:ext cx="1843978" cy="997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Ideal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image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classification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recognition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33152" y="5344552"/>
            <a:ext cx="1769935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regression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tasks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76643" y="6433552"/>
            <a:ext cx="337736" cy="41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272525"/>
                </a:solidFill>
                <a:latin typeface="PIPHFQ+Arial-BoldMT"/>
                <a:cs typeface="PIPHFQ+Arial-BoldMT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33152" y="6462149"/>
            <a:ext cx="2450496" cy="3483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Gradient</a:t>
            </a: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2200" b="1">
                <a:solidFill>
                  <a:srgbClr val="272525"/>
                </a:solidFill>
                <a:latin typeface="PIPHFQ+Arial-BoldMT"/>
                <a:cs typeface="PIPHFQ+Arial-BoldMT"/>
              </a:rPr>
              <a:t>Descent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33152" y="7088437"/>
            <a:ext cx="5856482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optimization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widely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machine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2648491"/>
            <a:ext cx="7401098" cy="1353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2" b="1">
                <a:solidFill>
                  <a:srgbClr val="000000"/>
                </a:solidFill>
                <a:latin typeface="PIPHFQ+Arial-BoldMT"/>
                <a:cs typeface="PIPHFQ+Arial-BoldMT"/>
              </a:rPr>
              <a:t>K-Nearest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Neighbors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4" b="1">
                <a:solidFill>
                  <a:srgbClr val="000000"/>
                </a:solidFill>
                <a:latin typeface="PIPHFQ+Arial-BoldMT"/>
                <a:cs typeface="PIPHFQ+Arial-BoldMT"/>
              </a:rPr>
              <a:t>(KNN)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039" y="4397505"/>
            <a:ext cx="7151462" cy="1352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K-Nearest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Neighbors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(KNN)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supervised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machine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classification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regression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tasks.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simple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yet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powerful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based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principle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similarity,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assuming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similar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points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tend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have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similar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outcomes.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881246"/>
            <a:ext cx="4994026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7" b="1">
                <a:solidFill>
                  <a:srgbClr val="000000"/>
                </a:solidFill>
                <a:latin typeface="PIPHFQ+Arial-BoldMT"/>
                <a:cs typeface="PIPHFQ+Arial-BoldMT"/>
              </a:rPr>
              <a:t>KNN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visualization.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1332374"/>
            <a:ext cx="5732838" cy="1353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Convolutional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Neural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Networks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4" b="1">
                <a:solidFill>
                  <a:srgbClr val="000000"/>
                </a:solidFill>
                <a:latin typeface="PIPHFQ+Arial-BoldMT"/>
                <a:cs typeface="PIPHFQ+Arial-BoldMT"/>
              </a:rPr>
              <a:t>(CNN)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039" y="3081388"/>
            <a:ext cx="6857018" cy="997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1.Convolutional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spc="10" b="1">
                <a:solidFill>
                  <a:srgbClr val="272525"/>
                </a:solidFill>
                <a:latin typeface="PIPHFQ+Arial-BoldMT"/>
                <a:cs typeface="PIPHFQ+Arial-BoldMT"/>
              </a:rPr>
              <a:t>Operation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CNNs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derive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their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name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from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key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operation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employ: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convolution.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convolution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operation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helps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identify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patterns,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edges,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textures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within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1039" y="4397505"/>
            <a:ext cx="7140610" cy="1352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2.Feature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Hierarchy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CNNs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designed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automatically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hierarchical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representations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features.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Lower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layers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typically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capture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simple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features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like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edges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colors,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while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higher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layers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progressively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recognize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complex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structures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object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11039" y="6069024"/>
            <a:ext cx="7284691" cy="99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3.Activation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Functions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Activation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like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ReLU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(Rectified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Linear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Unit)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introduce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non-linearity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network.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non-linearity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crucial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network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model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complex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relationships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8" y="1554307"/>
            <a:ext cx="4994026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7" b="1">
                <a:solidFill>
                  <a:srgbClr val="000000"/>
                </a:solidFill>
                <a:latin typeface="PIPHFQ+Arial-BoldMT"/>
                <a:cs typeface="PIPHFQ+Arial-BoldMT"/>
              </a:rPr>
              <a:t>CNN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visualization.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8" y="1537995"/>
            <a:ext cx="6011143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4" b="1">
                <a:solidFill>
                  <a:srgbClr val="000000"/>
                </a:solidFill>
                <a:latin typeface="PIPHFQ+Arial-BoldMT"/>
                <a:cs typeface="PIPHFQ+Arial-BoldMT"/>
              </a:rPr>
              <a:t>GRADIENT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4" b="1">
                <a:solidFill>
                  <a:srgbClr val="000000"/>
                </a:solidFill>
                <a:latin typeface="PIPHFQ+Arial-BoldMT"/>
                <a:cs typeface="PIPHFQ+Arial-BoldMT"/>
              </a:rPr>
              <a:t>DESCENT.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6440" y="2586888"/>
            <a:ext cx="7062085" cy="1003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1.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Initialization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process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starts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initial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guess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model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parameters.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These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parameters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determine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model's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output,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goal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adjust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minimize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6440" y="3741914"/>
            <a:ext cx="6798471" cy="1358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2.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Computing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the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Gradient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gradient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respect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model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parameters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computed.</a:t>
            </a:r>
            <a:r>
              <a:rPr dirty="0" sz="1750" spc="482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information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about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how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changes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each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parameter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modified.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6440" y="5252341"/>
            <a:ext cx="7078446" cy="1003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3.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Iterative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Process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Steps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2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3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repeated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iteratively.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goal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keep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adjusting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parameters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direction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reduces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until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minimum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(or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local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minimum)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reached.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771470"/>
            <a:ext cx="5857275" cy="1353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4" b="1">
                <a:solidFill>
                  <a:srgbClr val="000000"/>
                </a:solidFill>
                <a:latin typeface="PIPHFQ+Arial-BoldMT"/>
                <a:cs typeface="PIPHFQ+Arial-BoldMT"/>
              </a:rPr>
              <a:t>GRADIENT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4" b="1">
                <a:solidFill>
                  <a:srgbClr val="000000"/>
                </a:solidFill>
                <a:latin typeface="PIPHFQ+Arial-BoldMT"/>
                <a:cs typeface="PIPHFQ+Arial-BoldMT"/>
              </a:rPr>
              <a:t>DESCENT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visualization.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2640276"/>
            <a:ext cx="3331053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Conclusion.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039" y="3694917"/>
            <a:ext cx="7252656" cy="206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leveraging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machine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models,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extraction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techniques,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powerful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analytic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tools,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website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traffic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analysis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reach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new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heights.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combination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Python,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Pandas,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Matplotlib,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various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machine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up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endless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possibilities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understanding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predicting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behavior.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ahead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competition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make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informed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decisions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online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presence.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1668368"/>
            <a:ext cx="6102978" cy="1353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Topics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Covered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in</a:t>
            </a: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this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039" y="3417382"/>
            <a:ext cx="2880925" cy="891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Interface.</a:t>
            </a:r>
          </a:p>
          <a:p>
            <a:pPr marL="0" marR="0">
              <a:lnSpc>
                <a:spcPts val="1955"/>
              </a:lnSpc>
              <a:spcBef>
                <a:spcPts val="2761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Enhanced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analysis.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1039" y="4628011"/>
            <a:ext cx="3991509" cy="2102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Extraction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Notebook.</a:t>
            </a:r>
          </a:p>
          <a:p>
            <a:pPr marL="0" marR="0">
              <a:lnSpc>
                <a:spcPts val="1955"/>
              </a:lnSpc>
              <a:spcBef>
                <a:spcPts val="2761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Visualization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Python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Libraries.</a:t>
            </a:r>
          </a:p>
          <a:p>
            <a:pPr marL="0" marR="0">
              <a:lnSpc>
                <a:spcPts val="1955"/>
              </a:lnSpc>
              <a:spcBef>
                <a:spcPts val="2811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Machine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Learning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Algorithms.</a:t>
            </a:r>
          </a:p>
          <a:p>
            <a:pPr marL="0" marR="0">
              <a:lnSpc>
                <a:spcPts val="1955"/>
              </a:lnSpc>
              <a:spcBef>
                <a:spcPts val="2811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Conclusion.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84847" y="658608"/>
            <a:ext cx="8098745" cy="12396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Enhancing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Analysis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with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Data</a:t>
            </a:r>
          </a:p>
          <a:p>
            <a:pPr marL="0" marR="0">
              <a:lnSpc>
                <a:spcPts val="4465"/>
              </a:lnSpc>
              <a:spcBef>
                <a:spcPts val="53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Extraction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and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Cognos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PIPHFQ+Arial-BoldMT"/>
                <a:cs typeface="PIPHFQ+Arial-BoldMT"/>
              </a:rPr>
              <a:t>Analytics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0469" y="2521718"/>
            <a:ext cx="2012571" cy="321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72525"/>
                </a:solidFill>
                <a:latin typeface="PIPHFQ+Arial-BoldMT"/>
                <a:cs typeface="PIPHFQ+Arial-BoldMT"/>
              </a:rPr>
              <a:t>Data</a:t>
            </a:r>
            <a:r>
              <a:rPr dirty="0" sz="200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2000" b="1">
                <a:solidFill>
                  <a:srgbClr val="272525"/>
                </a:solidFill>
                <a:latin typeface="PIPHFQ+Arial-BoldMT"/>
                <a:cs typeface="PIPHFQ+Arial-BoldMT"/>
              </a:rPr>
              <a:t>Extraction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23823" y="2521718"/>
            <a:ext cx="2293547" cy="321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72525"/>
                </a:solidFill>
                <a:latin typeface="PIPHFQ+Arial-BoldMT"/>
                <a:cs typeface="PIPHFQ+Arial-BoldMT"/>
              </a:rPr>
              <a:t>Cognos</a:t>
            </a:r>
            <a:r>
              <a:rPr dirty="0" sz="200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2000" b="1">
                <a:solidFill>
                  <a:srgbClr val="272525"/>
                </a:solidFill>
                <a:latin typeface="PIPHFQ+Arial-BoldMT"/>
                <a:cs typeface="PIPHFQ+Arial-BoldMT"/>
              </a:rPr>
              <a:t>Analytics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0468" y="3093831"/>
            <a:ext cx="4054616" cy="26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Efficiently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extract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relevant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analysis.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23822" y="3093831"/>
            <a:ext cx="4055493" cy="914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Utilize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Cognos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Analytics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comprehensive</a:t>
            </a:r>
          </a:p>
          <a:p>
            <a:pPr marL="0" marR="0">
              <a:lnSpc>
                <a:spcPts val="1786"/>
              </a:lnSpc>
              <a:spcBef>
                <a:spcPts val="721"/>
              </a:spcBef>
              <a:spcAft>
                <a:spcPts val="0"/>
              </a:spcAft>
            </a:pP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visualization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reporting.For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easy</a:t>
            </a:r>
          </a:p>
          <a:p>
            <a:pPr marL="0" marR="0">
              <a:lnSpc>
                <a:spcPts val="1786"/>
              </a:lnSpc>
              <a:spcBef>
                <a:spcPts val="771"/>
              </a:spcBef>
              <a:spcAft>
                <a:spcPts val="0"/>
              </a:spcAft>
            </a:pP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understanding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visualizer.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0468" y="3601276"/>
            <a:ext cx="3547609" cy="589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Extracting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more</a:t>
            </a:r>
          </a:p>
          <a:p>
            <a:pPr marL="0" marR="0">
              <a:lnSpc>
                <a:spcPts val="1786"/>
              </a:lnSpc>
              <a:spcBef>
                <a:spcPts val="721"/>
              </a:spcBef>
              <a:spcAft>
                <a:spcPts val="0"/>
              </a:spcAft>
            </a:pP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enhanced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600">
                <a:solidFill>
                  <a:srgbClr val="272525"/>
                </a:solidFill>
                <a:latin typeface="JPEEOM+ArialMT"/>
                <a:cs typeface="JPEEOM+ArialMT"/>
              </a:rPr>
              <a:t>problems.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9433" y="822310"/>
            <a:ext cx="7493212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Jupyter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Notebook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Interface.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5533" y="4869588"/>
            <a:ext cx="2446944" cy="997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Machine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Learning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Algorithms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in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Jupyter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Notebook.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3146" y="4869588"/>
            <a:ext cx="2101939" cy="6418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Executing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Code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in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Jupyter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Notebook.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40120" y="4869588"/>
            <a:ext cx="2113720" cy="6418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Visualizing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Data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in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Jupyter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Notebook.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5533" y="5713623"/>
            <a:ext cx="1720630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Showcasing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3146" y="5713623"/>
            <a:ext cx="2893186" cy="1352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Witness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step-by-step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execution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code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snippets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within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environment.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40120" y="5713623"/>
            <a:ext cx="2695862" cy="99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Demonstrating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power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visualization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using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Notebook's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5533" y="6069096"/>
            <a:ext cx="3102286" cy="641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implementation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KNN,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CNN,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Gradient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Descent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65533" y="6780041"/>
            <a:ext cx="3276086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algorithms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40120" y="6780041"/>
            <a:ext cx="2387086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interactive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2115448"/>
            <a:ext cx="5487869" cy="1353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Data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Extraction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with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spc="10" b="1">
                <a:solidFill>
                  <a:srgbClr val="000000"/>
                </a:solidFill>
                <a:latin typeface="PIPHFQ+Arial-BoldMT"/>
                <a:cs typeface="PIPHFQ+Arial-BoldMT"/>
              </a:rPr>
              <a:t>Jupyter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Notebook.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1039" y="3864463"/>
            <a:ext cx="7275106" cy="2419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widely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extract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due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high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flexibility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user-friendly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interface.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project,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utilized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extract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from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CSV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files.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Jupyter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Notebook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open-source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web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application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allows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create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share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documents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contain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code,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equations,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visualizations,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narrative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text.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popular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tool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among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scientists,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researchers,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educators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interactive</a:t>
            </a:r>
          </a:p>
          <a:p>
            <a:pPr marL="0" marR="0">
              <a:lnSpc>
                <a:spcPts val="1955"/>
              </a:lnSpc>
              <a:spcBef>
                <a:spcPts val="79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computing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4639" y="2648491"/>
            <a:ext cx="7027704" cy="1353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Visualization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with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5" b="1">
                <a:solidFill>
                  <a:srgbClr val="000000"/>
                </a:solidFill>
                <a:latin typeface="PIPHFQ+Arial-BoldMT"/>
                <a:cs typeface="PIPHFQ+Arial-BoldMT"/>
              </a:rPr>
              <a:t>NumPy,</a:t>
            </a:r>
          </a:p>
          <a:p>
            <a:pPr marL="0" marR="0">
              <a:lnSpc>
                <a:spcPts val="4886"/>
              </a:lnSpc>
              <a:spcBef>
                <a:spcPts val="581"/>
              </a:spcBef>
              <a:spcAft>
                <a:spcPts val="0"/>
              </a:spcAft>
            </a:pP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Pandas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and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4350" b="1">
                <a:solidFill>
                  <a:srgbClr val="000000"/>
                </a:solidFill>
                <a:latin typeface="PIPHFQ+Arial-BoldMT"/>
                <a:cs typeface="PIPHFQ+Arial-BoldMT"/>
              </a:rPr>
              <a:t>Matplotlib.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4639" y="4397505"/>
            <a:ext cx="7447790" cy="1352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section,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will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demonstrate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how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NumPy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Pandas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Frame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were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effective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visualization.</a:t>
            </a:r>
            <a:r>
              <a:rPr dirty="0" sz="1750" spc="482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NumPy,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Pandas,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Matplotlib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three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popular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Python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libraries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often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together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handle</a:t>
            </a:r>
          </a:p>
          <a:p>
            <a:pPr marL="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visualize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effectively.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72502" y="622082"/>
            <a:ext cx="7357128" cy="57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Numpy,</a:t>
            </a: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Pandas,</a:t>
            </a: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and</a:t>
            </a: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 </a:t>
            </a:r>
            <a:r>
              <a:rPr dirty="0" sz="3750" b="1">
                <a:solidFill>
                  <a:srgbClr val="000000"/>
                </a:solidFill>
                <a:latin typeface="PIPHFQ+Arial-BoldMT"/>
                <a:cs typeface="PIPHFQ+Arial-BoldMT"/>
              </a:rPr>
              <a:t>Matplotlib.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2501" y="1675337"/>
            <a:ext cx="1123004" cy="358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b="1">
                <a:solidFill>
                  <a:srgbClr val="000000"/>
                </a:solidFill>
                <a:latin typeface="PIPHFQ+Arial-BoldMT"/>
                <a:cs typeface="PIPHFQ+Arial-BoldMT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57781" y="1675337"/>
            <a:ext cx="1171108" cy="358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b="1">
                <a:solidFill>
                  <a:srgbClr val="000000"/>
                </a:solidFill>
                <a:latin typeface="PIPHFQ+Arial-BoldMT"/>
                <a:cs typeface="PIPHFQ+Arial-BoldMT"/>
              </a:rPr>
              <a:t>Pandas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43059" y="1675337"/>
            <a:ext cx="1504478" cy="358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b="1">
                <a:solidFill>
                  <a:srgbClr val="000000"/>
                </a:solidFill>
                <a:latin typeface="PIPHFQ+Arial-BoldMT"/>
                <a:cs typeface="PIPHFQ+Arial-BoldMT"/>
              </a:rPr>
              <a:t>Matplotlib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2501" y="2267949"/>
            <a:ext cx="1817102" cy="251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Numpy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used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57780" y="2267949"/>
            <a:ext cx="2665186" cy="2389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Efficiently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analyze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manipulate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using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Pandas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library.It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easy-to-use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structures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functions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working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structured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such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as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spreadsheets,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databases,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CSV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files.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3059" y="2267949"/>
            <a:ext cx="2665125" cy="1473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Matplotlib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popular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Python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library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creating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static,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animated,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interactive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visualizations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in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2D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3D.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charts,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plots,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72501" y="2573384"/>
            <a:ext cx="2559250" cy="238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numerical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access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content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given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data.It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support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working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large,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multi-dimensional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arrays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matrices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data,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along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with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collection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mathematical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functions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to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operate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on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these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arrays.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43059" y="3795124"/>
            <a:ext cx="2654817" cy="116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graphs,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figures,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making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fundamental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tool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visualization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scientific</a:t>
            </a:r>
          </a:p>
          <a:p>
            <a:pPr marL="0" marR="0">
              <a:lnSpc>
                <a:spcPts val="167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500">
                <a:solidFill>
                  <a:srgbClr val="272525"/>
                </a:solidFill>
                <a:latin typeface="JPEEOM+ArialMT"/>
                <a:cs typeface="JPEEOM+ArialMT"/>
              </a:rPr>
              <a:t>plotting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1039" y="1659201"/>
            <a:ext cx="2066264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5" b="1">
                <a:solidFill>
                  <a:srgbClr val="000000"/>
                </a:solidFill>
                <a:latin typeface="PIPHFQ+Arial-BoldMT"/>
                <a:cs typeface="PIPHFQ+Arial-BoldMT"/>
              </a:rPr>
              <a:t>NumPy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6440" y="2708094"/>
            <a:ext cx="6583563" cy="648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1.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Multidimensional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Arrays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NumPy's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structure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</a:p>
          <a:p>
            <a:pPr marL="342900" marR="0">
              <a:lnSpc>
                <a:spcPts val="1955"/>
              </a:lnSpc>
              <a:spcBef>
                <a:spcPts val="714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highlight>
                  <a:srgbClr val="e5f6ff"/>
                </a:highlight>
                <a:latin typeface="Consolas"/>
                <a:cs typeface="Consolas"/>
              </a:rPr>
              <a:t>ndarray</a:t>
            </a:r>
            <a:r>
              <a:rPr dirty="0" sz="1750" spc="58">
                <a:solidFill>
                  <a:srgbClr val="272525"/>
                </a:solidFill>
                <a:highlight>
                  <a:srgbClr val="e5f6ff"/>
                </a:highlight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(n-dimensional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array).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6440" y="3515338"/>
            <a:ext cx="7050601" cy="1358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2.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Data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spc="-20" b="1">
                <a:solidFill>
                  <a:srgbClr val="272525"/>
                </a:solidFill>
                <a:latin typeface="PIPHFQ+Arial-BoldMT"/>
                <a:cs typeface="PIPHFQ+Arial-BoldMT"/>
              </a:rPr>
              <a:t>Types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NumPy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wide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range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types,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including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integers,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floating-point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numbers,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complex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numbers,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more.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specify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type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when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creating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array,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which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particularly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useful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numerical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precision.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6440" y="5025765"/>
            <a:ext cx="6902954" cy="171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3.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Array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Operations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NumPy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offers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vast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array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mathematical,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logical,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statistical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operate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arrays.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This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includes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basic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operations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like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addition,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subtraction,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multiplication,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more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advanced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like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matrix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multiplication,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statistical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analysis,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FFT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(Fast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Fourier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Transform).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4638" y="1485250"/>
            <a:ext cx="2128378" cy="658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50" spc="11" b="1">
                <a:solidFill>
                  <a:srgbClr val="000000"/>
                </a:solidFill>
                <a:latin typeface="PIPHFQ+Arial-BoldMT"/>
                <a:cs typeface="PIPHFQ+Arial-BoldMT"/>
              </a:rPr>
              <a:t>Pandas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0041" y="2534144"/>
            <a:ext cx="6844349" cy="171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1.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DataFrame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and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Series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Pandas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introduces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two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primary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structures: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DataFrame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two-dimensional,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tabular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structure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resembles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spreadsheet.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consists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rows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columns.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Series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one-dimensional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array-like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object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that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represents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single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column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row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0041" y="4399972"/>
            <a:ext cx="6792052" cy="1003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2.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Data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Cleaning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Pandas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offers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tools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cleaning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preprocessing,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including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handling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missing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filtering,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sorting,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merging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datasets.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0041" y="5554997"/>
            <a:ext cx="6989671" cy="13585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72525"/>
                </a:solidFill>
                <a:latin typeface="PIPHFQ+Arial-BoldMT"/>
                <a:cs typeface="PIPHFQ+Arial-BoldMT"/>
              </a:rPr>
              <a:t>3.</a:t>
            </a:r>
            <a:r>
              <a:rPr dirty="0" sz="1800" spc="698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Data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 </a:t>
            </a:r>
            <a:r>
              <a:rPr dirty="0" sz="1750" b="1">
                <a:solidFill>
                  <a:srgbClr val="272525"/>
                </a:solidFill>
                <a:latin typeface="PIPHFQ+Arial-BoldMT"/>
                <a:cs typeface="PIPHFQ+Arial-BoldMT"/>
              </a:rPr>
              <a:t>Analysis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: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It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provides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wide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range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of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functions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for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</a:t>
            </a:r>
          </a:p>
          <a:p>
            <a:pPr marL="342900" marR="0">
              <a:lnSpc>
                <a:spcPts val="1955"/>
              </a:lnSpc>
              <a:spcBef>
                <a:spcPts val="83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analysis,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including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descriptive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statistics,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aggregation,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groupby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operations.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easily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calculate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statistics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and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perform</a:t>
            </a:r>
          </a:p>
          <a:p>
            <a:pPr marL="342900" marR="0">
              <a:lnSpc>
                <a:spcPts val="1955"/>
              </a:lnSpc>
              <a:spcBef>
                <a:spcPts val="843"/>
              </a:spcBef>
              <a:spcAft>
                <a:spcPts val="0"/>
              </a:spcAft>
            </a:pP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calculations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on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your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 </a:t>
            </a:r>
            <a:r>
              <a:rPr dirty="0" sz="1750">
                <a:solidFill>
                  <a:srgbClr val="272525"/>
                </a:solidFill>
                <a:latin typeface="JPEEOM+ArialMT"/>
                <a:cs typeface="JPEEOM+ArialMT"/>
              </a:rPr>
              <a:t>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2023-10-11T11:16:22-05:00</dcterms:modified>
</cp:coreProperties>
</file>