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0" d="100"/>
          <a:sy n="60" d="100"/>
        </p:scale>
        <p:origin x="10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8DC94D-3B77-489C-833A-313B5E01575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E78FE86-0D8C-4239-A0D7-BF7C617AB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92BAC63-1EF8-4B99-80F5-29A79C6DF56E}"/>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5" name="Espace réservé du pied de page 4">
            <a:extLst>
              <a:ext uri="{FF2B5EF4-FFF2-40B4-BE49-F238E27FC236}">
                <a16:creationId xmlns:a16="http://schemas.microsoft.com/office/drawing/2014/main" id="{193E64EF-302A-4699-A8C1-E65B2B692E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66FACD-9BCB-40B1-B3B4-AA2B96F97D22}"/>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328237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BC41C-1972-4817-A202-29BE5CF69A7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84A5913-223C-408F-A2F5-0E55E945466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61DF5D-C03D-4009-B6A2-04C3AB6E14B8}"/>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5" name="Espace réservé du pied de page 4">
            <a:extLst>
              <a:ext uri="{FF2B5EF4-FFF2-40B4-BE49-F238E27FC236}">
                <a16:creationId xmlns:a16="http://schemas.microsoft.com/office/drawing/2014/main" id="{F714B79D-57DF-44DA-90EC-35BBD57278B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506CEC3-7FBA-4659-A582-AF7D58E255F0}"/>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11593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7D718C1-2C37-4FFC-9F97-6164BE7CDD4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2C209B6-E4BF-4A31-8AF0-2E8B9DC58BD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CEC3B7-A7DB-49AF-B343-A68833AB6E81}"/>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5" name="Espace réservé du pied de page 4">
            <a:extLst>
              <a:ext uri="{FF2B5EF4-FFF2-40B4-BE49-F238E27FC236}">
                <a16:creationId xmlns:a16="http://schemas.microsoft.com/office/drawing/2014/main" id="{B19EF04A-6B89-45ED-A9C9-105B61F53C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2B2F36-36E6-49E0-9556-62CF91F2A979}"/>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76339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724D18-E8A0-416F-B605-A3E1798EAEB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8AE02BA-96D7-4AE2-B396-B807EDE28459}"/>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9E25A1B-D927-4393-8263-9A472ECCBA7C}"/>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5" name="Espace réservé du pied de page 4">
            <a:extLst>
              <a:ext uri="{FF2B5EF4-FFF2-40B4-BE49-F238E27FC236}">
                <a16:creationId xmlns:a16="http://schemas.microsoft.com/office/drawing/2014/main" id="{01A85C1F-A7E9-4B24-9FB0-8671BD2456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B5EA13-85D5-49EF-82B6-61D654CD7BBF}"/>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101842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FD92B2-4697-4FCB-BEED-4FD86410DAD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094AEBE-245D-45F4-9E5E-115A7BB1D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B85D3ADE-C5E4-4D74-AB3A-F3FD101484B8}"/>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5" name="Espace réservé du pied de page 4">
            <a:extLst>
              <a:ext uri="{FF2B5EF4-FFF2-40B4-BE49-F238E27FC236}">
                <a16:creationId xmlns:a16="http://schemas.microsoft.com/office/drawing/2014/main" id="{E7762DBD-141F-4512-955C-B209CEB4D1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BC54F7-2A06-45B3-85CB-D02B0C12EACC}"/>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119198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5075B-22FE-4B8B-A9F9-BD4AA6239DA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F5DE9BD-C939-447C-A28E-F1CD4FE8CFED}"/>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A26A51E-3164-49E0-9CCB-43BE26813831}"/>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15A80C6-14E7-47DF-92FA-DCB410E5D8EF}"/>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6" name="Espace réservé du pied de page 5">
            <a:extLst>
              <a:ext uri="{FF2B5EF4-FFF2-40B4-BE49-F238E27FC236}">
                <a16:creationId xmlns:a16="http://schemas.microsoft.com/office/drawing/2014/main" id="{7E988DCB-1972-4274-8056-2DE561D805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BF37AB-F767-4F70-BFF6-CF7533BCA05C}"/>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170280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FB00BE-34EF-4E89-93C3-61ECEAEC324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D66D532-5F6D-4621-98AA-B1D40D699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E68DAFA8-530E-45F6-A7E8-7D5D8181D5CC}"/>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158BAE4-B8C5-4E17-8F8A-25C6CE9DD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A2D708A-A3E0-4569-B7E6-587CD55FD484}"/>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944F878-DD9D-400F-9BC7-08AFEEDAEFFA}"/>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8" name="Espace réservé du pied de page 7">
            <a:extLst>
              <a:ext uri="{FF2B5EF4-FFF2-40B4-BE49-F238E27FC236}">
                <a16:creationId xmlns:a16="http://schemas.microsoft.com/office/drawing/2014/main" id="{E4F53E01-FCAC-4E75-8442-21C47CE057B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E8C3BEC-7E50-4CBC-B14D-941748523284}"/>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690703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DC8BA0-33E6-4F41-84FA-F1EC39C6851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4F4FC86-B786-4144-979F-27B4CE27BD35}"/>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4" name="Espace réservé du pied de page 3">
            <a:extLst>
              <a:ext uri="{FF2B5EF4-FFF2-40B4-BE49-F238E27FC236}">
                <a16:creationId xmlns:a16="http://schemas.microsoft.com/office/drawing/2014/main" id="{FBCD0AC2-F304-40B4-BB38-3331CAC905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72B035E-9805-4922-AC58-C2164F9F2B53}"/>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394825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7D067AF-40EF-4E58-AF6A-CB5D56FDD0E9}"/>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3" name="Espace réservé du pied de page 2">
            <a:extLst>
              <a:ext uri="{FF2B5EF4-FFF2-40B4-BE49-F238E27FC236}">
                <a16:creationId xmlns:a16="http://schemas.microsoft.com/office/drawing/2014/main" id="{CBFAEE41-F272-4065-A452-C0149CD48BA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A6A63D7-794E-4DDB-82BC-86F5E80E323F}"/>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204807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A47B32-07DF-44B4-9FF2-C359BF71E7E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A2E586C-35E0-4AA9-A5E9-B6530A20D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354E23D-56E2-40E3-AA18-34C0B9964A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425E99A-74DC-4CE2-B895-83D382746207}"/>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6" name="Espace réservé du pied de page 5">
            <a:extLst>
              <a:ext uri="{FF2B5EF4-FFF2-40B4-BE49-F238E27FC236}">
                <a16:creationId xmlns:a16="http://schemas.microsoft.com/office/drawing/2014/main" id="{9D20FF43-CDBB-4DE1-A34C-B43907271A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53A761B-5A5A-4FAF-AF53-8C1F7C695318}"/>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125626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2295E-6C20-46F3-B4FD-C1D301F4E22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CA8E7BE-449E-4BE4-9825-3B86FE7CE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7EEA35C-D93A-4A5D-894D-E1A0616F6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4F9E72C6-303E-4BD9-B989-ED17B27F4EF0}"/>
              </a:ext>
            </a:extLst>
          </p:cNvPr>
          <p:cNvSpPr>
            <a:spLocks noGrp="1"/>
          </p:cNvSpPr>
          <p:nvPr>
            <p:ph type="dt" sz="half" idx="10"/>
          </p:nvPr>
        </p:nvSpPr>
        <p:spPr/>
        <p:txBody>
          <a:bodyPr/>
          <a:lstStyle/>
          <a:p>
            <a:fld id="{E8C12027-30CF-4C14-AED9-88BCBE264CBF}" type="datetimeFigureOut">
              <a:rPr lang="fr-FR" smtClean="0"/>
              <a:t>11/06/2019</a:t>
            </a:fld>
            <a:endParaRPr lang="fr-FR"/>
          </a:p>
        </p:txBody>
      </p:sp>
      <p:sp>
        <p:nvSpPr>
          <p:cNvPr id="6" name="Espace réservé du pied de page 5">
            <a:extLst>
              <a:ext uri="{FF2B5EF4-FFF2-40B4-BE49-F238E27FC236}">
                <a16:creationId xmlns:a16="http://schemas.microsoft.com/office/drawing/2014/main" id="{7300A852-DCF1-498F-B2BD-D680BDE73B8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3399C78-33DE-4E57-AD38-FF5E21D41B6D}"/>
              </a:ext>
            </a:extLst>
          </p:cNvPr>
          <p:cNvSpPr>
            <a:spLocks noGrp="1"/>
          </p:cNvSpPr>
          <p:nvPr>
            <p:ph type="sldNum" sz="quarter" idx="12"/>
          </p:nvPr>
        </p:nvSpPr>
        <p:spPr/>
        <p:txBody>
          <a:bodyPr/>
          <a:lstStyle/>
          <a:p>
            <a:fld id="{54823349-A189-4C99-AAD5-5155EB0E0462}" type="slidenum">
              <a:rPr lang="fr-FR" smtClean="0"/>
              <a:t>‹N°›</a:t>
            </a:fld>
            <a:endParaRPr lang="fr-FR"/>
          </a:p>
        </p:txBody>
      </p:sp>
    </p:spTree>
    <p:extLst>
      <p:ext uri="{BB962C8B-B14F-4D97-AF65-F5344CB8AC3E}">
        <p14:creationId xmlns:p14="http://schemas.microsoft.com/office/powerpoint/2010/main" val="35594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F23B4C-5BC4-49AD-9ADB-4A9FBBB94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6CAEFCC-D8F6-4486-BEF8-7E5CCD7DF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4C127B-C58C-41A7-BCA7-9B702D2082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12027-30CF-4C14-AED9-88BCBE264CBF}" type="datetimeFigureOut">
              <a:rPr lang="fr-FR" smtClean="0"/>
              <a:t>11/06/2019</a:t>
            </a:fld>
            <a:endParaRPr lang="fr-FR"/>
          </a:p>
        </p:txBody>
      </p:sp>
      <p:sp>
        <p:nvSpPr>
          <p:cNvPr id="5" name="Espace réservé du pied de page 4">
            <a:extLst>
              <a:ext uri="{FF2B5EF4-FFF2-40B4-BE49-F238E27FC236}">
                <a16:creationId xmlns:a16="http://schemas.microsoft.com/office/drawing/2014/main" id="{2F9AD17D-C977-4239-BAFE-F96D61481F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7D7E197-5C70-4E10-9D34-AF09C84A3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23349-A189-4C99-AAD5-5155EB0E0462}" type="slidenum">
              <a:rPr lang="fr-FR" smtClean="0"/>
              <a:t>‹N°›</a:t>
            </a:fld>
            <a:endParaRPr lang="fr-FR"/>
          </a:p>
        </p:txBody>
      </p:sp>
    </p:spTree>
    <p:extLst>
      <p:ext uri="{BB962C8B-B14F-4D97-AF65-F5344CB8AC3E}">
        <p14:creationId xmlns:p14="http://schemas.microsoft.com/office/powerpoint/2010/main" val="4075208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E1587-6AC6-4CDD-BC30-6A76197969EF}"/>
              </a:ext>
            </a:extLst>
          </p:cNvPr>
          <p:cNvSpPr>
            <a:spLocks noGrp="1"/>
          </p:cNvSpPr>
          <p:nvPr>
            <p:ph type="ctrTitle"/>
          </p:nvPr>
        </p:nvSpPr>
        <p:spPr>
          <a:xfrm>
            <a:off x="433952" y="406400"/>
            <a:ext cx="11546237" cy="1794359"/>
          </a:xfrm>
          <a:solidFill>
            <a:schemeClr val="accent6"/>
          </a:solidFill>
        </p:spPr>
        <p:txBody>
          <a:bodyPr>
            <a:noAutofit/>
          </a:bodyPr>
          <a:lstStyle/>
          <a:p>
            <a:r>
              <a:rPr lang="fr-FR" sz="4000" b="1" dirty="0">
                <a:solidFill>
                  <a:schemeClr val="bg1"/>
                </a:solidFill>
              </a:rPr>
              <a:t>H1.«Plus le taux de couverture des emplois stables par les fonds permanents(X1) est élevé, moins la probabilité de défaillance est importante(Y)</a:t>
            </a:r>
          </a:p>
        </p:txBody>
      </p:sp>
      <p:sp>
        <p:nvSpPr>
          <p:cNvPr id="3" name="Sous-titre 2">
            <a:extLst>
              <a:ext uri="{FF2B5EF4-FFF2-40B4-BE49-F238E27FC236}">
                <a16:creationId xmlns:a16="http://schemas.microsoft.com/office/drawing/2014/main" id="{75B741F2-400F-41C7-84EE-5B36C4BB2F28}"/>
              </a:ext>
            </a:extLst>
          </p:cNvPr>
          <p:cNvSpPr>
            <a:spLocks noGrp="1"/>
          </p:cNvSpPr>
          <p:nvPr>
            <p:ph type="subTitle" idx="1"/>
          </p:nvPr>
        </p:nvSpPr>
        <p:spPr>
          <a:xfrm>
            <a:off x="322881" y="2991173"/>
            <a:ext cx="11546237" cy="2127142"/>
          </a:xfrm>
        </p:spPr>
        <p:txBody>
          <a:bodyPr>
            <a:normAutofit/>
          </a:bodyPr>
          <a:lstStyle/>
          <a:p>
            <a:r>
              <a:rPr lang="fr-FR" dirty="0"/>
              <a:t>En effet, une des causes de défaillance les plus fréquemment citées dans la littérature  est l'existence d’une structure financière déséquilibré et qui fait apparaître des besoins en </a:t>
            </a:r>
            <a:r>
              <a:rPr lang="fr-FR" sz="2800" b="1" dirty="0">
                <a:solidFill>
                  <a:srgbClr val="C00000"/>
                </a:solidFill>
              </a:rPr>
              <a:t>ressources stables pour financer les emplois stables de l'entreprise </a:t>
            </a:r>
            <a:r>
              <a:rPr lang="fr-FR" dirty="0"/>
              <a:t>(CrutzenVanCaillie,2010;Jabeur,2011).Dans notre cas, nous considérons que le taux de couverture des actifs immobilisés traduit la capacité ou l'incapacité de l'entreprise à financer ses emplois stables.</a:t>
            </a:r>
          </a:p>
        </p:txBody>
      </p:sp>
    </p:spTree>
    <p:extLst>
      <p:ext uri="{BB962C8B-B14F-4D97-AF65-F5344CB8AC3E}">
        <p14:creationId xmlns:p14="http://schemas.microsoft.com/office/powerpoint/2010/main" val="3664755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FE1A559D-0E87-44B7-B4C3-1B1B4F0F3F1E}"/>
              </a:ext>
            </a:extLst>
          </p:cNvPr>
          <p:cNvPicPr>
            <a:picLocks noChangeAspect="1"/>
          </p:cNvPicPr>
          <p:nvPr/>
        </p:nvPicPr>
        <p:blipFill>
          <a:blip r:embed="rId2"/>
          <a:stretch>
            <a:fillRect/>
          </a:stretch>
        </p:blipFill>
        <p:spPr>
          <a:xfrm>
            <a:off x="946484" y="176574"/>
            <a:ext cx="10090484" cy="6642130"/>
          </a:xfrm>
          <a:prstGeom prst="rect">
            <a:avLst/>
          </a:prstGeom>
        </p:spPr>
      </p:pic>
    </p:spTree>
    <p:extLst>
      <p:ext uri="{BB962C8B-B14F-4D97-AF65-F5344CB8AC3E}">
        <p14:creationId xmlns:p14="http://schemas.microsoft.com/office/powerpoint/2010/main" val="158889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E1587-6AC6-4CDD-BC30-6A76197969EF}"/>
              </a:ext>
            </a:extLst>
          </p:cNvPr>
          <p:cNvSpPr>
            <a:spLocks noGrp="1"/>
          </p:cNvSpPr>
          <p:nvPr>
            <p:ph type="ctrTitle"/>
          </p:nvPr>
        </p:nvSpPr>
        <p:spPr>
          <a:xfrm>
            <a:off x="433952" y="406400"/>
            <a:ext cx="11546237" cy="1794359"/>
          </a:xfrm>
          <a:solidFill>
            <a:schemeClr val="accent6"/>
          </a:solidFill>
        </p:spPr>
        <p:txBody>
          <a:bodyPr>
            <a:noAutofit/>
          </a:bodyPr>
          <a:lstStyle/>
          <a:p>
            <a:r>
              <a:rPr lang="fr-FR" sz="4000" b="1" dirty="0">
                <a:solidFill>
                  <a:schemeClr val="bg1"/>
                </a:solidFill>
              </a:rPr>
              <a:t>H2. « Le manque de liquidité suffisante (X2) pour couvrir le cycle d'exploitation est un facteur explicatif de la défaillance de l'entreprise (Y) ». </a:t>
            </a:r>
          </a:p>
        </p:txBody>
      </p:sp>
      <p:sp>
        <p:nvSpPr>
          <p:cNvPr id="3" name="Sous-titre 2">
            <a:extLst>
              <a:ext uri="{FF2B5EF4-FFF2-40B4-BE49-F238E27FC236}">
                <a16:creationId xmlns:a16="http://schemas.microsoft.com/office/drawing/2014/main" id="{75B741F2-400F-41C7-84EE-5B36C4BB2F28}"/>
              </a:ext>
            </a:extLst>
          </p:cNvPr>
          <p:cNvSpPr>
            <a:spLocks noGrp="1"/>
          </p:cNvSpPr>
          <p:nvPr>
            <p:ph type="subTitle" idx="1"/>
          </p:nvPr>
        </p:nvSpPr>
        <p:spPr>
          <a:xfrm>
            <a:off x="322881" y="2991173"/>
            <a:ext cx="11546237" cy="2127142"/>
          </a:xfrm>
        </p:spPr>
        <p:txBody>
          <a:bodyPr>
            <a:normAutofit fontScale="92500" lnSpcReduction="10000"/>
          </a:bodyPr>
          <a:lstStyle/>
          <a:p>
            <a:pPr algn="just"/>
            <a:r>
              <a:rPr lang="fr-FR" dirty="0"/>
              <a:t>Une telle situation résulte souvent d'un </a:t>
            </a:r>
            <a:r>
              <a:rPr lang="fr-FR" sz="3000" b="1" dirty="0">
                <a:solidFill>
                  <a:srgbClr val="C00000"/>
                </a:solidFill>
              </a:rPr>
              <a:t>déséquilibre persistant entre les ressources et les charges provenant du cycle d'exploitation.</a:t>
            </a:r>
            <a:r>
              <a:rPr lang="fr-FR" dirty="0"/>
              <a:t> Cette explication est avancée par plusieurs auteurs, nommément Back, </a:t>
            </a:r>
            <a:r>
              <a:rPr lang="fr-FR" dirty="0" err="1"/>
              <a:t>Laitinen</a:t>
            </a:r>
            <a:r>
              <a:rPr lang="fr-FR" dirty="0"/>
              <a:t>, </a:t>
            </a:r>
            <a:r>
              <a:rPr lang="fr-FR" dirty="0" err="1"/>
              <a:t>Sere</a:t>
            </a:r>
            <a:r>
              <a:rPr lang="fr-FR" dirty="0"/>
              <a:t>, et </a:t>
            </a:r>
            <a:r>
              <a:rPr lang="fr-FR" dirty="0" err="1"/>
              <a:t>Wezel</a:t>
            </a:r>
            <a:r>
              <a:rPr lang="fr-FR" dirty="0"/>
              <a:t> (1996), </a:t>
            </a:r>
            <a:r>
              <a:rPr lang="fr-FR" dirty="0" err="1"/>
              <a:t>Charalambous</a:t>
            </a:r>
            <a:r>
              <a:rPr lang="fr-FR" dirty="0"/>
              <a:t>, </a:t>
            </a:r>
            <a:r>
              <a:rPr lang="fr-FR" dirty="0" err="1"/>
              <a:t>Charitou</a:t>
            </a:r>
            <a:r>
              <a:rPr lang="fr-FR" dirty="0"/>
              <a:t>, et </a:t>
            </a:r>
            <a:r>
              <a:rPr lang="fr-FR" dirty="0" err="1"/>
              <a:t>Kaourou</a:t>
            </a:r>
            <a:r>
              <a:rPr lang="fr-FR" dirty="0"/>
              <a:t> (2000), Gerard, </a:t>
            </a:r>
            <a:r>
              <a:rPr lang="fr-FR" dirty="0" err="1"/>
              <a:t>Windey</a:t>
            </a:r>
            <a:r>
              <a:rPr lang="fr-FR" dirty="0"/>
              <a:t>, et </a:t>
            </a:r>
            <a:r>
              <a:rPr lang="fr-FR" dirty="0" err="1"/>
              <a:t>Gregoire</a:t>
            </a:r>
            <a:r>
              <a:rPr lang="fr-FR" dirty="0"/>
              <a:t> (1998), Ben </a:t>
            </a:r>
            <a:r>
              <a:rPr lang="fr-FR" dirty="0" err="1"/>
              <a:t>Jabeur</a:t>
            </a:r>
            <a:r>
              <a:rPr lang="fr-FR" dirty="0"/>
              <a:t> (2011), </a:t>
            </a:r>
            <a:r>
              <a:rPr lang="fr-FR" dirty="0" err="1"/>
              <a:t>Laitinen</a:t>
            </a:r>
            <a:r>
              <a:rPr lang="fr-FR" dirty="0"/>
              <a:t> (1991, 1992), Martinet (1988) et Newton (1985). Ainsi, nous pouvons apprécier le niveau général de liquidité à travers le ratio de liquidité générale qui traduit un besoin (supérieur à 1) ou excédent en fonds de roulement (inférieur à 1) de l'entreprise (Cohen, 1997). </a:t>
            </a:r>
          </a:p>
        </p:txBody>
      </p:sp>
    </p:spTree>
    <p:extLst>
      <p:ext uri="{BB962C8B-B14F-4D97-AF65-F5344CB8AC3E}">
        <p14:creationId xmlns:p14="http://schemas.microsoft.com/office/powerpoint/2010/main" val="258068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E1587-6AC6-4CDD-BC30-6A76197969EF}"/>
              </a:ext>
            </a:extLst>
          </p:cNvPr>
          <p:cNvSpPr>
            <a:spLocks noGrp="1"/>
          </p:cNvSpPr>
          <p:nvPr>
            <p:ph type="ctrTitle"/>
          </p:nvPr>
        </p:nvSpPr>
        <p:spPr>
          <a:xfrm>
            <a:off x="433952" y="313411"/>
            <a:ext cx="11546237" cy="1468895"/>
          </a:xfrm>
          <a:solidFill>
            <a:schemeClr val="accent6"/>
          </a:solidFill>
        </p:spPr>
        <p:txBody>
          <a:bodyPr>
            <a:noAutofit/>
          </a:bodyPr>
          <a:lstStyle/>
          <a:p>
            <a:r>
              <a:rPr lang="fr-FR" sz="4000" b="1" dirty="0">
                <a:solidFill>
                  <a:schemeClr val="bg1"/>
                </a:solidFill>
              </a:rPr>
              <a:t>H3. « Plus la capacité d'endettement (X3) est faible, plus l'entreprise est susceptible de se trouver en faillite (Y) »</a:t>
            </a:r>
          </a:p>
        </p:txBody>
      </p:sp>
      <p:sp>
        <p:nvSpPr>
          <p:cNvPr id="3" name="Sous-titre 2">
            <a:extLst>
              <a:ext uri="{FF2B5EF4-FFF2-40B4-BE49-F238E27FC236}">
                <a16:creationId xmlns:a16="http://schemas.microsoft.com/office/drawing/2014/main" id="{75B741F2-400F-41C7-84EE-5B36C4BB2F28}"/>
              </a:ext>
            </a:extLst>
          </p:cNvPr>
          <p:cNvSpPr>
            <a:spLocks noGrp="1"/>
          </p:cNvSpPr>
          <p:nvPr>
            <p:ph type="subTitle" idx="1"/>
          </p:nvPr>
        </p:nvSpPr>
        <p:spPr>
          <a:xfrm>
            <a:off x="322881" y="2991173"/>
            <a:ext cx="11546237" cy="2127142"/>
          </a:xfrm>
        </p:spPr>
        <p:txBody>
          <a:bodyPr>
            <a:normAutofit fontScale="92500" lnSpcReduction="10000"/>
          </a:bodyPr>
          <a:lstStyle/>
          <a:p>
            <a:pPr algn="just"/>
            <a:r>
              <a:rPr lang="fr-FR" sz="3000" b="1" dirty="0">
                <a:solidFill>
                  <a:srgbClr val="C00000"/>
                </a:solidFill>
              </a:rPr>
              <a:t>L'impossibilité pour l'entreprise d'obtenir des fonds externes à cause de la méfiance de ses prêteurs conduit celle-ci à la défaillance. </a:t>
            </a:r>
            <a:r>
              <a:rPr lang="fr-FR" dirty="0"/>
              <a:t>C'est ce qu'on trouve dans les travaux de </a:t>
            </a:r>
            <a:r>
              <a:rPr lang="fr-FR" dirty="0" err="1"/>
              <a:t>Argenti</a:t>
            </a:r>
            <a:r>
              <a:rPr lang="fr-FR" dirty="0"/>
              <a:t> (1976), </a:t>
            </a:r>
            <a:r>
              <a:rPr lang="fr-FR" dirty="0" err="1"/>
              <a:t>Crutzen</a:t>
            </a:r>
            <a:r>
              <a:rPr lang="fr-FR" dirty="0"/>
              <a:t> (2006), Marco (1989a,b), </a:t>
            </a:r>
            <a:r>
              <a:rPr lang="fr-FR" dirty="0" err="1"/>
              <a:t>Ooghe</a:t>
            </a:r>
            <a:r>
              <a:rPr lang="fr-FR" dirty="0"/>
              <a:t> et Van </a:t>
            </a:r>
            <a:r>
              <a:rPr lang="fr-FR" dirty="0" err="1"/>
              <a:t>Wymeersch</a:t>
            </a:r>
            <a:r>
              <a:rPr lang="fr-FR" dirty="0"/>
              <a:t> (1986). Cette capacité est largement dépendante de l'autonomie financière de l'entreprise, c'est-à-dire, le poids de l'endettement dans sa structure financière. Raison pour laquelle nous considérons que le ratio de levier financier peut être d'une pertinence importante dans la traduction d'une telle capacité (Cohen, 1997). </a:t>
            </a:r>
          </a:p>
        </p:txBody>
      </p:sp>
    </p:spTree>
    <p:extLst>
      <p:ext uri="{BB962C8B-B14F-4D97-AF65-F5344CB8AC3E}">
        <p14:creationId xmlns:p14="http://schemas.microsoft.com/office/powerpoint/2010/main" val="333492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E1587-6AC6-4CDD-BC30-6A76197969EF}"/>
              </a:ext>
            </a:extLst>
          </p:cNvPr>
          <p:cNvSpPr>
            <a:spLocks noGrp="1"/>
          </p:cNvSpPr>
          <p:nvPr>
            <p:ph type="ctrTitle"/>
          </p:nvPr>
        </p:nvSpPr>
        <p:spPr>
          <a:xfrm>
            <a:off x="433952" y="313411"/>
            <a:ext cx="11546237" cy="1468895"/>
          </a:xfrm>
          <a:solidFill>
            <a:schemeClr val="accent6"/>
          </a:solidFill>
        </p:spPr>
        <p:txBody>
          <a:bodyPr>
            <a:noAutofit/>
          </a:bodyPr>
          <a:lstStyle/>
          <a:p>
            <a:r>
              <a:rPr lang="fr-FR" sz="4000" b="1" dirty="0">
                <a:solidFill>
                  <a:schemeClr val="bg1"/>
                </a:solidFill>
              </a:rPr>
              <a:t>H4. « Une rentabilité financière faible (X4) peut conduire l'entreprise à la défaillance (Y) </a:t>
            </a:r>
          </a:p>
        </p:txBody>
      </p:sp>
      <p:sp>
        <p:nvSpPr>
          <p:cNvPr id="3" name="Sous-titre 2">
            <a:extLst>
              <a:ext uri="{FF2B5EF4-FFF2-40B4-BE49-F238E27FC236}">
                <a16:creationId xmlns:a16="http://schemas.microsoft.com/office/drawing/2014/main" id="{75B741F2-400F-41C7-84EE-5B36C4BB2F28}"/>
              </a:ext>
            </a:extLst>
          </p:cNvPr>
          <p:cNvSpPr>
            <a:spLocks noGrp="1"/>
          </p:cNvSpPr>
          <p:nvPr>
            <p:ph type="subTitle" idx="1"/>
          </p:nvPr>
        </p:nvSpPr>
        <p:spPr>
          <a:xfrm>
            <a:off x="322881" y="2991173"/>
            <a:ext cx="11546237" cy="2127142"/>
          </a:xfrm>
        </p:spPr>
        <p:txBody>
          <a:bodyPr>
            <a:normAutofit fontScale="92500"/>
          </a:bodyPr>
          <a:lstStyle/>
          <a:p>
            <a:pPr algn="just"/>
            <a:r>
              <a:rPr lang="fr-FR" sz="3200" b="1" dirty="0">
                <a:solidFill>
                  <a:srgbClr val="C00000"/>
                </a:solidFill>
              </a:rPr>
              <a:t>L'absence de rentabilité financière </a:t>
            </a:r>
            <a:r>
              <a:rPr lang="fr-FR" dirty="0"/>
              <a:t>est synonyme de l'absence de </a:t>
            </a:r>
            <a:r>
              <a:rPr lang="fr-FR" sz="3000" b="1" dirty="0">
                <a:solidFill>
                  <a:srgbClr val="C00000"/>
                </a:solidFill>
              </a:rPr>
              <a:t>profit pour les apporteurs de capitaux</a:t>
            </a:r>
            <a:r>
              <a:rPr lang="fr-FR" dirty="0"/>
              <a:t>. Ces derniers ne pouvant plus assurer par le succès de l'entreprise leur propre enrichissement peuvent </a:t>
            </a:r>
            <a:r>
              <a:rPr lang="fr-FR" sz="3200" b="1" dirty="0">
                <a:solidFill>
                  <a:srgbClr val="C00000"/>
                </a:solidFill>
              </a:rPr>
              <a:t>décider de la dissolution de celle-ci</a:t>
            </a:r>
            <a:r>
              <a:rPr lang="fr-FR" dirty="0"/>
              <a:t>. Ce facteur paraît plus discriminant d'après le travail de </a:t>
            </a:r>
            <a:r>
              <a:rPr lang="fr-FR" dirty="0" err="1"/>
              <a:t>Matoussi</a:t>
            </a:r>
            <a:r>
              <a:rPr lang="fr-FR" dirty="0"/>
              <a:t>, </a:t>
            </a:r>
            <a:r>
              <a:rPr lang="fr-FR" dirty="0" err="1"/>
              <a:t>Mouelhi</a:t>
            </a:r>
            <a:r>
              <a:rPr lang="fr-FR" dirty="0"/>
              <a:t>, et Salah (2011). Pour apprécier donc le niveau de rentabilité, nous nous en tiendrons au ratio de rentabilité financière (Cohen, 1997). </a:t>
            </a:r>
          </a:p>
        </p:txBody>
      </p:sp>
    </p:spTree>
    <p:extLst>
      <p:ext uri="{BB962C8B-B14F-4D97-AF65-F5344CB8AC3E}">
        <p14:creationId xmlns:p14="http://schemas.microsoft.com/office/powerpoint/2010/main" val="1004162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E1587-6AC6-4CDD-BC30-6A76197969EF}"/>
              </a:ext>
            </a:extLst>
          </p:cNvPr>
          <p:cNvSpPr>
            <a:spLocks noGrp="1"/>
          </p:cNvSpPr>
          <p:nvPr>
            <p:ph type="ctrTitle"/>
          </p:nvPr>
        </p:nvSpPr>
        <p:spPr>
          <a:xfrm>
            <a:off x="433952" y="313411"/>
            <a:ext cx="11546237" cy="1468895"/>
          </a:xfrm>
          <a:solidFill>
            <a:schemeClr val="accent6"/>
          </a:solidFill>
        </p:spPr>
        <p:txBody>
          <a:bodyPr>
            <a:noAutofit/>
          </a:bodyPr>
          <a:lstStyle/>
          <a:p>
            <a:r>
              <a:rPr lang="fr-FR" sz="4000" b="1" dirty="0">
                <a:solidFill>
                  <a:schemeClr val="bg1"/>
                </a:solidFill>
              </a:rPr>
              <a:t>H5. « Le manque de rentabilité économique (X5) explique la défaillance de l'entreprise (Y) »</a:t>
            </a:r>
          </a:p>
        </p:txBody>
      </p:sp>
      <p:sp>
        <p:nvSpPr>
          <p:cNvPr id="3" name="Sous-titre 2">
            <a:extLst>
              <a:ext uri="{FF2B5EF4-FFF2-40B4-BE49-F238E27FC236}">
                <a16:creationId xmlns:a16="http://schemas.microsoft.com/office/drawing/2014/main" id="{75B741F2-400F-41C7-84EE-5B36C4BB2F28}"/>
              </a:ext>
            </a:extLst>
          </p:cNvPr>
          <p:cNvSpPr>
            <a:spLocks noGrp="1"/>
          </p:cNvSpPr>
          <p:nvPr>
            <p:ph type="subTitle" idx="1"/>
          </p:nvPr>
        </p:nvSpPr>
        <p:spPr>
          <a:xfrm>
            <a:off x="322881" y="2991173"/>
            <a:ext cx="11546237" cy="2127142"/>
          </a:xfrm>
        </p:spPr>
        <p:txBody>
          <a:bodyPr>
            <a:normAutofit/>
          </a:bodyPr>
          <a:lstStyle/>
          <a:p>
            <a:pPr algn="just"/>
            <a:r>
              <a:rPr lang="fr-FR" dirty="0"/>
              <a:t>L'absence de rentabilité de l'actif économique est souvent évoquée comme facteur de défaillance. Ainsi, ce facteur paraît plus significatif dans les analyses discriminantes puisque les entreprises saines font état d'une bonne rentabilité (Ben </a:t>
            </a:r>
            <a:r>
              <a:rPr lang="fr-FR" dirty="0" err="1"/>
              <a:t>Jabeur</a:t>
            </a:r>
            <a:r>
              <a:rPr lang="fr-FR" dirty="0"/>
              <a:t>, 2011 ; </a:t>
            </a:r>
            <a:r>
              <a:rPr lang="fr-FR" dirty="0" err="1"/>
              <a:t>Matoussi</a:t>
            </a:r>
            <a:r>
              <a:rPr lang="fr-FR" dirty="0"/>
              <a:t> et al., 2011) et ce, contrairement aux entreprises en état de défaillance. Nous considérons alors que le ratio de rentabilité économique est le mieux placé pour traduire le niveau de cette rentabilité. </a:t>
            </a:r>
          </a:p>
        </p:txBody>
      </p:sp>
    </p:spTree>
    <p:extLst>
      <p:ext uri="{BB962C8B-B14F-4D97-AF65-F5344CB8AC3E}">
        <p14:creationId xmlns:p14="http://schemas.microsoft.com/office/powerpoint/2010/main" val="185775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E1587-6AC6-4CDD-BC30-6A76197969EF}"/>
              </a:ext>
            </a:extLst>
          </p:cNvPr>
          <p:cNvSpPr>
            <a:spLocks noGrp="1"/>
          </p:cNvSpPr>
          <p:nvPr>
            <p:ph type="ctrTitle"/>
          </p:nvPr>
        </p:nvSpPr>
        <p:spPr>
          <a:xfrm>
            <a:off x="322881" y="216977"/>
            <a:ext cx="11546237" cy="1673818"/>
          </a:xfrm>
          <a:solidFill>
            <a:schemeClr val="accent6"/>
          </a:solidFill>
        </p:spPr>
        <p:txBody>
          <a:bodyPr>
            <a:noAutofit/>
          </a:bodyPr>
          <a:lstStyle/>
          <a:p>
            <a:r>
              <a:rPr lang="fr-FR" sz="4000" b="1" dirty="0">
                <a:solidFill>
                  <a:schemeClr val="bg1"/>
                </a:solidFill>
              </a:rPr>
              <a:t>H6. « Moins la rentabilité commerciale (X6) est importante, plus la défaillance de l'entreprise (Y) est probable »</a:t>
            </a:r>
          </a:p>
        </p:txBody>
      </p:sp>
      <p:sp>
        <p:nvSpPr>
          <p:cNvPr id="3" name="Sous-titre 2">
            <a:extLst>
              <a:ext uri="{FF2B5EF4-FFF2-40B4-BE49-F238E27FC236}">
                <a16:creationId xmlns:a16="http://schemas.microsoft.com/office/drawing/2014/main" id="{75B741F2-400F-41C7-84EE-5B36C4BB2F28}"/>
              </a:ext>
            </a:extLst>
          </p:cNvPr>
          <p:cNvSpPr>
            <a:spLocks noGrp="1"/>
          </p:cNvSpPr>
          <p:nvPr>
            <p:ph type="subTitle" idx="1"/>
          </p:nvPr>
        </p:nvSpPr>
        <p:spPr>
          <a:xfrm>
            <a:off x="322881" y="2991173"/>
            <a:ext cx="11546237" cy="2127142"/>
          </a:xfrm>
        </p:spPr>
        <p:txBody>
          <a:bodyPr>
            <a:normAutofit fontScale="92500" lnSpcReduction="10000"/>
          </a:bodyPr>
          <a:lstStyle/>
          <a:p>
            <a:pPr algn="just"/>
            <a:r>
              <a:rPr lang="fr-FR" dirty="0"/>
              <a:t>En effet, il existe un ensemble de facteurs d'ordre commercial pouvant expliquer la défaillance de l'entreprise comme la mauvaise compréhension des besoins et des attentes des clients, l'inadéquation de l'offre, le positionnement inadéquat sur le marché, la force de vente, etc. ces facteurs donc sont à l'origine d'une </a:t>
            </a:r>
            <a:r>
              <a:rPr lang="fr-FR" sz="3000" b="1" dirty="0">
                <a:solidFill>
                  <a:srgbClr val="C00000"/>
                </a:solidFill>
              </a:rPr>
              <a:t>mauvaise conduite en matière de politique commerciale </a:t>
            </a:r>
            <a:r>
              <a:rPr lang="fr-FR" dirty="0"/>
              <a:t>et peuvent expliquer l'absence de rentabilité commerciale et donc la défaillance de l'entreprise (</a:t>
            </a:r>
            <a:r>
              <a:rPr lang="fr-FR" dirty="0" err="1"/>
              <a:t>Brilman</a:t>
            </a:r>
            <a:r>
              <a:rPr lang="fr-FR" dirty="0"/>
              <a:t>, 1982 ; </a:t>
            </a:r>
            <a:r>
              <a:rPr lang="fr-FR" dirty="0" err="1"/>
              <a:t>Jaminon</a:t>
            </a:r>
            <a:r>
              <a:rPr lang="fr-FR" dirty="0"/>
              <a:t>, 1986 ; Koenig, 1985 ; </a:t>
            </a:r>
            <a:r>
              <a:rPr lang="fr-FR" dirty="0" err="1"/>
              <a:t>Ooghe</a:t>
            </a:r>
            <a:r>
              <a:rPr lang="fr-FR" dirty="0"/>
              <a:t> &amp; Van </a:t>
            </a:r>
            <a:r>
              <a:rPr lang="fr-FR" dirty="0" err="1"/>
              <a:t>Wymeersch</a:t>
            </a:r>
            <a:r>
              <a:rPr lang="fr-FR" dirty="0"/>
              <a:t>, 1986 ; </a:t>
            </a:r>
            <a:r>
              <a:rPr lang="fr-FR" dirty="0" err="1"/>
              <a:t>Ooghe</a:t>
            </a:r>
            <a:r>
              <a:rPr lang="fr-FR" dirty="0"/>
              <a:t> &amp; </a:t>
            </a:r>
            <a:r>
              <a:rPr lang="fr-FR" dirty="0" err="1"/>
              <a:t>Waeyaert</a:t>
            </a:r>
            <a:r>
              <a:rPr lang="fr-FR" dirty="0"/>
              <a:t>, 2004). </a:t>
            </a:r>
          </a:p>
        </p:txBody>
      </p:sp>
    </p:spTree>
    <p:extLst>
      <p:ext uri="{BB962C8B-B14F-4D97-AF65-F5344CB8AC3E}">
        <p14:creationId xmlns:p14="http://schemas.microsoft.com/office/powerpoint/2010/main" val="352054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E1587-6AC6-4CDD-BC30-6A76197969EF}"/>
              </a:ext>
            </a:extLst>
          </p:cNvPr>
          <p:cNvSpPr>
            <a:spLocks noGrp="1"/>
          </p:cNvSpPr>
          <p:nvPr>
            <p:ph type="ctrTitle"/>
          </p:nvPr>
        </p:nvSpPr>
        <p:spPr>
          <a:xfrm>
            <a:off x="322881" y="216977"/>
            <a:ext cx="11546237" cy="1673818"/>
          </a:xfrm>
          <a:solidFill>
            <a:schemeClr val="accent6"/>
          </a:solidFill>
        </p:spPr>
        <p:txBody>
          <a:bodyPr>
            <a:noAutofit/>
          </a:bodyPr>
          <a:lstStyle/>
          <a:p>
            <a:r>
              <a:rPr lang="fr-FR" sz="4000" b="1" dirty="0">
                <a:solidFill>
                  <a:schemeClr val="bg1"/>
                </a:solidFill>
              </a:rPr>
              <a:t>H7. « Plus la structure financière de l'entreprise est déséquilibrée (X7), plus l'entreprise est exposée au risque de défaillance (Y) ». </a:t>
            </a:r>
          </a:p>
        </p:txBody>
      </p:sp>
      <p:sp>
        <p:nvSpPr>
          <p:cNvPr id="3" name="Sous-titre 2">
            <a:extLst>
              <a:ext uri="{FF2B5EF4-FFF2-40B4-BE49-F238E27FC236}">
                <a16:creationId xmlns:a16="http://schemas.microsoft.com/office/drawing/2014/main" id="{75B741F2-400F-41C7-84EE-5B36C4BB2F28}"/>
              </a:ext>
            </a:extLst>
          </p:cNvPr>
          <p:cNvSpPr>
            <a:spLocks noGrp="1"/>
          </p:cNvSpPr>
          <p:nvPr>
            <p:ph type="subTitle" idx="1"/>
          </p:nvPr>
        </p:nvSpPr>
        <p:spPr>
          <a:xfrm>
            <a:off x="322881" y="2840064"/>
            <a:ext cx="11546237" cy="2127142"/>
          </a:xfrm>
        </p:spPr>
        <p:txBody>
          <a:bodyPr>
            <a:normAutofit/>
          </a:bodyPr>
          <a:lstStyle/>
          <a:p>
            <a:pPr algn="just"/>
            <a:r>
              <a:rPr lang="fr-FR" sz="3200" b="1" dirty="0">
                <a:solidFill>
                  <a:srgbClr val="C00000"/>
                </a:solidFill>
              </a:rPr>
              <a:t>L'absence d'équilibre </a:t>
            </a:r>
            <a:r>
              <a:rPr lang="fr-FR" sz="3200" b="1" dirty="0" err="1">
                <a:solidFill>
                  <a:srgbClr val="C00000"/>
                </a:solidFill>
              </a:rPr>
              <a:t>bilantaire</a:t>
            </a:r>
            <a:r>
              <a:rPr lang="fr-FR" sz="3200" b="1" dirty="0">
                <a:solidFill>
                  <a:srgbClr val="C00000"/>
                </a:solidFill>
              </a:rPr>
              <a:t> ou la non-adéquation entre les ressources et les emplois </a:t>
            </a:r>
            <a:r>
              <a:rPr lang="fr-FR" dirty="0"/>
              <a:t>est aussi évoqué comme facteur susceptible d'expliquer la défaillance (Ben </a:t>
            </a:r>
            <a:r>
              <a:rPr lang="fr-FR" dirty="0" err="1"/>
              <a:t>Jabeur</a:t>
            </a:r>
            <a:r>
              <a:rPr lang="fr-FR" dirty="0"/>
              <a:t>, 2011 ; </a:t>
            </a:r>
            <a:r>
              <a:rPr lang="fr-FR" dirty="0" err="1"/>
              <a:t>Crutzen</a:t>
            </a:r>
            <a:r>
              <a:rPr lang="fr-FR" dirty="0"/>
              <a:t> &amp; Van </a:t>
            </a:r>
            <a:r>
              <a:rPr lang="fr-FR" dirty="0" err="1"/>
              <a:t>Caillie</a:t>
            </a:r>
            <a:r>
              <a:rPr lang="fr-FR" dirty="0"/>
              <a:t>, 2010). Ainsi, nous considérons que le ratio d'équilibre financier traduit cette situation. </a:t>
            </a:r>
          </a:p>
        </p:txBody>
      </p:sp>
    </p:spTree>
    <p:extLst>
      <p:ext uri="{BB962C8B-B14F-4D97-AF65-F5344CB8AC3E}">
        <p14:creationId xmlns:p14="http://schemas.microsoft.com/office/powerpoint/2010/main" val="319840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CE1587-6AC6-4CDD-BC30-6A76197969EF}"/>
              </a:ext>
            </a:extLst>
          </p:cNvPr>
          <p:cNvSpPr>
            <a:spLocks noGrp="1"/>
          </p:cNvSpPr>
          <p:nvPr>
            <p:ph type="ctrTitle"/>
          </p:nvPr>
        </p:nvSpPr>
        <p:spPr>
          <a:xfrm>
            <a:off x="322881" y="139485"/>
            <a:ext cx="11546237" cy="1224366"/>
          </a:xfrm>
          <a:solidFill>
            <a:schemeClr val="accent6"/>
          </a:solidFill>
        </p:spPr>
        <p:txBody>
          <a:bodyPr>
            <a:noAutofit/>
          </a:bodyPr>
          <a:lstStyle/>
          <a:p>
            <a:r>
              <a:rPr lang="fr-FR" sz="4000" b="1" dirty="0">
                <a:solidFill>
                  <a:schemeClr val="bg1"/>
                </a:solidFill>
              </a:rPr>
              <a:t>H8. « Plus les délais clients sont élevés, plus l'entreprise s'expose au risque de la défaillance (Y) </a:t>
            </a:r>
          </a:p>
        </p:txBody>
      </p:sp>
      <p:sp>
        <p:nvSpPr>
          <p:cNvPr id="3" name="Sous-titre 2">
            <a:extLst>
              <a:ext uri="{FF2B5EF4-FFF2-40B4-BE49-F238E27FC236}">
                <a16:creationId xmlns:a16="http://schemas.microsoft.com/office/drawing/2014/main" id="{75B741F2-400F-41C7-84EE-5B36C4BB2F28}"/>
              </a:ext>
            </a:extLst>
          </p:cNvPr>
          <p:cNvSpPr>
            <a:spLocks noGrp="1"/>
          </p:cNvSpPr>
          <p:nvPr>
            <p:ph type="subTitle" idx="1"/>
          </p:nvPr>
        </p:nvSpPr>
        <p:spPr>
          <a:xfrm>
            <a:off x="322881" y="2991173"/>
            <a:ext cx="11546237" cy="2127142"/>
          </a:xfrm>
        </p:spPr>
        <p:txBody>
          <a:bodyPr>
            <a:normAutofit fontScale="85000" lnSpcReduction="20000"/>
          </a:bodyPr>
          <a:lstStyle/>
          <a:p>
            <a:pPr algn="just"/>
            <a:r>
              <a:rPr lang="fr-FR" dirty="0"/>
              <a:t>Il se trouve que certaines entreprises </a:t>
            </a:r>
            <a:r>
              <a:rPr lang="fr-FR" sz="2800" b="1" dirty="0">
                <a:solidFill>
                  <a:srgbClr val="C00000"/>
                </a:solidFill>
              </a:rPr>
              <a:t>accordent trop de créances dans le souci de satisfaire leur clientèle. Cela se fait bien évidemment au détriment de leur trésorerie et de leur équilibre financier</a:t>
            </a:r>
            <a:r>
              <a:rPr lang="fr-FR" dirty="0"/>
              <a:t>, ce qui fait apparaître des besoins de financement d'une part, et des risques de défaillance liés à la défaillance d'un client (effet domino) d'autre part (Ben </a:t>
            </a:r>
            <a:r>
              <a:rPr lang="fr-FR" dirty="0" err="1"/>
              <a:t>Jabeur</a:t>
            </a:r>
            <a:r>
              <a:rPr lang="fr-FR" dirty="0"/>
              <a:t>, 2011). Ainsi, accorder trop de créances aux clients peut résulter en un faible pouvoir de négociation de l'entreprise qui la met dans une situation de faiblesse vis-à-vis de ses partenaires (clients). Dans notre modèle, cette hypothèse sera testée à travers le ratio créances clients. Dans le Tableau 2, nous résumons l'ensemble des hypothèses susmentionnées tout en citant leur fondement dans la littérature économique. </a:t>
            </a:r>
          </a:p>
        </p:txBody>
      </p:sp>
    </p:spTree>
    <p:extLst>
      <p:ext uri="{BB962C8B-B14F-4D97-AF65-F5344CB8AC3E}">
        <p14:creationId xmlns:p14="http://schemas.microsoft.com/office/powerpoint/2010/main" val="412428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21D4CC24-F0FA-44FC-B844-87E3B44277AF}"/>
              </a:ext>
            </a:extLst>
          </p:cNvPr>
          <p:cNvPicPr>
            <a:picLocks noChangeAspect="1"/>
          </p:cNvPicPr>
          <p:nvPr/>
        </p:nvPicPr>
        <p:blipFill>
          <a:blip r:embed="rId2"/>
          <a:stretch>
            <a:fillRect/>
          </a:stretch>
        </p:blipFill>
        <p:spPr>
          <a:xfrm>
            <a:off x="641684" y="697524"/>
            <a:ext cx="10619874" cy="5847299"/>
          </a:xfrm>
          <a:prstGeom prst="rect">
            <a:avLst/>
          </a:prstGeom>
        </p:spPr>
      </p:pic>
    </p:spTree>
    <p:extLst>
      <p:ext uri="{BB962C8B-B14F-4D97-AF65-F5344CB8AC3E}">
        <p14:creationId xmlns:p14="http://schemas.microsoft.com/office/powerpoint/2010/main" val="11071490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1011</TotalTime>
  <Words>928</Words>
  <Application>Microsoft Office PowerPoint</Application>
  <PresentationFormat>Grand écran</PresentationFormat>
  <Paragraphs>16</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H1.«Plus le taux de couverture des emplois stables par les fonds permanents(X1) est élevé, moins la probabilité de défaillance est importante(Y)</vt:lpstr>
      <vt:lpstr>H2. « Le manque de liquidité suffisante (X2) pour couvrir le cycle d'exploitation est un facteur explicatif de la défaillance de l'entreprise (Y) ». </vt:lpstr>
      <vt:lpstr>H3. « Plus la capacité d'endettement (X3) est faible, plus l'entreprise est susceptible de se trouver en faillite (Y) »</vt:lpstr>
      <vt:lpstr>H4. « Une rentabilité financière faible (X4) peut conduire l'entreprise à la défaillance (Y) </vt:lpstr>
      <vt:lpstr>H5. « Le manque de rentabilité économique (X5) explique la défaillance de l'entreprise (Y) »</vt:lpstr>
      <vt:lpstr>H6. « Moins la rentabilité commerciale (X6) est importante, plus la défaillance de l'entreprise (Y) est probable »</vt:lpstr>
      <vt:lpstr>H7. « Plus la structure financière de l'entreprise est déséquilibrée (X7), plus l'entreprise est exposée au risque de défaillance (Y) ». </vt:lpstr>
      <vt:lpstr>H8. « Plus les délais clients sont élevés, plus l'entreprise s'expose au risque de la défaillance (Y) </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H1.«Plus le taux de couverture des emplois stables par les fonds permanents(X1) est élevé, moins la probabilité de défaillance est importante(Y)</dc:title>
  <dc:creator>MOUHI PAUL BOUA</dc:creator>
  <cp:lastModifiedBy>MOUHI PAUL BOUA</cp:lastModifiedBy>
  <cp:revision>7</cp:revision>
  <dcterms:created xsi:type="dcterms:W3CDTF">2019-06-11T09:12:45Z</dcterms:created>
  <dcterms:modified xsi:type="dcterms:W3CDTF">2019-06-12T02:03:49Z</dcterms:modified>
</cp:coreProperties>
</file>