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Travail réel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HAROUN</c:v>
              </c:pt>
              <c:pt idx="1">
                <c:v>FANTA</c:v>
              </c:pt>
              <c:pt idx="2">
                <c:v>OUMAR</c:v>
              </c:pt>
            </c:strLit>
          </c:cat>
          <c:val>
            <c:numLit>
              <c:formatCode>#,##0_ "heures"</c:formatCode>
              <c:ptCount val="3"/>
              <c:pt idx="0">
                <c:v>21</c:v>
              </c:pt>
              <c:pt idx="1">
                <c:v>17.5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4BA0-41F1-B7F2-0D27058E13DE}"/>
            </c:ext>
          </c:extLst>
        </c:ser>
        <c:ser>
          <c:idx val="1"/>
          <c:order val="1"/>
          <c:tx>
            <c:v>Travail restant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HAROUN</c:v>
              </c:pt>
              <c:pt idx="1">
                <c:v>FANTA</c:v>
              </c:pt>
              <c:pt idx="2">
                <c:v>OUMAR</c:v>
              </c:pt>
            </c:strLit>
          </c:cat>
          <c:val>
            <c:numLit>
              <c:formatCode>#,##0_ "heures"</c:formatCode>
              <c:ptCount val="3"/>
              <c:pt idx="0">
                <c:v>0</c:v>
              </c:pt>
              <c:pt idx="1">
                <c:v>17.5</c:v>
              </c:pt>
              <c:pt idx="2">
                <c:v>70</c:v>
              </c:pt>
            </c:numLit>
          </c:val>
          <c:extLst>
            <c:ext xmlns:c16="http://schemas.microsoft.com/office/drawing/2014/chart" uri="{C3380CC4-5D6E-409C-BE32-E72D297353CC}">
              <c16:uniqueId val="{00000001-4BA0-41F1-B7F2-0D27058E1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Travail de référence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3"/>
              <c:pt idx="0">
                <c:v>HAROUN</c:v>
              </c:pt>
              <c:pt idx="1">
                <c:v>FANTA</c:v>
              </c:pt>
              <c:pt idx="2">
                <c:v>OUMAR</c:v>
              </c:pt>
            </c:strLit>
          </c:cat>
          <c:val>
            <c:numLit>
              <c:formatCode>#,##0_ "heures"</c:formatCode>
              <c:ptCount val="3"/>
              <c:pt idx="0">
                <c:v>21</c:v>
              </c:pt>
              <c:pt idx="1">
                <c:v>35</c:v>
              </c:pt>
              <c:pt idx="2">
                <c:v>70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4BA0-41F1-B7F2-0D27058E1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eure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Travail achevé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HAROUN</c:v>
              </c:pt>
              <c:pt idx="1">
                <c:v>FANTA</c:v>
              </c:pt>
              <c:pt idx="2">
                <c:v>OUMAR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50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467-4471-B5C5-778801F19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Nombre à distribuer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Cocody</c:v>
              </c:pt>
              <c:pt idx="1">
                <c:v>Plateau</c:v>
              </c:pt>
              <c:pt idx="2">
                <c:v>Yopougon</c:v>
              </c:pt>
              <c:pt idx="3">
                <c:v>Adjamé</c:v>
              </c:pt>
            </c:strLit>
          </c:cat>
          <c:val>
            <c:numLit>
              <c:formatCode>General</c:formatCode>
              <c:ptCount val="4"/>
              <c:pt idx="0">
                <c:v>6000</c:v>
              </c:pt>
              <c:pt idx="1">
                <c:v>5000</c:v>
              </c:pt>
              <c:pt idx="2">
                <c:v>4000</c:v>
              </c:pt>
              <c:pt idx="3">
                <c:v>3000</c:v>
              </c:pt>
            </c:numLit>
          </c:val>
          <c:extLst>
            <c:ext xmlns:c16="http://schemas.microsoft.com/office/drawing/2014/chart" uri="{C3380CC4-5D6E-409C-BE32-E72D297353CC}">
              <c16:uniqueId val="{00000000-C1D2-4D86-B3F5-BDA38038F2D9}"/>
            </c:ext>
          </c:extLst>
        </c:ser>
        <c:ser>
          <c:idx val="1"/>
          <c:order val="1"/>
          <c:tx>
            <c:v>Nombre distribué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Cocody</c:v>
              </c:pt>
              <c:pt idx="1">
                <c:v>Plateau</c:v>
              </c:pt>
              <c:pt idx="2">
                <c:v>Yopougon</c:v>
              </c:pt>
              <c:pt idx="3">
                <c:v>Adjamé</c:v>
              </c:pt>
            </c:strLit>
          </c:cat>
          <c:val>
            <c:numLit>
              <c:formatCode>General</c:formatCode>
              <c:ptCount val="4"/>
              <c:pt idx="0">
                <c:v>5000</c:v>
              </c:pt>
              <c:pt idx="1">
                <c:v>2500</c:v>
              </c:pt>
              <c:pt idx="2">
                <c:v>3000</c:v>
              </c:pt>
              <c:pt idx="3">
                <c:v>1000</c:v>
              </c:pt>
            </c:numLit>
          </c:val>
          <c:extLst>
            <c:ext xmlns:c16="http://schemas.microsoft.com/office/drawing/2014/chart" uri="{C3380CC4-5D6E-409C-BE32-E72D297353CC}">
              <c16:uniqueId val="{00000001-C1D2-4D86-B3F5-BDA38038F2D9}"/>
            </c:ext>
          </c:extLst>
        </c:ser>
        <c:ser>
          <c:idx val="2"/>
          <c:order val="2"/>
          <c:tx>
            <c:v>Ecart de distribution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Cocody</c:v>
              </c:pt>
              <c:pt idx="1">
                <c:v>Plateau</c:v>
              </c:pt>
              <c:pt idx="2">
                <c:v>Yopougon</c:v>
              </c:pt>
              <c:pt idx="3">
                <c:v>Adjamé</c:v>
              </c:pt>
            </c:strLit>
          </c:cat>
          <c:val>
            <c:numLit>
              <c:formatCode>General</c:formatCode>
              <c:ptCount val="4"/>
              <c:pt idx="0">
                <c:v>1000</c:v>
              </c:pt>
              <c:pt idx="1">
                <c:v>2500</c:v>
              </c:pt>
              <c:pt idx="2">
                <c:v>1000</c:v>
              </c:pt>
              <c:pt idx="3">
                <c:v>2000</c:v>
              </c:pt>
            </c:numLit>
          </c:val>
          <c:extLst>
            <c:ext xmlns:c16="http://schemas.microsoft.com/office/drawing/2014/chart" uri="{C3380CC4-5D6E-409C-BE32-E72D297353CC}">
              <c16:uniqueId val="{00000002-C1D2-4D86-B3F5-BDA38038F2D9}"/>
            </c:ext>
          </c:extLst>
        </c:ser>
        <c:ser>
          <c:idx val="3"/>
          <c:order val="3"/>
          <c:tx>
            <c:v>Pourcentage de distribution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Cocody</c:v>
              </c:pt>
              <c:pt idx="1">
                <c:v>Plateau</c:v>
              </c:pt>
              <c:pt idx="2">
                <c:v>Yopougon</c:v>
              </c:pt>
              <c:pt idx="3">
                <c:v>Adjamé</c:v>
              </c:pt>
            </c:strLit>
          </c:cat>
          <c:val>
            <c:numLit>
              <c:formatCode>General</c:formatCode>
              <c:ptCount val="4"/>
              <c:pt idx="0">
                <c:v>83.333333333333329</c:v>
              </c:pt>
              <c:pt idx="1">
                <c:v>50</c:v>
              </c:pt>
              <c:pt idx="2">
                <c:v>75</c:v>
              </c:pt>
              <c:pt idx="3">
                <c:v>33.333333333333336</c:v>
              </c:pt>
            </c:numLit>
          </c:val>
          <c:extLst>
            <c:ext xmlns:c16="http://schemas.microsoft.com/office/drawing/2014/chart" uri="{C3380CC4-5D6E-409C-BE32-E72D297353CC}">
              <c16:uniqueId val="{00000003-C1D2-4D86-B3F5-BDA38038F2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3754336"/>
        <c:axId val="526048672"/>
      </c:barChart>
      <c:catAx>
        <c:axId val="44375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Communes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6048672"/>
        <c:crosses val="autoZero"/>
        <c:auto val="1"/>
        <c:lblAlgn val="ctr"/>
        <c:lblOffset val="100"/>
        <c:noMultiLvlLbl val="0"/>
      </c:catAx>
      <c:valAx>
        <c:axId val="5260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3754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06975-9885-4ACD-9301-0749FA765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F07596-623D-491C-B14E-BB1E2E70E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16B6D8-BD69-4270-8AA8-439B6DF8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C01CEC-ECE1-4398-A449-022550D1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2FB83-2177-4FFD-9B13-F5377C39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9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9EC60-FCBA-4E77-9BCF-8E267976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71207A-2A82-4AD7-9C6A-B36C25291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FB611-2283-40F2-918D-2770D06C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78FAF7-3917-41E6-B0CA-31183BFF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07623-C284-4FE1-AC4A-2F31ED3B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6DE3ED-66E4-4DAC-A610-DDE7EF7E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CC3DE8-05A1-4A0A-8F2C-2BEC152F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404BD-6139-4C35-80E3-501CCB7B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9C71B-EAA7-4081-8318-82C9C761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6AC788-5484-4683-A433-4B607856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2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FCDF4-089C-4D6D-9FF3-F8C10D9E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43E71-1A1F-4B6A-934F-306F695E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89C21-4BCD-4DBF-BFF7-806208B2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C7BB1-B8A8-4806-8B77-223E0EA0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1A358-1D5E-4F6B-8BBE-1E0988E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87897-A910-427D-9621-C4613466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8CCB6-4669-4AA1-8AD4-4540C8178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560-5FB4-41EF-B27D-4E84B1AF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9EB23-821D-4661-80BA-B2772C71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77658-8D50-452C-9859-76A95391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BFB6C-7062-4D23-AB18-28EA201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A4B65-7F8D-4FF9-B3AC-57555955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DF6579-E6B0-45E5-A828-C8EF45AEA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0EAD13-3871-4AB0-B87F-C2039B5B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1A663-898D-436A-8B7C-1973F35F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B1751-47DC-410C-A6A1-E7A5BB0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92BB4-8852-41A3-95B7-D14B0CFC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274AC0-3460-4DB1-9790-DD7A1739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EFA57-AC61-4C31-A6F8-2CD1B675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6DC751-8FF5-4DEC-8287-D79BAC5F3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C9B2DA-6E2A-41C0-9156-E06E795A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8C00CD-34F6-4910-9DF9-A6C280B2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09057-A6A0-45B1-9B62-1FAC69A1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2C7320-9519-448B-9606-EBCACBB1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75FF2-54CD-4CD1-ABC9-2F10C454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62D4C4-C730-4570-BED0-7BDB7AE6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E3B499-F509-4F83-B0C9-063E527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2FF860-C267-4E49-9AAA-3CE54D8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46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42179E-10B3-436F-8533-83D2A386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CD83FB-E16C-4620-AB41-D8922ADD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38463-689D-4666-BC60-C3B0161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23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86D7E-D6DC-401F-8B25-4E93F3BC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684CA-4902-4C46-8CCD-F650EDEA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79E735-B58F-464C-A1EF-C2116B410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0ACF3C-AD97-48F1-87B8-141FA831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8A6DA-8E17-4A50-8122-4ABB6DAA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B8D64-CCAB-45E2-A7BB-AB1F43A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5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17A04-2FD5-4DBA-BF1B-8D4FB03D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B00CAD-40CA-4234-A716-80021DBE8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325027-1917-4D67-BA24-78D2D4CA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DA48B-33A4-4B70-827F-EC7A44B4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CE26E-58FE-414F-9399-65A68748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B9D61-E5A8-4435-BC50-207D6D6A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9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B36C4E-3406-420B-88B3-7AF2DEE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34AADC-C42E-4178-9A02-85FC0C65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7E82F-1758-4938-928C-D8E0ECE7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6AED-31C1-4F88-8BEC-A60AB17C5076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E2B66-BE0C-48E2-8375-BD08EC1A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293FE-9137-492B-90B0-0BE91458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10E0-F5C2-459B-8AB7-E5E1FFB27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19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57F32-CB4B-49D6-BAD9-49CAD0F7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3BB96-4D02-422D-AF57-686A06BB9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BCEA86E-7629-4FA9-898A-DEA7D60219F2}"/>
              </a:ext>
            </a:extLst>
          </p:cNvPr>
          <p:cNvSpPr txBox="1"/>
          <p:nvPr/>
        </p:nvSpPr>
        <p:spPr>
          <a:xfrm>
            <a:off x="1341120" y="735837"/>
            <a:ext cx="9509760" cy="4572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cap="all" baseline="0">
                <a:solidFill>
                  <a:schemeClr val="bg1">
                    <a:lumMod val="50000"/>
                  </a:schemeClr>
                </a:solidFill>
              </a:rPr>
              <a:t>Vue d’ensemble des ressources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354DBBBB-5749-4051-A69E-993CAC19CC4E}"/>
              </a:ext>
            </a:extLst>
          </p:cNvPr>
          <p:cNvGraphicFramePr>
            <a:graphicFrameLocks/>
          </p:cNvGraphicFramePr>
          <p:nvPr/>
        </p:nvGraphicFramePr>
        <p:xfrm>
          <a:off x="1460182" y="18931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9">
            <a:extLst>
              <a:ext uri="{FF2B5EF4-FFF2-40B4-BE49-F238E27FC236}">
                <a16:creationId xmlns:a16="http://schemas.microsoft.com/office/drawing/2014/main" id="{9FB2B6F0-D7BC-4EC9-95AA-D5B1D422E757}"/>
              </a:ext>
            </a:extLst>
          </p:cNvPr>
          <p:cNvSpPr txBox="1"/>
          <p:nvPr/>
        </p:nvSpPr>
        <p:spPr>
          <a:xfrm>
            <a:off x="1369695" y="1478787"/>
            <a:ext cx="4505325" cy="182880"/>
          </a:xfrm>
          <a:prstGeom prst="rect">
            <a:avLst/>
          </a:prstGeom>
          <a:solidFill>
            <a:schemeClr val="l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Statistiques des ressources</a:t>
            </a:r>
          </a:p>
        </p:txBody>
      </p:sp>
      <p:graphicFrame>
        <p:nvGraphicFramePr>
          <p:cNvPr id="5" name="Chart 16">
            <a:extLst>
              <a:ext uri="{FF2B5EF4-FFF2-40B4-BE49-F238E27FC236}">
                <a16:creationId xmlns:a16="http://schemas.microsoft.com/office/drawing/2014/main" id="{99DC3202-127A-42DB-9F29-6CDB7009A208}"/>
              </a:ext>
            </a:extLst>
          </p:cNvPr>
          <p:cNvGraphicFramePr>
            <a:graphicFrameLocks/>
          </p:cNvGraphicFramePr>
          <p:nvPr/>
        </p:nvGraphicFramePr>
        <p:xfrm>
          <a:off x="6227446" y="18835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8">
            <a:extLst>
              <a:ext uri="{FF2B5EF4-FFF2-40B4-BE49-F238E27FC236}">
                <a16:creationId xmlns:a16="http://schemas.microsoft.com/office/drawing/2014/main" id="{3408AFAC-1779-474D-BB45-E4E4692CAD83}"/>
              </a:ext>
            </a:extLst>
          </p:cNvPr>
          <p:cNvSpPr txBox="1"/>
          <p:nvPr/>
        </p:nvSpPr>
        <p:spPr>
          <a:xfrm>
            <a:off x="6122670" y="1469262"/>
            <a:ext cx="457200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État du travail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EA208B3E-ED5B-4316-BB99-FB204DDC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96" y="5136387"/>
            <a:ext cx="5610225" cy="985776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22C045BC-6DD7-4A20-87D9-F633A5C1725C}"/>
              </a:ext>
            </a:extLst>
          </p:cNvPr>
          <p:cNvSpPr txBox="1"/>
          <p:nvPr/>
        </p:nvSpPr>
        <p:spPr>
          <a:xfrm>
            <a:off x="1369696" y="4726812"/>
            <a:ext cx="5669280" cy="274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État des ressources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25C9B-921E-4341-B4EB-3CC9FE41EDAC}"/>
              </a:ext>
            </a:extLst>
          </p:cNvPr>
          <p:cNvSpPr/>
          <p:nvPr/>
        </p:nvSpPr>
        <p:spPr>
          <a:xfrm>
            <a:off x="1366429" y="1639379"/>
            <a:ext cx="3501996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État du travail pour toutes les ressources de travail.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32715-88B1-4DFD-A660-E87A837575E0}"/>
              </a:ext>
            </a:extLst>
          </p:cNvPr>
          <p:cNvSpPr/>
          <p:nvPr/>
        </p:nvSpPr>
        <p:spPr>
          <a:xfrm>
            <a:off x="1369743" y="4896929"/>
            <a:ext cx="4206240" cy="23320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Travail restant pour toutes les ressources de travail.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79047-B0E4-4487-864B-9D8E2C4AF821}"/>
              </a:ext>
            </a:extLst>
          </p:cNvPr>
          <p:cNvSpPr/>
          <p:nvPr/>
        </p:nvSpPr>
        <p:spPr>
          <a:xfrm>
            <a:off x="6139009" y="1628884"/>
            <a:ext cx="4572000" cy="2743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defRPr>
                <a:latin typeface="+mn-lt"/>
                <a:ea typeface="+mn-ea"/>
                <a:cs typeface="+mn-cs"/>
              </a:defRPr>
            </a:lvl1pPr>
            <a:lvl2pPr marL="457200" indent="0">
              <a:defRPr>
                <a:latin typeface="+mn-lt"/>
                <a:ea typeface="+mn-ea"/>
                <a:cs typeface="+mn-cs"/>
              </a:defRPr>
            </a:lvl2pPr>
            <a:lvl3pPr marL="914400" indent="0">
              <a:defRPr>
                <a:latin typeface="+mn-lt"/>
                <a:ea typeface="+mn-ea"/>
                <a:cs typeface="+mn-cs"/>
              </a:defRPr>
            </a:lvl3pPr>
            <a:lvl4pPr marL="1371600" indent="0">
              <a:defRPr>
                <a:latin typeface="+mn-lt"/>
                <a:ea typeface="+mn-ea"/>
                <a:cs typeface="+mn-cs"/>
              </a:defRPr>
            </a:lvl4pPr>
            <a:lvl5pPr marL="1828800" indent="0">
              <a:defRPr>
                <a:latin typeface="+mn-lt"/>
                <a:ea typeface="+mn-ea"/>
                <a:cs typeface="+mn-cs"/>
              </a:defRPr>
            </a:lvl5pPr>
            <a:lvl6pPr marL="2286000" indent="0">
              <a:defRPr>
                <a:latin typeface="+mn-lt"/>
                <a:ea typeface="+mn-ea"/>
                <a:cs typeface="+mn-cs"/>
              </a:defRPr>
            </a:lvl6pPr>
            <a:lvl7pPr marL="2743200" indent="0">
              <a:defRPr>
                <a:latin typeface="+mn-lt"/>
                <a:ea typeface="+mn-ea"/>
                <a:cs typeface="+mn-cs"/>
              </a:defRPr>
            </a:lvl7pPr>
            <a:lvl8pPr marL="3200400" indent="0">
              <a:defRPr>
                <a:latin typeface="+mn-lt"/>
                <a:ea typeface="+mn-ea"/>
                <a:cs typeface="+mn-cs"/>
              </a:defRPr>
            </a:lvl8pPr>
            <a:lvl9pPr marL="3657600" indent="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900" b="0" i="0" u="none" strike="noStrike" baseline="0">
                <a:solidFill>
                  <a:srgbClr val="7F7F7F"/>
                </a:solidFill>
                <a:latin typeface="Calibri" panose="020F0502020204030204" pitchFamily="34" charset="0"/>
              </a:rPr>
              <a:t>% du travail accompli par toutes les ressources de travail.</a:t>
            </a:r>
          </a:p>
        </p:txBody>
      </p:sp>
    </p:spTree>
    <p:extLst>
      <p:ext uri="{BB962C8B-B14F-4D97-AF65-F5344CB8AC3E}">
        <p14:creationId xmlns:p14="http://schemas.microsoft.com/office/powerpoint/2010/main" val="397192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C329B5C-DD99-4A89-950B-081742226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656525"/>
              </p:ext>
            </p:extLst>
          </p:nvPr>
        </p:nvGraphicFramePr>
        <p:xfrm>
          <a:off x="1436913" y="1191491"/>
          <a:ext cx="9272651" cy="53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910D3C9-8CC8-45CB-8F47-9A06273AE841}"/>
              </a:ext>
            </a:extLst>
          </p:cNvPr>
          <p:cNvSpPr txBox="1"/>
          <p:nvPr/>
        </p:nvSpPr>
        <p:spPr>
          <a:xfrm>
            <a:off x="2876299" y="214633"/>
            <a:ext cx="5563717" cy="746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1800">
                <a:solidFill>
                  <a:schemeClr val="bg1"/>
                </a:solidFill>
              </a:rPr>
              <a:t>Etat graphique de la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4613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MOUHI PAUL BOUA</dc:creator>
  <cp:lastModifiedBy>MOUHI PAUL BOUA</cp:lastModifiedBy>
  <cp:revision>3</cp:revision>
  <dcterms:created xsi:type="dcterms:W3CDTF">2019-01-29T10:36:14Z</dcterms:created>
  <dcterms:modified xsi:type="dcterms:W3CDTF">2019-01-29T15:07:17Z</dcterms:modified>
</cp:coreProperties>
</file>