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8" r:id="rId7"/>
    <p:sldId id="262" r:id="rId8"/>
    <p:sldId id="263" r:id="rId9"/>
    <p:sldId id="259" r:id="rId10"/>
    <p:sldId id="264" r:id="rId11"/>
    <p:sldId id="265" r:id="rId12"/>
    <p:sldId id="266" r:id="rId13"/>
    <p:sldId id="267" r:id="rId14"/>
    <p:sldId id="275" r:id="rId15"/>
    <p:sldId id="276" r:id="rId16"/>
    <p:sldId id="269" r:id="rId17"/>
    <p:sldId id="270" r:id="rId18"/>
    <p:sldId id="271" r:id="rId19"/>
    <p:sldId id="277" r:id="rId2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999683-F7B9-40FE-980E-FAC458B979C4}"/>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1D7EC5A8-6C70-4B93-8998-D8E076D836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ACC112EE-5039-4867-BD6D-ABA39D786BF1}"/>
              </a:ext>
            </a:extLst>
          </p:cNvPr>
          <p:cNvSpPr>
            <a:spLocks noGrp="1"/>
          </p:cNvSpPr>
          <p:nvPr>
            <p:ph type="dt" sz="half" idx="10"/>
          </p:nvPr>
        </p:nvSpPr>
        <p:spPr/>
        <p:txBody>
          <a:bodyPr/>
          <a:lstStyle/>
          <a:p>
            <a:fld id="{42229019-20D3-4462-8A66-DD920A4AFFDA}" type="datetimeFigureOut">
              <a:rPr lang="zh-TW" altLang="en-US" smtClean="0"/>
              <a:t>2021/11/15</a:t>
            </a:fld>
            <a:endParaRPr lang="zh-TW" altLang="en-US"/>
          </a:p>
        </p:txBody>
      </p:sp>
      <p:sp>
        <p:nvSpPr>
          <p:cNvPr id="5" name="頁尾版面配置區 4">
            <a:extLst>
              <a:ext uri="{FF2B5EF4-FFF2-40B4-BE49-F238E27FC236}">
                <a16:creationId xmlns:a16="http://schemas.microsoft.com/office/drawing/2014/main" id="{6D4E9627-FD92-4E47-92A2-E237A1AC428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20C9C7B-F875-454B-A05A-CFD5496ED6DA}"/>
              </a:ext>
            </a:extLst>
          </p:cNvPr>
          <p:cNvSpPr>
            <a:spLocks noGrp="1"/>
          </p:cNvSpPr>
          <p:nvPr>
            <p:ph type="sldNum" sz="quarter" idx="12"/>
          </p:nvPr>
        </p:nvSpPr>
        <p:spPr/>
        <p:txBody>
          <a:bodyPr/>
          <a:lstStyle/>
          <a:p>
            <a:fld id="{2F3614BD-F2F1-440E-9B04-ECFB5BE7FE72}" type="slidenum">
              <a:rPr lang="zh-TW" altLang="en-US" smtClean="0"/>
              <a:t>‹#›</a:t>
            </a:fld>
            <a:endParaRPr lang="zh-TW" altLang="en-US"/>
          </a:p>
        </p:txBody>
      </p:sp>
    </p:spTree>
    <p:extLst>
      <p:ext uri="{BB962C8B-B14F-4D97-AF65-F5344CB8AC3E}">
        <p14:creationId xmlns:p14="http://schemas.microsoft.com/office/powerpoint/2010/main" val="440925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30D4BD-E811-497E-91A1-0305213D86A5}"/>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6FC825ED-0FB9-4269-B354-305298533352}"/>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6855B3B-AA6F-47F2-81BD-E468FBB939A3}"/>
              </a:ext>
            </a:extLst>
          </p:cNvPr>
          <p:cNvSpPr>
            <a:spLocks noGrp="1"/>
          </p:cNvSpPr>
          <p:nvPr>
            <p:ph type="dt" sz="half" idx="10"/>
          </p:nvPr>
        </p:nvSpPr>
        <p:spPr/>
        <p:txBody>
          <a:bodyPr/>
          <a:lstStyle/>
          <a:p>
            <a:fld id="{42229019-20D3-4462-8A66-DD920A4AFFDA}" type="datetimeFigureOut">
              <a:rPr lang="zh-TW" altLang="en-US" smtClean="0"/>
              <a:t>2021/11/15</a:t>
            </a:fld>
            <a:endParaRPr lang="zh-TW" altLang="en-US"/>
          </a:p>
        </p:txBody>
      </p:sp>
      <p:sp>
        <p:nvSpPr>
          <p:cNvPr id="5" name="頁尾版面配置區 4">
            <a:extLst>
              <a:ext uri="{FF2B5EF4-FFF2-40B4-BE49-F238E27FC236}">
                <a16:creationId xmlns:a16="http://schemas.microsoft.com/office/drawing/2014/main" id="{2F06B2EF-CC7E-4D98-8997-F70F85E7D0F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A7DDCAD-7409-4F05-A0A8-D80F82FDB9C8}"/>
              </a:ext>
            </a:extLst>
          </p:cNvPr>
          <p:cNvSpPr>
            <a:spLocks noGrp="1"/>
          </p:cNvSpPr>
          <p:nvPr>
            <p:ph type="sldNum" sz="quarter" idx="12"/>
          </p:nvPr>
        </p:nvSpPr>
        <p:spPr/>
        <p:txBody>
          <a:bodyPr/>
          <a:lstStyle/>
          <a:p>
            <a:fld id="{2F3614BD-F2F1-440E-9B04-ECFB5BE7FE72}" type="slidenum">
              <a:rPr lang="zh-TW" altLang="en-US" smtClean="0"/>
              <a:t>‹#›</a:t>
            </a:fld>
            <a:endParaRPr lang="zh-TW" altLang="en-US"/>
          </a:p>
        </p:txBody>
      </p:sp>
    </p:spTree>
    <p:extLst>
      <p:ext uri="{BB962C8B-B14F-4D97-AF65-F5344CB8AC3E}">
        <p14:creationId xmlns:p14="http://schemas.microsoft.com/office/powerpoint/2010/main" val="3561713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04DF393B-4931-4DD5-8149-07AC7A9C999F}"/>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8822BE3B-0272-4AAE-ABC0-8F141675C4CF}"/>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55D3DF9-7606-4DE1-8414-B16DD22DBE73}"/>
              </a:ext>
            </a:extLst>
          </p:cNvPr>
          <p:cNvSpPr>
            <a:spLocks noGrp="1"/>
          </p:cNvSpPr>
          <p:nvPr>
            <p:ph type="dt" sz="half" idx="10"/>
          </p:nvPr>
        </p:nvSpPr>
        <p:spPr/>
        <p:txBody>
          <a:bodyPr/>
          <a:lstStyle/>
          <a:p>
            <a:fld id="{42229019-20D3-4462-8A66-DD920A4AFFDA}" type="datetimeFigureOut">
              <a:rPr lang="zh-TW" altLang="en-US" smtClean="0"/>
              <a:t>2021/11/15</a:t>
            </a:fld>
            <a:endParaRPr lang="zh-TW" altLang="en-US"/>
          </a:p>
        </p:txBody>
      </p:sp>
      <p:sp>
        <p:nvSpPr>
          <p:cNvPr id="5" name="頁尾版面配置區 4">
            <a:extLst>
              <a:ext uri="{FF2B5EF4-FFF2-40B4-BE49-F238E27FC236}">
                <a16:creationId xmlns:a16="http://schemas.microsoft.com/office/drawing/2014/main" id="{C29456F7-1395-470D-A3DA-7DDA4762FBB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793117C-BD7D-44A5-8B2F-BE4AC8260DD6}"/>
              </a:ext>
            </a:extLst>
          </p:cNvPr>
          <p:cNvSpPr>
            <a:spLocks noGrp="1"/>
          </p:cNvSpPr>
          <p:nvPr>
            <p:ph type="sldNum" sz="quarter" idx="12"/>
          </p:nvPr>
        </p:nvSpPr>
        <p:spPr/>
        <p:txBody>
          <a:bodyPr/>
          <a:lstStyle/>
          <a:p>
            <a:fld id="{2F3614BD-F2F1-440E-9B04-ECFB5BE7FE72}" type="slidenum">
              <a:rPr lang="zh-TW" altLang="en-US" smtClean="0"/>
              <a:t>‹#›</a:t>
            </a:fld>
            <a:endParaRPr lang="zh-TW" altLang="en-US"/>
          </a:p>
        </p:txBody>
      </p:sp>
    </p:spTree>
    <p:extLst>
      <p:ext uri="{BB962C8B-B14F-4D97-AF65-F5344CB8AC3E}">
        <p14:creationId xmlns:p14="http://schemas.microsoft.com/office/powerpoint/2010/main" val="100972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BFE0D0-2B5A-4377-A172-C2AE8AA9DBB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797BC8F-6D56-49DC-828C-87519722DF31}"/>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ACAB876-B900-456A-B766-D84C1567ADE6}"/>
              </a:ext>
            </a:extLst>
          </p:cNvPr>
          <p:cNvSpPr>
            <a:spLocks noGrp="1"/>
          </p:cNvSpPr>
          <p:nvPr>
            <p:ph type="dt" sz="half" idx="10"/>
          </p:nvPr>
        </p:nvSpPr>
        <p:spPr/>
        <p:txBody>
          <a:bodyPr/>
          <a:lstStyle/>
          <a:p>
            <a:fld id="{42229019-20D3-4462-8A66-DD920A4AFFDA}" type="datetimeFigureOut">
              <a:rPr lang="zh-TW" altLang="en-US" smtClean="0"/>
              <a:t>2021/11/15</a:t>
            </a:fld>
            <a:endParaRPr lang="zh-TW" altLang="en-US"/>
          </a:p>
        </p:txBody>
      </p:sp>
      <p:sp>
        <p:nvSpPr>
          <p:cNvPr id="5" name="頁尾版面配置區 4">
            <a:extLst>
              <a:ext uri="{FF2B5EF4-FFF2-40B4-BE49-F238E27FC236}">
                <a16:creationId xmlns:a16="http://schemas.microsoft.com/office/drawing/2014/main" id="{28AD23B2-489C-4B13-B51E-03B9C53D4EB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9822733-844A-4C11-9ADB-3885D9DDB8C5}"/>
              </a:ext>
            </a:extLst>
          </p:cNvPr>
          <p:cNvSpPr>
            <a:spLocks noGrp="1"/>
          </p:cNvSpPr>
          <p:nvPr>
            <p:ph type="sldNum" sz="quarter" idx="12"/>
          </p:nvPr>
        </p:nvSpPr>
        <p:spPr/>
        <p:txBody>
          <a:bodyPr/>
          <a:lstStyle/>
          <a:p>
            <a:fld id="{2F3614BD-F2F1-440E-9B04-ECFB5BE7FE72}" type="slidenum">
              <a:rPr lang="zh-TW" altLang="en-US" smtClean="0"/>
              <a:t>‹#›</a:t>
            </a:fld>
            <a:endParaRPr lang="zh-TW" altLang="en-US"/>
          </a:p>
        </p:txBody>
      </p:sp>
    </p:spTree>
    <p:extLst>
      <p:ext uri="{BB962C8B-B14F-4D97-AF65-F5344CB8AC3E}">
        <p14:creationId xmlns:p14="http://schemas.microsoft.com/office/powerpoint/2010/main" val="3722580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385BFA-9845-4617-906F-7C959CE42B5D}"/>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82FC7414-5B2D-4D3F-9871-A707E47C8A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287EBB89-7678-4B3C-A7D8-3C3D50B33DEC}"/>
              </a:ext>
            </a:extLst>
          </p:cNvPr>
          <p:cNvSpPr>
            <a:spLocks noGrp="1"/>
          </p:cNvSpPr>
          <p:nvPr>
            <p:ph type="dt" sz="half" idx="10"/>
          </p:nvPr>
        </p:nvSpPr>
        <p:spPr/>
        <p:txBody>
          <a:bodyPr/>
          <a:lstStyle/>
          <a:p>
            <a:fld id="{42229019-20D3-4462-8A66-DD920A4AFFDA}" type="datetimeFigureOut">
              <a:rPr lang="zh-TW" altLang="en-US" smtClean="0"/>
              <a:t>2021/11/15</a:t>
            </a:fld>
            <a:endParaRPr lang="zh-TW" altLang="en-US"/>
          </a:p>
        </p:txBody>
      </p:sp>
      <p:sp>
        <p:nvSpPr>
          <p:cNvPr id="5" name="頁尾版面配置區 4">
            <a:extLst>
              <a:ext uri="{FF2B5EF4-FFF2-40B4-BE49-F238E27FC236}">
                <a16:creationId xmlns:a16="http://schemas.microsoft.com/office/drawing/2014/main" id="{C17D6950-EDD5-4CED-B519-1E411490B22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EBA630F-C5C6-492C-9F44-756DD9BDBE01}"/>
              </a:ext>
            </a:extLst>
          </p:cNvPr>
          <p:cNvSpPr>
            <a:spLocks noGrp="1"/>
          </p:cNvSpPr>
          <p:nvPr>
            <p:ph type="sldNum" sz="quarter" idx="12"/>
          </p:nvPr>
        </p:nvSpPr>
        <p:spPr/>
        <p:txBody>
          <a:bodyPr/>
          <a:lstStyle/>
          <a:p>
            <a:fld id="{2F3614BD-F2F1-440E-9B04-ECFB5BE7FE72}" type="slidenum">
              <a:rPr lang="zh-TW" altLang="en-US" smtClean="0"/>
              <a:t>‹#›</a:t>
            </a:fld>
            <a:endParaRPr lang="zh-TW" altLang="en-US"/>
          </a:p>
        </p:txBody>
      </p:sp>
    </p:spTree>
    <p:extLst>
      <p:ext uri="{BB962C8B-B14F-4D97-AF65-F5344CB8AC3E}">
        <p14:creationId xmlns:p14="http://schemas.microsoft.com/office/powerpoint/2010/main" val="95563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0E8015-17C7-4978-8F77-CA0884D350A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03C1F23-20DD-4F44-B37C-99BEE2CB99EC}"/>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D5A65BC2-1B3E-4993-8DA0-B7D524431B36}"/>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87AC9F4F-189D-4B5E-B740-9974D5F07459}"/>
              </a:ext>
            </a:extLst>
          </p:cNvPr>
          <p:cNvSpPr>
            <a:spLocks noGrp="1"/>
          </p:cNvSpPr>
          <p:nvPr>
            <p:ph type="dt" sz="half" idx="10"/>
          </p:nvPr>
        </p:nvSpPr>
        <p:spPr/>
        <p:txBody>
          <a:bodyPr/>
          <a:lstStyle/>
          <a:p>
            <a:fld id="{42229019-20D3-4462-8A66-DD920A4AFFDA}" type="datetimeFigureOut">
              <a:rPr lang="zh-TW" altLang="en-US" smtClean="0"/>
              <a:t>2021/11/15</a:t>
            </a:fld>
            <a:endParaRPr lang="zh-TW" altLang="en-US"/>
          </a:p>
        </p:txBody>
      </p:sp>
      <p:sp>
        <p:nvSpPr>
          <p:cNvPr id="6" name="頁尾版面配置區 5">
            <a:extLst>
              <a:ext uri="{FF2B5EF4-FFF2-40B4-BE49-F238E27FC236}">
                <a16:creationId xmlns:a16="http://schemas.microsoft.com/office/drawing/2014/main" id="{593CB5D8-A99B-4547-AC54-67A3A2A5E51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0B97F16-339B-4C45-9C4D-55887D65B920}"/>
              </a:ext>
            </a:extLst>
          </p:cNvPr>
          <p:cNvSpPr>
            <a:spLocks noGrp="1"/>
          </p:cNvSpPr>
          <p:nvPr>
            <p:ph type="sldNum" sz="quarter" idx="12"/>
          </p:nvPr>
        </p:nvSpPr>
        <p:spPr/>
        <p:txBody>
          <a:bodyPr/>
          <a:lstStyle/>
          <a:p>
            <a:fld id="{2F3614BD-F2F1-440E-9B04-ECFB5BE7FE72}" type="slidenum">
              <a:rPr lang="zh-TW" altLang="en-US" smtClean="0"/>
              <a:t>‹#›</a:t>
            </a:fld>
            <a:endParaRPr lang="zh-TW" altLang="en-US"/>
          </a:p>
        </p:txBody>
      </p:sp>
    </p:spTree>
    <p:extLst>
      <p:ext uri="{BB962C8B-B14F-4D97-AF65-F5344CB8AC3E}">
        <p14:creationId xmlns:p14="http://schemas.microsoft.com/office/powerpoint/2010/main" val="261433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4D85B2-5AEB-4323-BCA9-097882E3EDC4}"/>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A4D5785-98DF-4C35-A0DC-653DAB5A52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AAB38ACE-10E6-4014-9EB6-7A361C75A0AB}"/>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3D9A54B4-5DAA-4672-A500-FD6D07F1AC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95202D59-408E-4B4E-880C-DC6B56E4A5D3}"/>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D7AF082A-CDA2-4674-9DEF-397C0A4D0F84}"/>
              </a:ext>
            </a:extLst>
          </p:cNvPr>
          <p:cNvSpPr>
            <a:spLocks noGrp="1"/>
          </p:cNvSpPr>
          <p:nvPr>
            <p:ph type="dt" sz="half" idx="10"/>
          </p:nvPr>
        </p:nvSpPr>
        <p:spPr/>
        <p:txBody>
          <a:bodyPr/>
          <a:lstStyle/>
          <a:p>
            <a:fld id="{42229019-20D3-4462-8A66-DD920A4AFFDA}" type="datetimeFigureOut">
              <a:rPr lang="zh-TW" altLang="en-US" smtClean="0"/>
              <a:t>2021/11/15</a:t>
            </a:fld>
            <a:endParaRPr lang="zh-TW" altLang="en-US"/>
          </a:p>
        </p:txBody>
      </p:sp>
      <p:sp>
        <p:nvSpPr>
          <p:cNvPr id="8" name="頁尾版面配置區 7">
            <a:extLst>
              <a:ext uri="{FF2B5EF4-FFF2-40B4-BE49-F238E27FC236}">
                <a16:creationId xmlns:a16="http://schemas.microsoft.com/office/drawing/2014/main" id="{ADEF1429-5F59-4842-AA45-8B348A8E0BB8}"/>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DDB00D9D-4FD3-4B38-BA48-04D03F5CCB92}"/>
              </a:ext>
            </a:extLst>
          </p:cNvPr>
          <p:cNvSpPr>
            <a:spLocks noGrp="1"/>
          </p:cNvSpPr>
          <p:nvPr>
            <p:ph type="sldNum" sz="quarter" idx="12"/>
          </p:nvPr>
        </p:nvSpPr>
        <p:spPr/>
        <p:txBody>
          <a:bodyPr/>
          <a:lstStyle/>
          <a:p>
            <a:fld id="{2F3614BD-F2F1-440E-9B04-ECFB5BE7FE72}" type="slidenum">
              <a:rPr lang="zh-TW" altLang="en-US" smtClean="0"/>
              <a:t>‹#›</a:t>
            </a:fld>
            <a:endParaRPr lang="zh-TW" altLang="en-US"/>
          </a:p>
        </p:txBody>
      </p:sp>
    </p:spTree>
    <p:extLst>
      <p:ext uri="{BB962C8B-B14F-4D97-AF65-F5344CB8AC3E}">
        <p14:creationId xmlns:p14="http://schemas.microsoft.com/office/powerpoint/2010/main" val="1567300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E9E03E-3626-404E-B635-E22B8A13DD3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74347E59-F19A-48E6-81A0-FBD44C99208E}"/>
              </a:ext>
            </a:extLst>
          </p:cNvPr>
          <p:cNvSpPr>
            <a:spLocks noGrp="1"/>
          </p:cNvSpPr>
          <p:nvPr>
            <p:ph type="dt" sz="half" idx="10"/>
          </p:nvPr>
        </p:nvSpPr>
        <p:spPr/>
        <p:txBody>
          <a:bodyPr/>
          <a:lstStyle/>
          <a:p>
            <a:fld id="{42229019-20D3-4462-8A66-DD920A4AFFDA}" type="datetimeFigureOut">
              <a:rPr lang="zh-TW" altLang="en-US" smtClean="0"/>
              <a:t>2021/11/15</a:t>
            </a:fld>
            <a:endParaRPr lang="zh-TW" altLang="en-US"/>
          </a:p>
        </p:txBody>
      </p:sp>
      <p:sp>
        <p:nvSpPr>
          <p:cNvPr id="4" name="頁尾版面配置區 3">
            <a:extLst>
              <a:ext uri="{FF2B5EF4-FFF2-40B4-BE49-F238E27FC236}">
                <a16:creationId xmlns:a16="http://schemas.microsoft.com/office/drawing/2014/main" id="{7903BE6F-4552-47E0-8058-8948D1637593}"/>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9675F195-ED9A-48D4-9C7F-18679054FAB5}"/>
              </a:ext>
            </a:extLst>
          </p:cNvPr>
          <p:cNvSpPr>
            <a:spLocks noGrp="1"/>
          </p:cNvSpPr>
          <p:nvPr>
            <p:ph type="sldNum" sz="quarter" idx="12"/>
          </p:nvPr>
        </p:nvSpPr>
        <p:spPr/>
        <p:txBody>
          <a:bodyPr/>
          <a:lstStyle/>
          <a:p>
            <a:fld id="{2F3614BD-F2F1-440E-9B04-ECFB5BE7FE72}" type="slidenum">
              <a:rPr lang="zh-TW" altLang="en-US" smtClean="0"/>
              <a:t>‹#›</a:t>
            </a:fld>
            <a:endParaRPr lang="zh-TW" altLang="en-US"/>
          </a:p>
        </p:txBody>
      </p:sp>
    </p:spTree>
    <p:extLst>
      <p:ext uri="{BB962C8B-B14F-4D97-AF65-F5344CB8AC3E}">
        <p14:creationId xmlns:p14="http://schemas.microsoft.com/office/powerpoint/2010/main" val="2624424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C0C50B4-F2E7-4466-A70D-B60F4D64EAC7}"/>
              </a:ext>
            </a:extLst>
          </p:cNvPr>
          <p:cNvSpPr>
            <a:spLocks noGrp="1"/>
          </p:cNvSpPr>
          <p:nvPr>
            <p:ph type="dt" sz="half" idx="10"/>
          </p:nvPr>
        </p:nvSpPr>
        <p:spPr/>
        <p:txBody>
          <a:bodyPr/>
          <a:lstStyle/>
          <a:p>
            <a:fld id="{42229019-20D3-4462-8A66-DD920A4AFFDA}" type="datetimeFigureOut">
              <a:rPr lang="zh-TW" altLang="en-US" smtClean="0"/>
              <a:t>2021/11/15</a:t>
            </a:fld>
            <a:endParaRPr lang="zh-TW" altLang="en-US"/>
          </a:p>
        </p:txBody>
      </p:sp>
      <p:sp>
        <p:nvSpPr>
          <p:cNvPr id="3" name="頁尾版面配置區 2">
            <a:extLst>
              <a:ext uri="{FF2B5EF4-FFF2-40B4-BE49-F238E27FC236}">
                <a16:creationId xmlns:a16="http://schemas.microsoft.com/office/drawing/2014/main" id="{C446A608-3DF1-482D-BC21-3455CB96E388}"/>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633FAF4F-F8AC-41A3-ADEE-34D76DF8CC46}"/>
              </a:ext>
            </a:extLst>
          </p:cNvPr>
          <p:cNvSpPr>
            <a:spLocks noGrp="1"/>
          </p:cNvSpPr>
          <p:nvPr>
            <p:ph type="sldNum" sz="quarter" idx="12"/>
          </p:nvPr>
        </p:nvSpPr>
        <p:spPr/>
        <p:txBody>
          <a:bodyPr/>
          <a:lstStyle/>
          <a:p>
            <a:fld id="{2F3614BD-F2F1-440E-9B04-ECFB5BE7FE72}" type="slidenum">
              <a:rPr lang="zh-TW" altLang="en-US" smtClean="0"/>
              <a:t>‹#›</a:t>
            </a:fld>
            <a:endParaRPr lang="zh-TW" altLang="en-US"/>
          </a:p>
        </p:txBody>
      </p:sp>
    </p:spTree>
    <p:extLst>
      <p:ext uri="{BB962C8B-B14F-4D97-AF65-F5344CB8AC3E}">
        <p14:creationId xmlns:p14="http://schemas.microsoft.com/office/powerpoint/2010/main" val="799949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031DF1-E7C5-493E-9F5F-711B1290B49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A0B0A820-05F0-4E2B-ABA2-E6BC98C793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A1306F85-81B1-4E25-8990-284410162A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9A78D09-36CD-4663-B0C2-B426F207931C}"/>
              </a:ext>
            </a:extLst>
          </p:cNvPr>
          <p:cNvSpPr>
            <a:spLocks noGrp="1"/>
          </p:cNvSpPr>
          <p:nvPr>
            <p:ph type="dt" sz="half" idx="10"/>
          </p:nvPr>
        </p:nvSpPr>
        <p:spPr/>
        <p:txBody>
          <a:bodyPr/>
          <a:lstStyle/>
          <a:p>
            <a:fld id="{42229019-20D3-4462-8A66-DD920A4AFFDA}" type="datetimeFigureOut">
              <a:rPr lang="zh-TW" altLang="en-US" smtClean="0"/>
              <a:t>2021/11/15</a:t>
            </a:fld>
            <a:endParaRPr lang="zh-TW" altLang="en-US"/>
          </a:p>
        </p:txBody>
      </p:sp>
      <p:sp>
        <p:nvSpPr>
          <p:cNvPr id="6" name="頁尾版面配置區 5">
            <a:extLst>
              <a:ext uri="{FF2B5EF4-FFF2-40B4-BE49-F238E27FC236}">
                <a16:creationId xmlns:a16="http://schemas.microsoft.com/office/drawing/2014/main" id="{6A65C617-D648-4150-80B5-ED3F2BC6AF9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46D03B1-486E-4589-8E2E-0EF018B043CF}"/>
              </a:ext>
            </a:extLst>
          </p:cNvPr>
          <p:cNvSpPr>
            <a:spLocks noGrp="1"/>
          </p:cNvSpPr>
          <p:nvPr>
            <p:ph type="sldNum" sz="quarter" idx="12"/>
          </p:nvPr>
        </p:nvSpPr>
        <p:spPr/>
        <p:txBody>
          <a:bodyPr/>
          <a:lstStyle/>
          <a:p>
            <a:fld id="{2F3614BD-F2F1-440E-9B04-ECFB5BE7FE72}" type="slidenum">
              <a:rPr lang="zh-TW" altLang="en-US" smtClean="0"/>
              <a:t>‹#›</a:t>
            </a:fld>
            <a:endParaRPr lang="zh-TW" altLang="en-US"/>
          </a:p>
        </p:txBody>
      </p:sp>
    </p:spTree>
    <p:extLst>
      <p:ext uri="{BB962C8B-B14F-4D97-AF65-F5344CB8AC3E}">
        <p14:creationId xmlns:p14="http://schemas.microsoft.com/office/powerpoint/2010/main" val="4061685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A1D932-2748-49F5-A65E-91CCE1181C5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7EDC6E98-02DE-4CFE-BA06-1039AF8E0A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7C33A67B-4D95-49DA-8B54-CE08BBA1B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FF00508-5BC7-4E13-AF37-ABD8044ED817}"/>
              </a:ext>
            </a:extLst>
          </p:cNvPr>
          <p:cNvSpPr>
            <a:spLocks noGrp="1"/>
          </p:cNvSpPr>
          <p:nvPr>
            <p:ph type="dt" sz="half" idx="10"/>
          </p:nvPr>
        </p:nvSpPr>
        <p:spPr/>
        <p:txBody>
          <a:bodyPr/>
          <a:lstStyle/>
          <a:p>
            <a:fld id="{42229019-20D3-4462-8A66-DD920A4AFFDA}" type="datetimeFigureOut">
              <a:rPr lang="zh-TW" altLang="en-US" smtClean="0"/>
              <a:t>2021/11/15</a:t>
            </a:fld>
            <a:endParaRPr lang="zh-TW" altLang="en-US"/>
          </a:p>
        </p:txBody>
      </p:sp>
      <p:sp>
        <p:nvSpPr>
          <p:cNvPr id="6" name="頁尾版面配置區 5">
            <a:extLst>
              <a:ext uri="{FF2B5EF4-FFF2-40B4-BE49-F238E27FC236}">
                <a16:creationId xmlns:a16="http://schemas.microsoft.com/office/drawing/2014/main" id="{0BE57E05-EED3-4019-9E07-1DB32DC6954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B9331C0-1024-40C5-BEC9-0147C4A66266}"/>
              </a:ext>
            </a:extLst>
          </p:cNvPr>
          <p:cNvSpPr>
            <a:spLocks noGrp="1"/>
          </p:cNvSpPr>
          <p:nvPr>
            <p:ph type="sldNum" sz="quarter" idx="12"/>
          </p:nvPr>
        </p:nvSpPr>
        <p:spPr/>
        <p:txBody>
          <a:bodyPr/>
          <a:lstStyle/>
          <a:p>
            <a:fld id="{2F3614BD-F2F1-440E-9B04-ECFB5BE7FE72}" type="slidenum">
              <a:rPr lang="zh-TW" altLang="en-US" smtClean="0"/>
              <a:t>‹#›</a:t>
            </a:fld>
            <a:endParaRPr lang="zh-TW" altLang="en-US"/>
          </a:p>
        </p:txBody>
      </p:sp>
    </p:spTree>
    <p:extLst>
      <p:ext uri="{BB962C8B-B14F-4D97-AF65-F5344CB8AC3E}">
        <p14:creationId xmlns:p14="http://schemas.microsoft.com/office/powerpoint/2010/main" val="346071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EC40194C-275C-4E8B-94B7-CB252EDEF6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40AFC80-2D82-443F-BFB3-07FE8AEBFD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7123147-B2C1-402B-B77D-E4F13388B5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29019-20D3-4462-8A66-DD920A4AFFDA}" type="datetimeFigureOut">
              <a:rPr lang="zh-TW" altLang="en-US" smtClean="0"/>
              <a:t>2021/11/15</a:t>
            </a:fld>
            <a:endParaRPr lang="zh-TW" altLang="en-US"/>
          </a:p>
        </p:txBody>
      </p:sp>
      <p:sp>
        <p:nvSpPr>
          <p:cNvPr id="5" name="頁尾版面配置區 4">
            <a:extLst>
              <a:ext uri="{FF2B5EF4-FFF2-40B4-BE49-F238E27FC236}">
                <a16:creationId xmlns:a16="http://schemas.microsoft.com/office/drawing/2014/main" id="{00062B94-D378-4A33-BC57-ACDD54B78A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D4B4A050-4258-451B-99B7-D40D94ABB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3614BD-F2F1-440E-9B04-ECFB5BE7FE72}" type="slidenum">
              <a:rPr lang="zh-TW" altLang="en-US" smtClean="0"/>
              <a:t>‹#›</a:t>
            </a:fld>
            <a:endParaRPr lang="zh-TW" altLang="en-US"/>
          </a:p>
        </p:txBody>
      </p:sp>
    </p:spTree>
    <p:extLst>
      <p:ext uri="{BB962C8B-B14F-4D97-AF65-F5344CB8AC3E}">
        <p14:creationId xmlns:p14="http://schemas.microsoft.com/office/powerpoint/2010/main" val="1197390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標題 1">
            <a:extLst>
              <a:ext uri="{FF2B5EF4-FFF2-40B4-BE49-F238E27FC236}">
                <a16:creationId xmlns:a16="http://schemas.microsoft.com/office/drawing/2014/main" id="{D1B77A6E-7A06-428C-9480-6734AE3A4AEA}"/>
              </a:ext>
            </a:extLst>
          </p:cNvPr>
          <p:cNvSpPr>
            <a:spLocks noGrp="1"/>
          </p:cNvSpPr>
          <p:nvPr>
            <p:ph type="ctrTitle"/>
          </p:nvPr>
        </p:nvSpPr>
        <p:spPr>
          <a:xfrm>
            <a:off x="660041" y="2767106"/>
            <a:ext cx="2880828" cy="3071906"/>
          </a:xfrm>
        </p:spPr>
        <p:txBody>
          <a:bodyPr anchor="t">
            <a:normAutofit/>
          </a:bodyPr>
          <a:lstStyle/>
          <a:p>
            <a:pPr algn="l"/>
            <a:endParaRPr lang="zh-TW" altLang="en-US" sz="4000" dirty="0">
              <a:solidFill>
                <a:srgbClr val="FFFFFF"/>
              </a:solidFill>
            </a:endParaRPr>
          </a:p>
        </p:txBody>
      </p:sp>
      <p:sp>
        <p:nvSpPr>
          <p:cNvPr id="3" name="副標題 2">
            <a:extLst>
              <a:ext uri="{FF2B5EF4-FFF2-40B4-BE49-F238E27FC236}">
                <a16:creationId xmlns:a16="http://schemas.microsoft.com/office/drawing/2014/main" id="{7A1316E2-0523-416B-93B4-5D935E97E110}"/>
              </a:ext>
            </a:extLst>
          </p:cNvPr>
          <p:cNvSpPr>
            <a:spLocks noGrp="1"/>
          </p:cNvSpPr>
          <p:nvPr>
            <p:ph type="subTitle" idx="1"/>
          </p:nvPr>
        </p:nvSpPr>
        <p:spPr>
          <a:xfrm>
            <a:off x="660042" y="806824"/>
            <a:ext cx="2919738" cy="1494117"/>
          </a:xfrm>
        </p:spPr>
        <p:txBody>
          <a:bodyPr anchor="b">
            <a:normAutofit/>
          </a:bodyPr>
          <a:lstStyle/>
          <a:p>
            <a:pPr algn="l"/>
            <a:r>
              <a:rPr lang="en-US" altLang="zh-TW" sz="2000" dirty="0">
                <a:solidFill>
                  <a:srgbClr val="FFFFFF"/>
                </a:solidFill>
              </a:rPr>
              <a:t>Cbb107046</a:t>
            </a:r>
            <a:r>
              <a:rPr lang="zh-TW" altLang="en-US" sz="2000" dirty="0">
                <a:solidFill>
                  <a:srgbClr val="FFFFFF"/>
                </a:solidFill>
              </a:rPr>
              <a:t>林佑勳</a:t>
            </a:r>
          </a:p>
        </p:txBody>
      </p:sp>
      <p:pic>
        <p:nvPicPr>
          <p:cNvPr id="6" name="圖片 5">
            <a:extLst>
              <a:ext uri="{FF2B5EF4-FFF2-40B4-BE49-F238E27FC236}">
                <a16:creationId xmlns:a16="http://schemas.microsoft.com/office/drawing/2014/main" id="{46FFEAB2-2C01-46B5-A374-8051ED819109}"/>
              </a:ext>
            </a:extLst>
          </p:cNvPr>
          <p:cNvPicPr>
            <a:picLocks noChangeAspect="1"/>
          </p:cNvPicPr>
          <p:nvPr/>
        </p:nvPicPr>
        <p:blipFill rotWithShape="1">
          <a:blip r:embed="rId2"/>
          <a:srcRect l="39335" t="24964" r="19734" b="33475"/>
          <a:stretch/>
        </p:blipFill>
        <p:spPr>
          <a:xfrm>
            <a:off x="4502428" y="1365480"/>
            <a:ext cx="7225748" cy="4127039"/>
          </a:xfrm>
          <a:prstGeom prst="rect">
            <a:avLst/>
          </a:prstGeom>
        </p:spPr>
      </p:pic>
    </p:spTree>
    <p:extLst>
      <p:ext uri="{BB962C8B-B14F-4D97-AF65-F5344CB8AC3E}">
        <p14:creationId xmlns:p14="http://schemas.microsoft.com/office/powerpoint/2010/main" val="1462035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D32314F9-7179-466C-806B-DF0DD945ACD3}"/>
              </a:ext>
            </a:extLst>
          </p:cNvPr>
          <p:cNvSpPr>
            <a:spLocks noGrp="1"/>
          </p:cNvSpPr>
          <p:nvPr>
            <p:ph type="title"/>
          </p:nvPr>
        </p:nvSpPr>
        <p:spPr>
          <a:xfrm>
            <a:off x="804672" y="640080"/>
            <a:ext cx="3282696" cy="5257800"/>
          </a:xfrm>
        </p:spPr>
        <p:txBody>
          <a:bodyPr>
            <a:normAutofit/>
          </a:bodyPr>
          <a:lstStyle/>
          <a:p>
            <a:r>
              <a:rPr lang="zh-TW" altLang="en-US">
                <a:solidFill>
                  <a:schemeClr val="bg1"/>
                </a:solidFill>
              </a:rPr>
              <a:t>變分自動編碼器 </a:t>
            </a:r>
            <a:r>
              <a:rPr lang="en-US" altLang="zh-TW">
                <a:solidFill>
                  <a:schemeClr val="bg1"/>
                </a:solidFill>
              </a:rPr>
              <a:t>(Variational AutoEncoder)</a:t>
            </a:r>
            <a:endParaRPr lang="zh-TW" altLang="en-US">
              <a:solidFill>
                <a:schemeClr val="bg1"/>
              </a:solidFill>
            </a:endParaRPr>
          </a:p>
        </p:txBody>
      </p:sp>
      <p:sp>
        <p:nvSpPr>
          <p:cNvPr id="3" name="內容版面配置區 2">
            <a:extLst>
              <a:ext uri="{FF2B5EF4-FFF2-40B4-BE49-F238E27FC236}">
                <a16:creationId xmlns:a16="http://schemas.microsoft.com/office/drawing/2014/main" id="{729504FD-FC29-4723-8DB6-335E1DEFE300}"/>
              </a:ext>
            </a:extLst>
          </p:cNvPr>
          <p:cNvSpPr>
            <a:spLocks noGrp="1"/>
          </p:cNvSpPr>
          <p:nvPr>
            <p:ph idx="1"/>
          </p:nvPr>
        </p:nvSpPr>
        <p:spPr>
          <a:xfrm>
            <a:off x="5358384" y="640081"/>
            <a:ext cx="6024654" cy="5257800"/>
          </a:xfrm>
        </p:spPr>
        <p:txBody>
          <a:bodyPr anchor="ctr">
            <a:normAutofit/>
          </a:bodyPr>
          <a:lstStyle/>
          <a:p>
            <a:r>
              <a:rPr lang="zh-TW" altLang="en-US" sz="2400" dirty="0"/>
              <a:t>上述的 </a:t>
            </a:r>
            <a:r>
              <a:rPr lang="en-US" altLang="zh-TW" sz="2400" dirty="0"/>
              <a:t>SAE </a:t>
            </a:r>
            <a:r>
              <a:rPr lang="zh-TW" altLang="en-US" sz="2400" dirty="0"/>
              <a:t>雖能將特徵點取出，但卻喪失了作為資料降維的功能，一般的 自動編碼器在訓練稀疏矩陣時效果會較差，而且分佈情況過於離散時對於後續對 抗網路的訓練也會造成較差的影響。</a:t>
            </a:r>
          </a:p>
        </p:txBody>
      </p:sp>
    </p:spTree>
    <p:extLst>
      <p:ext uri="{BB962C8B-B14F-4D97-AF65-F5344CB8AC3E}">
        <p14:creationId xmlns:p14="http://schemas.microsoft.com/office/powerpoint/2010/main" val="307039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D32314F9-7179-466C-806B-DF0DD945ACD3}"/>
              </a:ext>
            </a:extLst>
          </p:cNvPr>
          <p:cNvSpPr>
            <a:spLocks noGrp="1"/>
          </p:cNvSpPr>
          <p:nvPr>
            <p:ph type="title"/>
          </p:nvPr>
        </p:nvSpPr>
        <p:spPr>
          <a:xfrm>
            <a:off x="1155559" y="637762"/>
            <a:ext cx="2899568" cy="5576770"/>
          </a:xfrm>
        </p:spPr>
        <p:txBody>
          <a:bodyPr vert="horz" lIns="91440" tIns="45720" rIns="91440" bIns="45720" rtlCol="0" anchor="ctr">
            <a:normAutofit/>
          </a:bodyPr>
          <a:lstStyle/>
          <a:p>
            <a:r>
              <a:rPr lang="zh-TW" altLang="en-US" sz="4800" kern="1200">
                <a:solidFill>
                  <a:schemeClr val="bg1"/>
                </a:solidFill>
                <a:latin typeface="+mj-lt"/>
                <a:ea typeface="+mj-ea"/>
                <a:cs typeface="+mj-cs"/>
              </a:rPr>
              <a:t>引入自動編碼器降維</a:t>
            </a:r>
          </a:p>
        </p:txBody>
      </p:sp>
      <p:sp>
        <p:nvSpPr>
          <p:cNvPr id="17" name="Rectangle 1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內容版面配置區 2">
            <a:extLst>
              <a:ext uri="{FF2B5EF4-FFF2-40B4-BE49-F238E27FC236}">
                <a16:creationId xmlns:a16="http://schemas.microsoft.com/office/drawing/2014/main" id="{729504FD-FC29-4723-8DB6-335E1DEFE300}"/>
              </a:ext>
            </a:extLst>
          </p:cNvPr>
          <p:cNvSpPr>
            <a:spLocks noGrp="1"/>
          </p:cNvSpPr>
          <p:nvPr>
            <p:ph idx="1"/>
          </p:nvPr>
        </p:nvSpPr>
        <p:spPr>
          <a:xfrm>
            <a:off x="5444775" y="637762"/>
            <a:ext cx="5600580" cy="5576770"/>
          </a:xfrm>
        </p:spPr>
        <p:txBody>
          <a:bodyPr vert="horz" lIns="91440" tIns="45720" rIns="91440" bIns="45720" rtlCol="0" anchor="ctr">
            <a:normAutofit/>
          </a:bodyPr>
          <a:lstStyle/>
          <a:p>
            <a:pPr marL="0" indent="0">
              <a:buNone/>
            </a:pPr>
            <a:r>
              <a:rPr lang="zh-TW" altLang="en-US" sz="3200" kern="1200" dirty="0">
                <a:solidFill>
                  <a:schemeClr val="tx1"/>
                </a:solidFill>
                <a:latin typeface="+mn-lt"/>
                <a:ea typeface="+mn-ea"/>
                <a:cs typeface="+mn-cs"/>
              </a:rPr>
              <a:t>考量後續網路越做越大，軟硬體設備開始吃緊，最終的考量結果，是將自動 編碼器與對抗網路分開，僅利用自動編碼器的降維功能，作為初始的自動編碼器設計</a:t>
            </a:r>
          </a:p>
        </p:txBody>
      </p:sp>
    </p:spTree>
    <p:extLst>
      <p:ext uri="{BB962C8B-B14F-4D97-AF65-F5344CB8AC3E}">
        <p14:creationId xmlns:p14="http://schemas.microsoft.com/office/powerpoint/2010/main" val="147715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D32314F9-7179-466C-806B-DF0DD945ACD3}"/>
              </a:ext>
            </a:extLst>
          </p:cNvPr>
          <p:cNvSpPr>
            <a:spLocks noGrp="1"/>
          </p:cNvSpPr>
          <p:nvPr>
            <p:ph type="title"/>
          </p:nvPr>
        </p:nvSpPr>
        <p:spPr>
          <a:xfrm>
            <a:off x="1155559" y="637762"/>
            <a:ext cx="2899568" cy="5576770"/>
          </a:xfrm>
        </p:spPr>
        <p:txBody>
          <a:bodyPr vert="horz" lIns="91440" tIns="45720" rIns="91440" bIns="45720" rtlCol="0" anchor="ctr">
            <a:normAutofit/>
          </a:bodyPr>
          <a:lstStyle/>
          <a:p>
            <a:r>
              <a:rPr lang="zh-TW" altLang="en-US" sz="4800" kern="1200">
                <a:solidFill>
                  <a:schemeClr val="bg1"/>
                </a:solidFill>
                <a:latin typeface="+mj-lt"/>
                <a:ea typeface="+mj-ea"/>
                <a:cs typeface="+mj-cs"/>
              </a:rPr>
              <a:t>對抗網路與自動編碼器的整合學習</a:t>
            </a:r>
          </a:p>
        </p:txBody>
      </p:sp>
      <p:sp>
        <p:nvSpPr>
          <p:cNvPr id="17" name="Rectangle 1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內容版面配置區 2">
            <a:extLst>
              <a:ext uri="{FF2B5EF4-FFF2-40B4-BE49-F238E27FC236}">
                <a16:creationId xmlns:a16="http://schemas.microsoft.com/office/drawing/2014/main" id="{729504FD-FC29-4723-8DB6-335E1DEFE300}"/>
              </a:ext>
            </a:extLst>
          </p:cNvPr>
          <p:cNvSpPr>
            <a:spLocks noGrp="1"/>
          </p:cNvSpPr>
          <p:nvPr>
            <p:ph idx="1"/>
          </p:nvPr>
        </p:nvSpPr>
        <p:spPr>
          <a:xfrm>
            <a:off x="5444775" y="637762"/>
            <a:ext cx="5600580" cy="5576770"/>
          </a:xfrm>
        </p:spPr>
        <p:txBody>
          <a:bodyPr vert="horz" lIns="91440" tIns="45720" rIns="91440" bIns="45720" rtlCol="0" anchor="ctr">
            <a:normAutofit/>
          </a:bodyPr>
          <a:lstStyle/>
          <a:p>
            <a:pPr marL="0" indent="0">
              <a:buNone/>
            </a:pPr>
            <a:r>
              <a:rPr lang="zh-TW" altLang="en-US" sz="3200" kern="1200" dirty="0">
                <a:solidFill>
                  <a:schemeClr val="tx1"/>
                </a:solidFill>
                <a:latin typeface="+mn-lt"/>
                <a:ea typeface="+mn-ea"/>
                <a:cs typeface="+mn-cs"/>
              </a:rPr>
              <a:t>完成上述降維處理後，後續的對抗網路訓練時不以原始資料，而採用降維後 資料訓練，對其訓練難易度大幅降低，同時也能有更多操作。</a:t>
            </a:r>
          </a:p>
        </p:txBody>
      </p:sp>
    </p:spTree>
    <p:extLst>
      <p:ext uri="{BB962C8B-B14F-4D97-AF65-F5344CB8AC3E}">
        <p14:creationId xmlns:p14="http://schemas.microsoft.com/office/powerpoint/2010/main" val="329810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標題 1">
            <a:extLst>
              <a:ext uri="{FF2B5EF4-FFF2-40B4-BE49-F238E27FC236}">
                <a16:creationId xmlns:a16="http://schemas.microsoft.com/office/drawing/2014/main" id="{D32314F9-7179-466C-806B-DF0DD945ACD3}"/>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zh-TW" altLang="en-US" sz="5400" kern="1200" dirty="0">
                <a:solidFill>
                  <a:srgbClr val="FFFFFF"/>
                </a:solidFill>
                <a:latin typeface="+mj-lt"/>
                <a:ea typeface="+mj-ea"/>
                <a:cs typeface="+mj-cs"/>
              </a:rPr>
              <a:t>編碼器 </a:t>
            </a:r>
            <a:r>
              <a:rPr lang="en-US" altLang="zh-TW" sz="5400" kern="1200" dirty="0">
                <a:solidFill>
                  <a:srgbClr val="FFFFFF"/>
                </a:solidFill>
                <a:latin typeface="+mj-lt"/>
                <a:ea typeface="+mj-ea"/>
                <a:cs typeface="+mj-cs"/>
              </a:rPr>
              <a:t>(Encoder)</a:t>
            </a:r>
          </a:p>
        </p:txBody>
      </p:sp>
      <p:sp>
        <p:nvSpPr>
          <p:cNvPr id="3" name="內容版面配置區 2">
            <a:extLst>
              <a:ext uri="{FF2B5EF4-FFF2-40B4-BE49-F238E27FC236}">
                <a16:creationId xmlns:a16="http://schemas.microsoft.com/office/drawing/2014/main" id="{729504FD-FC29-4723-8DB6-335E1DEFE300}"/>
              </a:ext>
            </a:extLst>
          </p:cNvPr>
          <p:cNvSpPr>
            <a:spLocks noGrp="1"/>
          </p:cNvSpPr>
          <p:nvPr>
            <p:ph idx="1"/>
          </p:nvPr>
        </p:nvSpPr>
        <p:spPr>
          <a:xfrm>
            <a:off x="804672" y="3602038"/>
            <a:ext cx="3308131" cy="1655762"/>
          </a:xfrm>
        </p:spPr>
        <p:txBody>
          <a:bodyPr vert="horz" lIns="91440" tIns="45720" rIns="91440" bIns="45720" rtlCol="0">
            <a:normAutofit/>
          </a:bodyPr>
          <a:lstStyle/>
          <a:p>
            <a:pPr marL="0" indent="0">
              <a:buNone/>
            </a:pPr>
            <a:r>
              <a:rPr lang="zh-TW" altLang="en-US" sz="1900" kern="1200" dirty="0">
                <a:solidFill>
                  <a:srgbClr val="FFFFFF"/>
                </a:solidFill>
                <a:latin typeface="+mn-lt"/>
                <a:ea typeface="+mn-ea"/>
                <a:cs typeface="+mn-cs"/>
              </a:rPr>
              <a:t>編碼器 </a:t>
            </a:r>
            <a:r>
              <a:rPr lang="en-US" altLang="zh-TW" sz="1900" kern="1200" dirty="0">
                <a:solidFill>
                  <a:srgbClr val="FFFFFF"/>
                </a:solidFill>
                <a:latin typeface="+mn-lt"/>
                <a:ea typeface="+mn-ea"/>
                <a:cs typeface="+mn-cs"/>
              </a:rPr>
              <a:t>(Encoder)</a:t>
            </a:r>
            <a:r>
              <a:rPr lang="zh-TW" altLang="en-US" sz="1900" kern="1200" dirty="0">
                <a:solidFill>
                  <a:srgbClr val="FFFFFF"/>
                </a:solidFill>
                <a:latin typeface="+mn-lt"/>
                <a:ea typeface="+mn-ea"/>
                <a:cs typeface="+mn-cs"/>
              </a:rPr>
              <a:t>用於降維，本實驗中將原本 </a:t>
            </a:r>
            <a:r>
              <a:rPr lang="en-US" altLang="zh-TW" sz="1900" kern="1200" dirty="0">
                <a:solidFill>
                  <a:srgbClr val="FFFFFF"/>
                </a:solidFill>
                <a:latin typeface="+mn-lt"/>
                <a:ea typeface="+mn-ea"/>
                <a:cs typeface="+mn-cs"/>
              </a:rPr>
              <a:t>5,245 </a:t>
            </a:r>
            <a:r>
              <a:rPr lang="zh-TW" altLang="en-US" sz="1900" kern="1200" dirty="0">
                <a:solidFill>
                  <a:srgbClr val="FFFFFF"/>
                </a:solidFill>
                <a:latin typeface="+mn-lt"/>
                <a:ea typeface="+mn-ea"/>
                <a:cs typeface="+mn-cs"/>
              </a:rPr>
              <a:t>維 </a:t>
            </a:r>
            <a:r>
              <a:rPr lang="en-US" altLang="zh-TW" sz="1900" kern="1200" dirty="0">
                <a:solidFill>
                  <a:srgbClr val="FFFFFF"/>
                </a:solidFill>
                <a:latin typeface="+mn-lt"/>
                <a:ea typeface="+mn-ea"/>
                <a:cs typeface="+mn-cs"/>
              </a:rPr>
              <a:t>ICD9 </a:t>
            </a:r>
            <a:r>
              <a:rPr lang="zh-TW" altLang="en-US" sz="1900" kern="1200" dirty="0">
                <a:solidFill>
                  <a:srgbClr val="FFFFFF"/>
                </a:solidFill>
                <a:latin typeface="+mn-lt"/>
                <a:ea typeface="+mn-ea"/>
                <a:cs typeface="+mn-cs"/>
              </a:rPr>
              <a:t>診斷代碼的資料 降維到由 </a:t>
            </a:r>
            <a:r>
              <a:rPr lang="en-US" altLang="zh-TW" sz="1900" kern="1200" dirty="0">
                <a:solidFill>
                  <a:srgbClr val="FFFFFF"/>
                </a:solidFill>
                <a:latin typeface="+mn-lt"/>
                <a:ea typeface="+mn-ea"/>
                <a:cs typeface="+mn-cs"/>
              </a:rPr>
              <a:t>2622 </a:t>
            </a:r>
            <a:r>
              <a:rPr lang="zh-TW" altLang="en-US" sz="1900" kern="1200" dirty="0">
                <a:solidFill>
                  <a:srgbClr val="FFFFFF"/>
                </a:solidFill>
                <a:latin typeface="+mn-lt"/>
                <a:ea typeface="+mn-ea"/>
                <a:cs typeface="+mn-cs"/>
              </a:rPr>
              <a:t>組成的壓縮編碼，並使用該編碼進行訓練對抗網路。</a:t>
            </a:r>
          </a:p>
        </p:txBody>
      </p:sp>
      <p:pic>
        <p:nvPicPr>
          <p:cNvPr id="9" name="圖片 8">
            <a:extLst>
              <a:ext uri="{FF2B5EF4-FFF2-40B4-BE49-F238E27FC236}">
                <a16:creationId xmlns:a16="http://schemas.microsoft.com/office/drawing/2014/main" id="{C7C17B5F-EB3B-45E1-90AC-D6CCCF39FEEE}"/>
              </a:ext>
            </a:extLst>
          </p:cNvPr>
          <p:cNvPicPr>
            <a:picLocks noChangeAspect="1"/>
          </p:cNvPicPr>
          <p:nvPr/>
        </p:nvPicPr>
        <p:blipFill rotWithShape="1">
          <a:blip r:embed="rId2"/>
          <a:srcRect l="36792" t="22796" r="17022" b="5205"/>
          <a:stretch/>
        </p:blipFill>
        <p:spPr>
          <a:xfrm>
            <a:off x="5320996" y="678108"/>
            <a:ext cx="6274296" cy="5501783"/>
          </a:xfrm>
          <a:prstGeom prst="rect">
            <a:avLst/>
          </a:prstGeom>
        </p:spPr>
      </p:pic>
    </p:spTree>
    <p:extLst>
      <p:ext uri="{BB962C8B-B14F-4D97-AF65-F5344CB8AC3E}">
        <p14:creationId xmlns:p14="http://schemas.microsoft.com/office/powerpoint/2010/main" val="215111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標題 1">
            <a:extLst>
              <a:ext uri="{FF2B5EF4-FFF2-40B4-BE49-F238E27FC236}">
                <a16:creationId xmlns:a16="http://schemas.microsoft.com/office/drawing/2014/main" id="{42F9A407-1390-492D-B7F9-57D20A801BB9}"/>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zh-TW" altLang="en-US" sz="5400" kern="1200">
                <a:solidFill>
                  <a:srgbClr val="FFFFFF"/>
                </a:solidFill>
                <a:latin typeface="+mj-lt"/>
                <a:ea typeface="+mj-ea"/>
                <a:cs typeface="+mj-cs"/>
              </a:rPr>
              <a:t>解碼器 </a:t>
            </a:r>
            <a:r>
              <a:rPr lang="en-US" altLang="zh-TW" sz="5400" kern="1200">
                <a:solidFill>
                  <a:srgbClr val="FFFFFF"/>
                </a:solidFill>
                <a:latin typeface="+mj-lt"/>
                <a:ea typeface="+mj-ea"/>
                <a:cs typeface="+mj-cs"/>
              </a:rPr>
              <a:t>(Decoder)</a:t>
            </a:r>
          </a:p>
        </p:txBody>
      </p:sp>
      <p:sp>
        <p:nvSpPr>
          <p:cNvPr id="3" name="內容版面配置區 2">
            <a:extLst>
              <a:ext uri="{FF2B5EF4-FFF2-40B4-BE49-F238E27FC236}">
                <a16:creationId xmlns:a16="http://schemas.microsoft.com/office/drawing/2014/main" id="{56501D76-4AD6-452B-841D-BB7BD383B638}"/>
              </a:ext>
            </a:extLst>
          </p:cNvPr>
          <p:cNvSpPr>
            <a:spLocks noGrp="1"/>
          </p:cNvSpPr>
          <p:nvPr>
            <p:ph idx="1"/>
          </p:nvPr>
        </p:nvSpPr>
        <p:spPr>
          <a:xfrm>
            <a:off x="804672" y="3602038"/>
            <a:ext cx="3308131" cy="1655762"/>
          </a:xfrm>
        </p:spPr>
        <p:txBody>
          <a:bodyPr vert="horz" lIns="91440" tIns="45720" rIns="91440" bIns="45720" rtlCol="0">
            <a:normAutofit/>
          </a:bodyPr>
          <a:lstStyle/>
          <a:p>
            <a:pPr marL="0" indent="0">
              <a:buNone/>
            </a:pPr>
            <a:r>
              <a:rPr lang="zh-TW" altLang="en-US" sz="2000" kern="1200">
                <a:solidFill>
                  <a:srgbClr val="FFFFFF"/>
                </a:solidFill>
                <a:latin typeface="+mn-lt"/>
                <a:ea typeface="+mn-ea"/>
                <a:cs typeface="+mn-cs"/>
              </a:rPr>
              <a:t>解碼器 </a:t>
            </a:r>
            <a:r>
              <a:rPr lang="en-US" altLang="zh-TW" sz="2000" kern="1200">
                <a:solidFill>
                  <a:srgbClr val="FFFFFF"/>
                </a:solidFill>
                <a:latin typeface="+mn-lt"/>
                <a:ea typeface="+mn-ea"/>
                <a:cs typeface="+mn-cs"/>
              </a:rPr>
              <a:t>(Decoder)</a:t>
            </a:r>
            <a:r>
              <a:rPr lang="zh-TW" altLang="en-US" sz="2000" kern="1200">
                <a:solidFill>
                  <a:srgbClr val="FFFFFF"/>
                </a:solidFill>
                <a:latin typeface="+mn-lt"/>
                <a:ea typeface="+mn-ea"/>
                <a:cs typeface="+mn-cs"/>
              </a:rPr>
              <a:t>用於升維，與上面相反，將對抗網路生成的結果或是原本 </a:t>
            </a:r>
            <a:r>
              <a:rPr lang="en-US" altLang="zh-TW" sz="2000" kern="1200">
                <a:solidFill>
                  <a:srgbClr val="FFFFFF"/>
                </a:solidFill>
                <a:latin typeface="+mn-lt"/>
                <a:ea typeface="+mn-ea"/>
                <a:cs typeface="+mn-cs"/>
              </a:rPr>
              <a:t>2622 </a:t>
            </a:r>
            <a:r>
              <a:rPr lang="zh-TW" altLang="en-US" sz="2000" kern="1200">
                <a:solidFill>
                  <a:srgbClr val="FFFFFF"/>
                </a:solidFill>
                <a:latin typeface="+mn-lt"/>
                <a:ea typeface="+mn-ea"/>
                <a:cs typeface="+mn-cs"/>
              </a:rPr>
              <a:t>組成的壓縮編碼解碼還原成 </a:t>
            </a:r>
            <a:r>
              <a:rPr lang="en-US" altLang="zh-TW" sz="2000" kern="1200">
                <a:solidFill>
                  <a:srgbClr val="FFFFFF"/>
                </a:solidFill>
                <a:latin typeface="+mn-lt"/>
                <a:ea typeface="+mn-ea"/>
                <a:cs typeface="+mn-cs"/>
              </a:rPr>
              <a:t>5,245 </a:t>
            </a:r>
            <a:r>
              <a:rPr lang="zh-TW" altLang="en-US" sz="2000" kern="1200">
                <a:solidFill>
                  <a:srgbClr val="FFFFFF"/>
                </a:solidFill>
                <a:latin typeface="+mn-lt"/>
                <a:ea typeface="+mn-ea"/>
                <a:cs typeface="+mn-cs"/>
              </a:rPr>
              <a:t>個 </a:t>
            </a:r>
            <a:r>
              <a:rPr lang="en-US" altLang="zh-TW" sz="2000" kern="1200">
                <a:solidFill>
                  <a:srgbClr val="FFFFFF"/>
                </a:solidFill>
                <a:latin typeface="+mn-lt"/>
                <a:ea typeface="+mn-ea"/>
                <a:cs typeface="+mn-cs"/>
              </a:rPr>
              <a:t>ICD9 </a:t>
            </a:r>
            <a:r>
              <a:rPr lang="zh-TW" altLang="en-US" sz="2000" kern="1200">
                <a:solidFill>
                  <a:srgbClr val="FFFFFF"/>
                </a:solidFill>
                <a:latin typeface="+mn-lt"/>
                <a:ea typeface="+mn-ea"/>
                <a:cs typeface="+mn-cs"/>
              </a:rPr>
              <a:t>診斷代碼。</a:t>
            </a:r>
          </a:p>
        </p:txBody>
      </p:sp>
      <p:pic>
        <p:nvPicPr>
          <p:cNvPr id="6" name="圖片 5">
            <a:extLst>
              <a:ext uri="{FF2B5EF4-FFF2-40B4-BE49-F238E27FC236}">
                <a16:creationId xmlns:a16="http://schemas.microsoft.com/office/drawing/2014/main" id="{2BDA678C-53E4-4B7B-96A7-B5D96277DA2A}"/>
              </a:ext>
            </a:extLst>
          </p:cNvPr>
          <p:cNvPicPr>
            <a:picLocks noChangeAspect="1"/>
          </p:cNvPicPr>
          <p:nvPr/>
        </p:nvPicPr>
        <p:blipFill rotWithShape="1">
          <a:blip r:embed="rId2"/>
          <a:srcRect l="44122" t="18157" r="24681" b="6808"/>
          <a:stretch/>
        </p:blipFill>
        <p:spPr>
          <a:xfrm>
            <a:off x="6399245" y="643467"/>
            <a:ext cx="4117797" cy="5571066"/>
          </a:xfrm>
          <a:prstGeom prst="rect">
            <a:avLst/>
          </a:prstGeom>
        </p:spPr>
      </p:pic>
    </p:spTree>
    <p:extLst>
      <p:ext uri="{BB962C8B-B14F-4D97-AF65-F5344CB8AC3E}">
        <p14:creationId xmlns:p14="http://schemas.microsoft.com/office/powerpoint/2010/main" val="2339816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標題 1">
            <a:extLst>
              <a:ext uri="{FF2B5EF4-FFF2-40B4-BE49-F238E27FC236}">
                <a16:creationId xmlns:a16="http://schemas.microsoft.com/office/drawing/2014/main" id="{39DCB829-D74D-42D4-AC9A-83CA308DE307}"/>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zh-TW" altLang="en-US" sz="5400" kern="1200" dirty="0">
                <a:solidFill>
                  <a:srgbClr val="FFFFFF"/>
                </a:solidFill>
                <a:latin typeface="+mj-lt"/>
                <a:ea typeface="+mj-ea"/>
                <a:cs typeface="+mj-cs"/>
              </a:rPr>
              <a:t>去噪層</a:t>
            </a:r>
          </a:p>
        </p:txBody>
      </p:sp>
      <p:sp>
        <p:nvSpPr>
          <p:cNvPr id="3" name="內容版面配置區 2">
            <a:extLst>
              <a:ext uri="{FF2B5EF4-FFF2-40B4-BE49-F238E27FC236}">
                <a16:creationId xmlns:a16="http://schemas.microsoft.com/office/drawing/2014/main" id="{4C11737E-D813-4468-9697-4F0E862F7886}"/>
              </a:ext>
            </a:extLst>
          </p:cNvPr>
          <p:cNvSpPr>
            <a:spLocks noGrp="1"/>
          </p:cNvSpPr>
          <p:nvPr>
            <p:ph idx="1"/>
          </p:nvPr>
        </p:nvSpPr>
        <p:spPr>
          <a:xfrm>
            <a:off x="804672" y="3602038"/>
            <a:ext cx="3308131" cy="1655762"/>
          </a:xfrm>
        </p:spPr>
        <p:txBody>
          <a:bodyPr vert="horz" lIns="91440" tIns="45720" rIns="91440" bIns="45720" rtlCol="0">
            <a:normAutofit/>
          </a:bodyPr>
          <a:lstStyle/>
          <a:p>
            <a:pPr marL="0" indent="0">
              <a:buNone/>
            </a:pPr>
            <a:r>
              <a:rPr lang="zh-TW" altLang="en-US" sz="2000" kern="1200">
                <a:solidFill>
                  <a:srgbClr val="FFFFFF"/>
                </a:solidFill>
                <a:latin typeface="+mn-lt"/>
                <a:ea typeface="+mn-ea"/>
                <a:cs typeface="+mn-cs"/>
              </a:rPr>
              <a:t>去噪層則是用於優化解碼器的產生的結果，使整個解碼器還原的資料更加準 確，也更貼近 </a:t>
            </a:r>
            <a:r>
              <a:rPr lang="en-US" altLang="zh-TW" sz="2000" kern="1200">
                <a:solidFill>
                  <a:srgbClr val="FFFFFF"/>
                </a:solidFill>
                <a:latin typeface="+mn-lt"/>
                <a:ea typeface="+mn-ea"/>
                <a:cs typeface="+mn-cs"/>
              </a:rPr>
              <a:t>0 </a:t>
            </a:r>
            <a:r>
              <a:rPr lang="zh-TW" altLang="en-US" sz="2000" kern="1200">
                <a:solidFill>
                  <a:srgbClr val="FFFFFF"/>
                </a:solidFill>
                <a:latin typeface="+mn-lt"/>
                <a:ea typeface="+mn-ea"/>
                <a:cs typeface="+mn-cs"/>
              </a:rPr>
              <a:t>或是 </a:t>
            </a:r>
            <a:r>
              <a:rPr lang="en-US" altLang="zh-TW" sz="2000" kern="1200">
                <a:solidFill>
                  <a:srgbClr val="FFFFFF"/>
                </a:solidFill>
                <a:latin typeface="+mn-lt"/>
                <a:ea typeface="+mn-ea"/>
                <a:cs typeface="+mn-cs"/>
              </a:rPr>
              <a:t>1</a:t>
            </a:r>
            <a:r>
              <a:rPr lang="zh-TW" altLang="en-US" sz="2000" kern="1200">
                <a:solidFill>
                  <a:srgbClr val="FFFFFF"/>
                </a:solidFill>
                <a:latin typeface="+mn-lt"/>
                <a:ea typeface="+mn-ea"/>
                <a:cs typeface="+mn-cs"/>
              </a:rPr>
              <a:t>。</a:t>
            </a:r>
          </a:p>
        </p:txBody>
      </p:sp>
      <p:pic>
        <p:nvPicPr>
          <p:cNvPr id="6" name="圖片 5">
            <a:extLst>
              <a:ext uri="{FF2B5EF4-FFF2-40B4-BE49-F238E27FC236}">
                <a16:creationId xmlns:a16="http://schemas.microsoft.com/office/drawing/2014/main" id="{A33F3D89-F332-4990-A5F4-874BE4F60BCC}"/>
              </a:ext>
            </a:extLst>
          </p:cNvPr>
          <p:cNvPicPr>
            <a:picLocks noChangeAspect="1"/>
          </p:cNvPicPr>
          <p:nvPr/>
        </p:nvPicPr>
        <p:blipFill rotWithShape="1">
          <a:blip r:embed="rId2"/>
          <a:srcRect l="39096" t="30638" r="18617" b="24964"/>
          <a:stretch/>
        </p:blipFill>
        <p:spPr>
          <a:xfrm>
            <a:off x="5320996" y="1576263"/>
            <a:ext cx="6274296" cy="3705473"/>
          </a:xfrm>
          <a:prstGeom prst="rect">
            <a:avLst/>
          </a:prstGeom>
        </p:spPr>
      </p:pic>
    </p:spTree>
    <p:extLst>
      <p:ext uri="{BB962C8B-B14F-4D97-AF65-F5344CB8AC3E}">
        <p14:creationId xmlns:p14="http://schemas.microsoft.com/office/powerpoint/2010/main" val="144057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標題 1">
            <a:extLst>
              <a:ext uri="{FF2B5EF4-FFF2-40B4-BE49-F238E27FC236}">
                <a16:creationId xmlns:a16="http://schemas.microsoft.com/office/drawing/2014/main" id="{8F5F308C-63B1-4902-880B-61DCA3241120}"/>
              </a:ext>
            </a:extLst>
          </p:cNvPr>
          <p:cNvSpPr>
            <a:spLocks noGrp="1"/>
          </p:cNvSpPr>
          <p:nvPr>
            <p:ph type="title"/>
          </p:nvPr>
        </p:nvSpPr>
        <p:spPr>
          <a:xfrm>
            <a:off x="838200" y="704088"/>
            <a:ext cx="3529953" cy="2980944"/>
          </a:xfrm>
        </p:spPr>
        <p:txBody>
          <a:bodyPr>
            <a:normAutofit/>
          </a:bodyPr>
          <a:lstStyle/>
          <a:p>
            <a:r>
              <a:rPr lang="en-US" altLang="zh-TW">
                <a:solidFill>
                  <a:schemeClr val="bg1"/>
                </a:solidFill>
              </a:rPr>
              <a:t>AutoEncoder </a:t>
            </a:r>
            <a:r>
              <a:rPr lang="zh-TW" altLang="en-US">
                <a:solidFill>
                  <a:schemeClr val="bg1"/>
                </a:solidFill>
              </a:rPr>
              <a:t>訓練方法</a:t>
            </a:r>
          </a:p>
        </p:txBody>
      </p:sp>
      <p:sp>
        <p:nvSpPr>
          <p:cNvPr id="3" name="內容版面配置區 2">
            <a:extLst>
              <a:ext uri="{FF2B5EF4-FFF2-40B4-BE49-F238E27FC236}">
                <a16:creationId xmlns:a16="http://schemas.microsoft.com/office/drawing/2014/main" id="{DC9CA0E4-75E3-4CB6-8E63-AF568D663F49}"/>
              </a:ext>
            </a:extLst>
          </p:cNvPr>
          <p:cNvSpPr>
            <a:spLocks noGrp="1"/>
          </p:cNvSpPr>
          <p:nvPr>
            <p:ph idx="1"/>
          </p:nvPr>
        </p:nvSpPr>
        <p:spPr>
          <a:xfrm>
            <a:off x="6212410" y="704088"/>
            <a:ext cx="5135293" cy="5248656"/>
          </a:xfrm>
        </p:spPr>
        <p:txBody>
          <a:bodyPr anchor="ctr">
            <a:normAutofit/>
          </a:bodyPr>
          <a:lstStyle/>
          <a:p>
            <a:r>
              <a:rPr lang="zh-TW" altLang="en-US" sz="2400" dirty="0"/>
              <a:t>參數的設定部分，根據實驗在 </a:t>
            </a:r>
            <a:r>
              <a:rPr lang="en-US" altLang="zh-TW" sz="2400" dirty="0"/>
              <a:t>LOSS </a:t>
            </a:r>
            <a:r>
              <a:rPr lang="zh-TW" altLang="en-US" sz="2400" dirty="0"/>
              <a:t>上使用 </a:t>
            </a:r>
            <a:r>
              <a:rPr lang="en-US" altLang="zh-TW" sz="2400" dirty="0"/>
              <a:t>BCE </a:t>
            </a:r>
            <a:r>
              <a:rPr lang="zh-TW" altLang="en-US" sz="2400" dirty="0"/>
              <a:t>損失函數，會使還原資料變 得更平均，會些微提升錯誤率，同時也會降低未還原率，而 </a:t>
            </a:r>
            <a:r>
              <a:rPr lang="en-US" altLang="zh-TW" sz="2400" dirty="0"/>
              <a:t>CCE </a:t>
            </a:r>
            <a:r>
              <a:rPr lang="zh-TW" altLang="en-US" sz="2400" dirty="0"/>
              <a:t>損失函數則正好 相反，會使得部分出現頻率高的 </a:t>
            </a:r>
            <a:r>
              <a:rPr lang="en-US" altLang="zh-TW" sz="2400" dirty="0"/>
              <a:t>ICD9 </a:t>
            </a:r>
            <a:r>
              <a:rPr lang="zh-TW" altLang="en-US" sz="2400" dirty="0"/>
              <a:t>診斷代碼在每一筆還原資料都出現，這樣 的現象會些微降低錯誤率</a:t>
            </a:r>
          </a:p>
        </p:txBody>
      </p:sp>
    </p:spTree>
    <p:extLst>
      <p:ext uri="{BB962C8B-B14F-4D97-AF65-F5344CB8AC3E}">
        <p14:creationId xmlns:p14="http://schemas.microsoft.com/office/powerpoint/2010/main" val="1895308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圖片 11">
            <a:extLst>
              <a:ext uri="{FF2B5EF4-FFF2-40B4-BE49-F238E27FC236}">
                <a16:creationId xmlns:a16="http://schemas.microsoft.com/office/drawing/2014/main" id="{4D633AF7-D807-42EC-8C15-48E142E5863F}"/>
              </a:ext>
            </a:extLst>
          </p:cNvPr>
          <p:cNvPicPr>
            <a:picLocks noChangeAspect="1"/>
          </p:cNvPicPr>
          <p:nvPr/>
        </p:nvPicPr>
        <p:blipFill rotWithShape="1">
          <a:blip r:embed="rId2"/>
          <a:srcRect l="22181" t="38014" r="14867" b="21986"/>
          <a:stretch/>
        </p:blipFill>
        <p:spPr>
          <a:xfrm>
            <a:off x="4330799" y="1441382"/>
            <a:ext cx="7693973" cy="2749940"/>
          </a:xfrm>
          <a:prstGeom prst="rect">
            <a:avLst/>
          </a:prstGeom>
        </p:spPr>
      </p:pic>
      <p:sp>
        <p:nvSpPr>
          <p:cNvPr id="22" name="Freeform: Shape 21">
            <a:extLst>
              <a:ext uri="{FF2B5EF4-FFF2-40B4-BE49-F238E27FC236}">
                <a16:creationId xmlns:a16="http://schemas.microsoft.com/office/drawing/2014/main" id="{B2DC8709-0A70-45A9-A160-4B831CAB1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820929"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E613F699-B53E-4E9A-B7E8-4979FEF42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012496"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468899DC-8C61-419F-939E-EDD2CA3DEA8B}"/>
              </a:ext>
            </a:extLst>
          </p:cNvPr>
          <p:cNvSpPr>
            <a:spLocks noGrp="1"/>
          </p:cNvSpPr>
          <p:nvPr>
            <p:ph type="title"/>
          </p:nvPr>
        </p:nvSpPr>
        <p:spPr>
          <a:xfrm>
            <a:off x="804672" y="4041648"/>
            <a:ext cx="3877056" cy="2176272"/>
          </a:xfrm>
        </p:spPr>
        <p:txBody>
          <a:bodyPr vert="horz" lIns="91440" tIns="45720" rIns="91440" bIns="45720" rtlCol="0" anchor="t">
            <a:normAutofit/>
          </a:bodyPr>
          <a:lstStyle/>
          <a:p>
            <a:r>
              <a:rPr lang="zh-TW" altLang="en-US" sz="5400" kern="1200">
                <a:solidFill>
                  <a:schemeClr val="tx1"/>
                </a:solidFill>
                <a:latin typeface="+mj-lt"/>
                <a:ea typeface="+mj-ea"/>
                <a:cs typeface="+mj-cs"/>
              </a:rPr>
              <a:t>實驗結果</a:t>
            </a:r>
          </a:p>
        </p:txBody>
      </p:sp>
      <p:sp>
        <p:nvSpPr>
          <p:cNvPr id="3" name="內容版面配置區 2">
            <a:extLst>
              <a:ext uri="{FF2B5EF4-FFF2-40B4-BE49-F238E27FC236}">
                <a16:creationId xmlns:a16="http://schemas.microsoft.com/office/drawing/2014/main" id="{7F5BD6D6-0E73-4A6A-888D-546150ACC663}"/>
              </a:ext>
            </a:extLst>
          </p:cNvPr>
          <p:cNvSpPr>
            <a:spLocks noGrp="1"/>
          </p:cNvSpPr>
          <p:nvPr>
            <p:ph idx="1"/>
          </p:nvPr>
        </p:nvSpPr>
        <p:spPr>
          <a:xfrm>
            <a:off x="804672" y="2752344"/>
            <a:ext cx="3209544" cy="1155525"/>
          </a:xfrm>
        </p:spPr>
        <p:txBody>
          <a:bodyPr vert="horz" lIns="91440" tIns="45720" rIns="91440" bIns="45720" rtlCol="0" anchor="b">
            <a:normAutofit/>
          </a:bodyPr>
          <a:lstStyle/>
          <a:p>
            <a:pPr marL="0" indent="0">
              <a:buNone/>
            </a:pPr>
            <a:r>
              <a:rPr lang="zh-TW" altLang="en-US" sz="1400" kern="1200" dirty="0">
                <a:solidFill>
                  <a:schemeClr val="tx1"/>
                </a:solidFill>
                <a:latin typeface="+mn-lt"/>
                <a:ea typeface="+mn-ea"/>
                <a:cs typeface="+mn-cs"/>
              </a:rPr>
              <a:t>雖然未還原率並沒有下降反而上升了一點，但錯誤比例大大的下降了，從原 本的近 </a:t>
            </a:r>
            <a:r>
              <a:rPr lang="en-US" altLang="zh-TW" sz="1400" kern="1200" dirty="0">
                <a:solidFill>
                  <a:schemeClr val="tx1"/>
                </a:solidFill>
                <a:latin typeface="+mn-lt"/>
                <a:ea typeface="+mn-ea"/>
                <a:cs typeface="+mn-cs"/>
              </a:rPr>
              <a:t>160 </a:t>
            </a:r>
            <a:r>
              <a:rPr lang="zh-TW" altLang="en-US" sz="1400" kern="1200" dirty="0">
                <a:solidFill>
                  <a:schemeClr val="tx1"/>
                </a:solidFill>
                <a:latin typeface="+mn-lt"/>
                <a:ea typeface="+mn-ea"/>
                <a:cs typeface="+mn-cs"/>
              </a:rPr>
              <a:t>個平均錯誤率降低到只有近 </a:t>
            </a:r>
            <a:r>
              <a:rPr lang="en-US" altLang="zh-TW" sz="1400" kern="1200" dirty="0">
                <a:solidFill>
                  <a:schemeClr val="tx1"/>
                </a:solidFill>
                <a:latin typeface="+mn-lt"/>
                <a:ea typeface="+mn-ea"/>
                <a:cs typeface="+mn-cs"/>
              </a:rPr>
              <a:t>6 </a:t>
            </a:r>
            <a:r>
              <a:rPr lang="zh-TW" altLang="en-US" sz="1400" kern="1200" dirty="0">
                <a:solidFill>
                  <a:schemeClr val="tx1"/>
                </a:solidFill>
                <a:latin typeface="+mn-lt"/>
                <a:ea typeface="+mn-ea"/>
                <a:cs typeface="+mn-cs"/>
              </a:rPr>
              <a:t>個，這點上可以看出 </a:t>
            </a:r>
            <a:r>
              <a:rPr lang="en-US" altLang="zh-TW" sz="1400" kern="1200" dirty="0">
                <a:solidFill>
                  <a:schemeClr val="tx1"/>
                </a:solidFill>
                <a:latin typeface="+mn-lt"/>
                <a:ea typeface="+mn-ea"/>
                <a:cs typeface="+mn-cs"/>
              </a:rPr>
              <a:t>SAE </a:t>
            </a:r>
            <a:r>
              <a:rPr lang="zh-TW" altLang="en-US" sz="1400" kern="1200" dirty="0">
                <a:solidFill>
                  <a:schemeClr val="tx1"/>
                </a:solidFill>
                <a:latin typeface="+mn-lt"/>
                <a:ea typeface="+mn-ea"/>
                <a:cs typeface="+mn-cs"/>
              </a:rPr>
              <a:t>能比正常下有 更好的表現。</a:t>
            </a:r>
          </a:p>
        </p:txBody>
      </p:sp>
    </p:spTree>
    <p:extLst>
      <p:ext uri="{BB962C8B-B14F-4D97-AF65-F5344CB8AC3E}">
        <p14:creationId xmlns:p14="http://schemas.microsoft.com/office/powerpoint/2010/main" val="285703211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BC52D532-6B9A-4D25-BDCD-337229D465BA}"/>
              </a:ext>
            </a:extLst>
          </p:cNvPr>
          <p:cNvSpPr>
            <a:spLocks noGrp="1"/>
          </p:cNvSpPr>
          <p:nvPr>
            <p:ph type="title"/>
          </p:nvPr>
        </p:nvSpPr>
        <p:spPr>
          <a:xfrm>
            <a:off x="804672" y="640080"/>
            <a:ext cx="3282696" cy="5257800"/>
          </a:xfrm>
        </p:spPr>
        <p:txBody>
          <a:bodyPr>
            <a:normAutofit/>
          </a:bodyPr>
          <a:lstStyle/>
          <a:p>
            <a:r>
              <a:rPr lang="zh-TW" altLang="en-US">
                <a:solidFill>
                  <a:schemeClr val="bg1"/>
                </a:solidFill>
              </a:rPr>
              <a:t>結論</a:t>
            </a:r>
          </a:p>
        </p:txBody>
      </p:sp>
      <p:sp>
        <p:nvSpPr>
          <p:cNvPr id="3" name="內容版面配置區 2">
            <a:extLst>
              <a:ext uri="{FF2B5EF4-FFF2-40B4-BE49-F238E27FC236}">
                <a16:creationId xmlns:a16="http://schemas.microsoft.com/office/drawing/2014/main" id="{DB13B586-AD87-4E1B-AF74-02E48EC09338}"/>
              </a:ext>
            </a:extLst>
          </p:cNvPr>
          <p:cNvSpPr>
            <a:spLocks noGrp="1"/>
          </p:cNvSpPr>
          <p:nvPr>
            <p:ph idx="1"/>
          </p:nvPr>
        </p:nvSpPr>
        <p:spPr>
          <a:xfrm>
            <a:off x="5358384" y="640081"/>
            <a:ext cx="6024654" cy="5257800"/>
          </a:xfrm>
        </p:spPr>
        <p:txBody>
          <a:bodyPr anchor="ctr">
            <a:normAutofit/>
          </a:bodyPr>
          <a:lstStyle/>
          <a:p>
            <a:r>
              <a:rPr lang="zh-TW" altLang="en-US" sz="2400" dirty="0"/>
              <a:t>根據本實驗的結果，可以得到對抗網路能生成分佈情況相似的數據，其生成 資料相信能對提供一種更為安全的隱私保護或是能取得更高信任的後續分析。 針對醫療病例資料的自動編碼器內，稀疏矩陣使用 </a:t>
            </a:r>
            <a:r>
              <a:rPr lang="en-US" altLang="zh-TW" sz="2400" dirty="0" err="1"/>
              <a:t>LayerNorm</a:t>
            </a:r>
            <a:r>
              <a:rPr lang="en-US" altLang="zh-TW" sz="2400" dirty="0"/>
              <a:t> </a:t>
            </a:r>
            <a:r>
              <a:rPr lang="zh-TW" altLang="en-US" sz="2400" dirty="0"/>
              <a:t>能更好收斂 </a:t>
            </a:r>
            <a:r>
              <a:rPr lang="en-US" altLang="zh-TW" sz="2400" dirty="0"/>
              <a:t>LOSS </a:t>
            </a:r>
            <a:r>
              <a:rPr lang="zh-TW" altLang="en-US" sz="2400" dirty="0"/>
              <a:t>值，使用 </a:t>
            </a:r>
            <a:r>
              <a:rPr lang="en-US" altLang="zh-TW" sz="2400" dirty="0"/>
              <a:t>SAE </a:t>
            </a:r>
            <a:r>
              <a:rPr lang="zh-TW" altLang="en-US" sz="2400" dirty="0"/>
              <a:t>的概念能更好的提取特徵值。 </a:t>
            </a:r>
          </a:p>
        </p:txBody>
      </p:sp>
    </p:spTree>
    <p:extLst>
      <p:ext uri="{BB962C8B-B14F-4D97-AF65-F5344CB8AC3E}">
        <p14:creationId xmlns:p14="http://schemas.microsoft.com/office/powerpoint/2010/main" val="787941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E3441D-ABFB-43B5-93FD-CFB752F09CD1}"/>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14747582-3B7E-4A7F-AC04-236BF80E7641}"/>
              </a:ext>
            </a:extLst>
          </p:cNvPr>
          <p:cNvSpPr>
            <a:spLocks noGrp="1"/>
          </p:cNvSpPr>
          <p:nvPr>
            <p:ph idx="1"/>
          </p:nvPr>
        </p:nvSpPr>
        <p:spPr>
          <a:xfrm>
            <a:off x="4659548" y="3949429"/>
            <a:ext cx="6694251" cy="2227533"/>
          </a:xfrm>
        </p:spPr>
        <p:txBody>
          <a:bodyPr/>
          <a:lstStyle/>
          <a:p>
            <a:r>
              <a:rPr lang="zh-TW" altLang="en-US" dirty="0"/>
              <a:t>謝謝大家</a:t>
            </a:r>
          </a:p>
        </p:txBody>
      </p:sp>
    </p:spTree>
    <p:extLst>
      <p:ext uri="{BB962C8B-B14F-4D97-AF65-F5344CB8AC3E}">
        <p14:creationId xmlns:p14="http://schemas.microsoft.com/office/powerpoint/2010/main" val="1301787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133D9371-534C-43AA-AB0F-6951F4E11CA2}"/>
              </a:ext>
            </a:extLst>
          </p:cNvPr>
          <p:cNvSpPr>
            <a:spLocks noGrp="1"/>
          </p:cNvSpPr>
          <p:nvPr>
            <p:ph type="title"/>
          </p:nvPr>
        </p:nvSpPr>
        <p:spPr>
          <a:xfrm>
            <a:off x="686834" y="1153572"/>
            <a:ext cx="3200400" cy="4461163"/>
          </a:xfrm>
        </p:spPr>
        <p:txBody>
          <a:bodyPr>
            <a:normAutofit/>
          </a:bodyPr>
          <a:lstStyle/>
          <a:p>
            <a:r>
              <a:rPr lang="zh-TW" altLang="en-US" dirty="0">
                <a:solidFill>
                  <a:srgbClr val="FFFFFF"/>
                </a:solidFill>
              </a:rPr>
              <a:t>摘要</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內容版面配置區 2">
            <a:extLst>
              <a:ext uri="{FF2B5EF4-FFF2-40B4-BE49-F238E27FC236}">
                <a16:creationId xmlns:a16="http://schemas.microsoft.com/office/drawing/2014/main" id="{AD00B8F0-0824-4A71-9E04-45BF83E80C7C}"/>
              </a:ext>
            </a:extLst>
          </p:cNvPr>
          <p:cNvSpPr>
            <a:spLocks noGrp="1"/>
          </p:cNvSpPr>
          <p:nvPr>
            <p:ph idx="1"/>
          </p:nvPr>
        </p:nvSpPr>
        <p:spPr>
          <a:xfrm>
            <a:off x="4447308" y="591344"/>
            <a:ext cx="6906491" cy="5585619"/>
          </a:xfrm>
        </p:spPr>
        <p:txBody>
          <a:bodyPr anchor="ctr">
            <a:normAutofit/>
          </a:bodyPr>
          <a:lstStyle/>
          <a:p>
            <a:r>
              <a:rPr lang="zh-TW" altLang="en-US"/>
              <a:t>由於相關法律和研究倫理的限制，導致醫藥病歷資料並不容易收集。研究資 料的數量不足，不僅讓傳統方法的分析結果無法達到統計顯著性，也在機器學習 演算法，例如神經網路，的訓練過程造成困難。</a:t>
            </a:r>
            <a:endParaRPr lang="en-US" altLang="zh-TW"/>
          </a:p>
          <a:p>
            <a:r>
              <a:rPr lang="zh-TW" altLang="en-US"/>
              <a:t>本論文的研究工作應用生成對抗網 路生成仿真的離散型大規模的病歷資料。由於這些虛擬的病歷資料並不對應到任 何真實案例，因此使用它們不會受到醫藥相關法律和研究倫理的限制。不論運用傳統統計或者機器學習方法，都能得到穩 定的分析結果。</a:t>
            </a:r>
          </a:p>
        </p:txBody>
      </p:sp>
    </p:spTree>
    <p:extLst>
      <p:ext uri="{BB962C8B-B14F-4D97-AF65-F5344CB8AC3E}">
        <p14:creationId xmlns:p14="http://schemas.microsoft.com/office/powerpoint/2010/main" val="1013344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D32314F9-7179-466C-806B-DF0DD945ACD3}"/>
              </a:ext>
            </a:extLst>
          </p:cNvPr>
          <p:cNvSpPr>
            <a:spLocks noGrp="1"/>
          </p:cNvSpPr>
          <p:nvPr>
            <p:ph type="title"/>
          </p:nvPr>
        </p:nvSpPr>
        <p:spPr>
          <a:xfrm>
            <a:off x="956826" y="1112969"/>
            <a:ext cx="3937298" cy="4166010"/>
          </a:xfrm>
        </p:spPr>
        <p:txBody>
          <a:bodyPr>
            <a:normAutofit/>
          </a:bodyPr>
          <a:lstStyle/>
          <a:p>
            <a:r>
              <a:rPr lang="zh-TW" altLang="en-US">
                <a:solidFill>
                  <a:srgbClr val="FFFFFF"/>
                </a:solidFill>
              </a:rPr>
              <a:t>研究背景</a:t>
            </a:r>
          </a:p>
        </p:txBody>
      </p:sp>
      <p:sp>
        <p:nvSpPr>
          <p:cNvPr id="26" name="Freeform: Shape 25">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內容版面配置區 2">
            <a:extLst>
              <a:ext uri="{FF2B5EF4-FFF2-40B4-BE49-F238E27FC236}">
                <a16:creationId xmlns:a16="http://schemas.microsoft.com/office/drawing/2014/main" id="{729504FD-FC29-4723-8DB6-335E1DEFE300}"/>
              </a:ext>
            </a:extLst>
          </p:cNvPr>
          <p:cNvSpPr>
            <a:spLocks noGrp="1"/>
          </p:cNvSpPr>
          <p:nvPr>
            <p:ph idx="1"/>
          </p:nvPr>
        </p:nvSpPr>
        <p:spPr>
          <a:xfrm>
            <a:off x="6096000" y="820880"/>
            <a:ext cx="5257799" cy="4889350"/>
          </a:xfrm>
        </p:spPr>
        <p:txBody>
          <a:bodyPr anchor="t">
            <a:normAutofit/>
          </a:bodyPr>
          <a:lstStyle/>
          <a:p>
            <a:r>
              <a:rPr lang="zh-TW" altLang="en-US"/>
              <a:t>因為法律上影響，醫療病歷資料的收集與處理需要相當大量的工作量，造成 目前的收集困難。正因醫療病歷資料收集的不易，不僅僅在傳統統計方法上的分 析很可能會形成不被信任的結果，在神經網路的訓練中也會造成相當的困難，神 經網路也更有可能學習不到正確的重點。</a:t>
            </a:r>
          </a:p>
        </p:txBody>
      </p:sp>
      <p:sp>
        <p:nvSpPr>
          <p:cNvPr id="32" name="Freeform: Shape 31">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928572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D32314F9-7179-466C-806B-DF0DD945ACD3}"/>
              </a:ext>
            </a:extLst>
          </p:cNvPr>
          <p:cNvSpPr>
            <a:spLocks noGrp="1"/>
          </p:cNvSpPr>
          <p:nvPr>
            <p:ph type="title"/>
          </p:nvPr>
        </p:nvSpPr>
        <p:spPr>
          <a:xfrm>
            <a:off x="956826" y="1112969"/>
            <a:ext cx="3937298" cy="4166010"/>
          </a:xfrm>
        </p:spPr>
        <p:txBody>
          <a:bodyPr>
            <a:normAutofit/>
          </a:bodyPr>
          <a:lstStyle/>
          <a:p>
            <a:r>
              <a:rPr lang="zh-TW" altLang="en-US">
                <a:solidFill>
                  <a:srgbClr val="FFFFFF"/>
                </a:solidFill>
              </a:rPr>
              <a:t>研究目的</a:t>
            </a:r>
          </a:p>
        </p:txBody>
      </p:sp>
      <p:sp>
        <p:nvSpPr>
          <p:cNvPr id="26" name="Freeform: Shape 25">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內容版面配置區 2">
            <a:extLst>
              <a:ext uri="{FF2B5EF4-FFF2-40B4-BE49-F238E27FC236}">
                <a16:creationId xmlns:a16="http://schemas.microsoft.com/office/drawing/2014/main" id="{729504FD-FC29-4723-8DB6-335E1DEFE300}"/>
              </a:ext>
            </a:extLst>
          </p:cNvPr>
          <p:cNvSpPr>
            <a:spLocks noGrp="1"/>
          </p:cNvSpPr>
          <p:nvPr>
            <p:ph idx="1"/>
          </p:nvPr>
        </p:nvSpPr>
        <p:spPr>
          <a:xfrm>
            <a:off x="6096000" y="820880"/>
            <a:ext cx="5257799" cy="4889350"/>
          </a:xfrm>
        </p:spPr>
        <p:txBody>
          <a:bodyPr anchor="t">
            <a:normAutofit/>
          </a:bodyPr>
          <a:lstStyle/>
          <a:p>
            <a:r>
              <a:rPr lang="zh-TW" altLang="en-US"/>
              <a:t>本論文的目的是使用對抗網路生成擬真的虛擬資料來降低隱私風險的問題。目前仍然是針對小範圍的已懷 疑或是確認有關聯的病歷組合，但需要觀測大量病歷種類的網路依舊較為少見， 故此本論文會以大量種類的醫療病歷資料為基礎訓練。</a:t>
            </a:r>
          </a:p>
        </p:txBody>
      </p:sp>
      <p:sp>
        <p:nvSpPr>
          <p:cNvPr id="32" name="Freeform: Shape 31">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013075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D32314F9-7179-466C-806B-DF0DD945ACD3}"/>
              </a:ext>
            </a:extLst>
          </p:cNvPr>
          <p:cNvSpPr>
            <a:spLocks noGrp="1"/>
          </p:cNvSpPr>
          <p:nvPr>
            <p:ph type="title"/>
          </p:nvPr>
        </p:nvSpPr>
        <p:spPr>
          <a:xfrm>
            <a:off x="956826" y="1112969"/>
            <a:ext cx="3937298" cy="4166010"/>
          </a:xfrm>
        </p:spPr>
        <p:txBody>
          <a:bodyPr>
            <a:normAutofit/>
          </a:bodyPr>
          <a:lstStyle/>
          <a:p>
            <a:r>
              <a:rPr lang="zh-TW" altLang="en-US">
                <a:solidFill>
                  <a:srgbClr val="FFFFFF"/>
                </a:solidFill>
              </a:rPr>
              <a:t>生成對抗網路</a:t>
            </a:r>
          </a:p>
        </p:txBody>
      </p:sp>
      <p:sp>
        <p:nvSpPr>
          <p:cNvPr id="19" name="Freeform: Shape 18">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內容版面配置區 2">
            <a:extLst>
              <a:ext uri="{FF2B5EF4-FFF2-40B4-BE49-F238E27FC236}">
                <a16:creationId xmlns:a16="http://schemas.microsoft.com/office/drawing/2014/main" id="{729504FD-FC29-4723-8DB6-335E1DEFE300}"/>
              </a:ext>
            </a:extLst>
          </p:cNvPr>
          <p:cNvSpPr>
            <a:spLocks noGrp="1"/>
          </p:cNvSpPr>
          <p:nvPr>
            <p:ph idx="1"/>
          </p:nvPr>
        </p:nvSpPr>
        <p:spPr>
          <a:xfrm>
            <a:off x="6096000" y="820880"/>
            <a:ext cx="5257799" cy="4889350"/>
          </a:xfrm>
        </p:spPr>
        <p:txBody>
          <a:bodyPr anchor="t">
            <a:normAutofit/>
          </a:bodyPr>
          <a:lstStyle/>
          <a:p>
            <a:r>
              <a:rPr lang="zh-TW" altLang="en-US" dirty="0"/>
              <a:t>在對抗網路的架構中，分成鑑別器與生成器，鑑別器來查出數個生成器所生 成的假貨與真貨不同的錯誤，將錯誤告訴生成器讓其改正該錯誤即為對抗網路。 雖然有可能會因為改了錯誤而引發新的錯誤，但是對於以往試圖改正一次全部錯 誤，對於生成器負擔的程度大大的降低。</a:t>
            </a:r>
          </a:p>
        </p:txBody>
      </p:sp>
      <p:sp>
        <p:nvSpPr>
          <p:cNvPr id="25" name="Freeform: Shape 24">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40591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C201FF25-407C-45BA-8DC3-05FD0537B297}"/>
              </a:ext>
            </a:extLst>
          </p:cNvPr>
          <p:cNvSpPr>
            <a:spLocks noGrp="1"/>
          </p:cNvSpPr>
          <p:nvPr>
            <p:ph type="title"/>
          </p:nvPr>
        </p:nvSpPr>
        <p:spPr>
          <a:xfrm>
            <a:off x="5894962" y="479493"/>
            <a:ext cx="5458838" cy="1325563"/>
          </a:xfrm>
        </p:spPr>
        <p:txBody>
          <a:bodyPr>
            <a:normAutofit/>
          </a:bodyPr>
          <a:lstStyle/>
          <a:p>
            <a:endParaRPr lang="zh-TW" altLang="en-US"/>
          </a:p>
        </p:txBody>
      </p:sp>
      <p:sp>
        <p:nvSpPr>
          <p:cNvPr id="16" name="Freeform: Shape 1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圖片 6">
            <a:extLst>
              <a:ext uri="{FF2B5EF4-FFF2-40B4-BE49-F238E27FC236}">
                <a16:creationId xmlns:a16="http://schemas.microsoft.com/office/drawing/2014/main" id="{173A694C-08B1-4557-9BB6-A46F242C7056}"/>
              </a:ext>
            </a:extLst>
          </p:cNvPr>
          <p:cNvPicPr>
            <a:picLocks noChangeAspect="1"/>
          </p:cNvPicPr>
          <p:nvPr/>
        </p:nvPicPr>
        <p:blipFill rotWithShape="1">
          <a:blip r:embed="rId2"/>
          <a:srcRect l="35107" t="18297" r="11357" b="29503"/>
          <a:stretch/>
        </p:blipFill>
        <p:spPr>
          <a:xfrm>
            <a:off x="256953" y="1498060"/>
            <a:ext cx="6286449" cy="34478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內容版面配置區 2">
            <a:extLst>
              <a:ext uri="{FF2B5EF4-FFF2-40B4-BE49-F238E27FC236}">
                <a16:creationId xmlns:a16="http://schemas.microsoft.com/office/drawing/2014/main" id="{87F4D903-BCF3-418B-8519-162311D06555}"/>
              </a:ext>
            </a:extLst>
          </p:cNvPr>
          <p:cNvSpPr>
            <a:spLocks noGrp="1"/>
          </p:cNvSpPr>
          <p:nvPr>
            <p:ph idx="1"/>
          </p:nvPr>
        </p:nvSpPr>
        <p:spPr>
          <a:xfrm>
            <a:off x="5894962" y="1984443"/>
            <a:ext cx="5458838" cy="4192520"/>
          </a:xfrm>
        </p:spPr>
        <p:txBody>
          <a:bodyPr>
            <a:normAutofit/>
          </a:bodyPr>
          <a:lstStyle/>
          <a:p>
            <a:r>
              <a:rPr lang="zh-TW" altLang="en-US" dirty="0"/>
              <a:t>生成器</a:t>
            </a:r>
            <a:r>
              <a:rPr lang="en-US" altLang="zh-TW" dirty="0"/>
              <a:t>(G)</a:t>
            </a:r>
            <a:r>
              <a:rPr lang="zh-TW" altLang="en-US" dirty="0"/>
              <a:t>使用隨機雜訊 </a:t>
            </a:r>
            <a:r>
              <a:rPr lang="en-US" altLang="zh-TW" dirty="0"/>
              <a:t>z </a:t>
            </a:r>
            <a:r>
              <a:rPr lang="zh-TW" altLang="en-US" dirty="0"/>
              <a:t>生成後資料後使用鑑別器</a:t>
            </a:r>
            <a:r>
              <a:rPr lang="en-US" altLang="zh-TW" dirty="0"/>
              <a:t>(D)</a:t>
            </a:r>
            <a:r>
              <a:rPr lang="zh-TW" altLang="en-US" dirty="0"/>
              <a:t>判斷結果，通過 </a:t>
            </a:r>
            <a:r>
              <a:rPr lang="en-US" altLang="zh-TW" dirty="0"/>
              <a:t>log </a:t>
            </a:r>
            <a:r>
              <a:rPr lang="zh-TW" altLang="en-US" dirty="0"/>
              <a:t>並 加總作為對抗網路中生成器的 </a:t>
            </a:r>
            <a:r>
              <a:rPr lang="en-US" altLang="zh-TW" dirty="0"/>
              <a:t>LOSS </a:t>
            </a:r>
            <a:r>
              <a:rPr lang="zh-TW" altLang="en-US" dirty="0"/>
              <a:t>但是鑑別器的判斷未必是正確的，所以第二步需要訓練鑑別器</a:t>
            </a:r>
          </a:p>
        </p:txBody>
      </p:sp>
    </p:spTree>
    <p:extLst>
      <p:ext uri="{BB962C8B-B14F-4D97-AF65-F5344CB8AC3E}">
        <p14:creationId xmlns:p14="http://schemas.microsoft.com/office/powerpoint/2010/main" val="3744119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D32314F9-7179-466C-806B-DF0DD945ACD3}"/>
              </a:ext>
            </a:extLst>
          </p:cNvPr>
          <p:cNvSpPr>
            <a:spLocks noGrp="1"/>
          </p:cNvSpPr>
          <p:nvPr>
            <p:ph type="title"/>
          </p:nvPr>
        </p:nvSpPr>
        <p:spPr>
          <a:xfrm>
            <a:off x="5894962" y="479493"/>
            <a:ext cx="5458838" cy="1325563"/>
          </a:xfrm>
        </p:spPr>
        <p:txBody>
          <a:bodyPr>
            <a:normAutofit/>
          </a:bodyPr>
          <a:lstStyle/>
          <a:p>
            <a:endParaRPr lang="zh-TW" altLang="en-US"/>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圖片 8">
            <a:extLst>
              <a:ext uri="{FF2B5EF4-FFF2-40B4-BE49-F238E27FC236}">
                <a16:creationId xmlns:a16="http://schemas.microsoft.com/office/drawing/2014/main" id="{DE2C0D63-39A1-4DF9-B0C9-7C3F9EA6BCE5}"/>
              </a:ext>
            </a:extLst>
          </p:cNvPr>
          <p:cNvPicPr>
            <a:picLocks noChangeAspect="1"/>
          </p:cNvPicPr>
          <p:nvPr/>
        </p:nvPicPr>
        <p:blipFill rotWithShape="1">
          <a:blip r:embed="rId2"/>
          <a:srcRect l="42287" t="36169" r="20452" b="12866"/>
          <a:stretch/>
        </p:blipFill>
        <p:spPr>
          <a:xfrm>
            <a:off x="95857" y="923394"/>
            <a:ext cx="6513324" cy="501121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內容版面配置區 2">
            <a:extLst>
              <a:ext uri="{FF2B5EF4-FFF2-40B4-BE49-F238E27FC236}">
                <a16:creationId xmlns:a16="http://schemas.microsoft.com/office/drawing/2014/main" id="{729504FD-FC29-4723-8DB6-335E1DEFE300}"/>
              </a:ext>
            </a:extLst>
          </p:cNvPr>
          <p:cNvSpPr>
            <a:spLocks noGrp="1"/>
          </p:cNvSpPr>
          <p:nvPr>
            <p:ph idx="1"/>
          </p:nvPr>
        </p:nvSpPr>
        <p:spPr>
          <a:xfrm>
            <a:off x="5894962" y="1984443"/>
            <a:ext cx="5458838" cy="4192520"/>
          </a:xfrm>
        </p:spPr>
        <p:txBody>
          <a:bodyPr>
            <a:normAutofit/>
          </a:bodyPr>
          <a:lstStyle/>
          <a:p>
            <a:r>
              <a:rPr lang="zh-TW" altLang="en-US" dirty="0"/>
              <a:t>，將生成器產 生的假資料與原始資料對應不同的固定答案，常見的假資料判斷為 </a:t>
            </a:r>
            <a:r>
              <a:rPr lang="en-US" altLang="zh-TW" dirty="0"/>
              <a:t>1</a:t>
            </a:r>
            <a:r>
              <a:rPr lang="zh-TW" altLang="en-US" dirty="0"/>
              <a:t>，原始資料 為 </a:t>
            </a:r>
            <a:r>
              <a:rPr lang="en-US" altLang="zh-TW" dirty="0"/>
              <a:t>0</a:t>
            </a:r>
            <a:r>
              <a:rPr lang="zh-TW" altLang="en-US" dirty="0"/>
              <a:t>，以這樣的資料訓練，試圖讓鑑別器知道生成器生成資料與原始資料有什麼 不同。 </a:t>
            </a:r>
          </a:p>
        </p:txBody>
      </p:sp>
    </p:spTree>
    <p:extLst>
      <p:ext uri="{BB962C8B-B14F-4D97-AF65-F5344CB8AC3E}">
        <p14:creationId xmlns:p14="http://schemas.microsoft.com/office/powerpoint/2010/main" val="180271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2314F9-7179-466C-806B-DF0DD945ACD3}"/>
              </a:ext>
            </a:extLst>
          </p:cNvPr>
          <p:cNvSpPr>
            <a:spLocks noGrp="1"/>
          </p:cNvSpPr>
          <p:nvPr>
            <p:ph type="title"/>
          </p:nvPr>
        </p:nvSpPr>
        <p:spPr>
          <a:xfrm>
            <a:off x="648929" y="629266"/>
            <a:ext cx="3505495" cy="1622321"/>
          </a:xfrm>
        </p:spPr>
        <p:txBody>
          <a:bodyPr>
            <a:normAutofit/>
          </a:bodyPr>
          <a:lstStyle/>
          <a:p>
            <a:r>
              <a:rPr lang="zh-TW" altLang="en-US"/>
              <a:t>自動編碼器</a:t>
            </a:r>
          </a:p>
        </p:txBody>
      </p:sp>
      <p:sp>
        <p:nvSpPr>
          <p:cNvPr id="3" name="內容版面配置區 2">
            <a:extLst>
              <a:ext uri="{FF2B5EF4-FFF2-40B4-BE49-F238E27FC236}">
                <a16:creationId xmlns:a16="http://schemas.microsoft.com/office/drawing/2014/main" id="{729504FD-FC29-4723-8DB6-335E1DEFE300}"/>
              </a:ext>
            </a:extLst>
          </p:cNvPr>
          <p:cNvSpPr>
            <a:spLocks noGrp="1"/>
          </p:cNvSpPr>
          <p:nvPr>
            <p:ph idx="1"/>
          </p:nvPr>
        </p:nvSpPr>
        <p:spPr>
          <a:xfrm>
            <a:off x="648931" y="2438400"/>
            <a:ext cx="3505494" cy="3785419"/>
          </a:xfrm>
        </p:spPr>
        <p:txBody>
          <a:bodyPr>
            <a:normAutofit/>
          </a:bodyPr>
          <a:lstStyle/>
          <a:p>
            <a:r>
              <a:rPr lang="zh-TW" altLang="en-US" sz="2000"/>
              <a:t>自動編碼器的架構由編碼器 </a:t>
            </a:r>
            <a:r>
              <a:rPr lang="en-US" altLang="zh-TW" sz="2000"/>
              <a:t>(Encoder)</a:t>
            </a:r>
            <a:r>
              <a:rPr lang="zh-TW" altLang="en-US" sz="2000"/>
              <a:t>與解碼器 </a:t>
            </a:r>
            <a:r>
              <a:rPr lang="en-US" altLang="zh-TW" sz="2000"/>
              <a:t>(Decoder)</a:t>
            </a:r>
            <a:r>
              <a:rPr lang="zh-TW" altLang="en-US" sz="2000"/>
              <a:t>構成，通過編碼器 降低維度，將資料進行壓縮，再通過解碼器提高維度，並還原成完整資料。</a:t>
            </a:r>
          </a:p>
        </p:txBody>
      </p:sp>
      <p:sp>
        <p:nvSpPr>
          <p:cNvPr id="15" name="Rectangle 14">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圖片 8">
            <a:extLst>
              <a:ext uri="{FF2B5EF4-FFF2-40B4-BE49-F238E27FC236}">
                <a16:creationId xmlns:a16="http://schemas.microsoft.com/office/drawing/2014/main" id="{F22564B9-CB9E-43BF-8F5B-EE48A499BEA0}"/>
              </a:ext>
            </a:extLst>
          </p:cNvPr>
          <p:cNvPicPr>
            <a:picLocks noChangeAspect="1"/>
          </p:cNvPicPr>
          <p:nvPr/>
        </p:nvPicPr>
        <p:blipFill rotWithShape="1">
          <a:blip r:embed="rId2"/>
          <a:srcRect l="41969" t="61560" r="20292" b="5205"/>
          <a:stretch/>
        </p:blipFill>
        <p:spPr>
          <a:xfrm>
            <a:off x="5405862" y="1936485"/>
            <a:ext cx="6019331" cy="2981784"/>
          </a:xfrm>
          <a:prstGeom prst="rect">
            <a:avLst/>
          </a:prstGeom>
          <a:effectLst/>
        </p:spPr>
      </p:pic>
    </p:spTree>
    <p:extLst>
      <p:ext uri="{BB962C8B-B14F-4D97-AF65-F5344CB8AC3E}">
        <p14:creationId xmlns:p14="http://schemas.microsoft.com/office/powerpoint/2010/main" val="3923210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D32314F9-7179-466C-806B-DF0DD945ACD3}"/>
              </a:ext>
            </a:extLst>
          </p:cNvPr>
          <p:cNvSpPr>
            <a:spLocks noGrp="1"/>
          </p:cNvSpPr>
          <p:nvPr>
            <p:ph type="title"/>
          </p:nvPr>
        </p:nvSpPr>
        <p:spPr>
          <a:xfrm>
            <a:off x="804672" y="640080"/>
            <a:ext cx="3282696" cy="5257800"/>
          </a:xfrm>
        </p:spPr>
        <p:txBody>
          <a:bodyPr>
            <a:normAutofit/>
          </a:bodyPr>
          <a:lstStyle/>
          <a:p>
            <a:r>
              <a:rPr lang="zh-TW" altLang="en-US" dirty="0">
                <a:solidFill>
                  <a:schemeClr val="bg1"/>
                </a:solidFill>
              </a:rPr>
              <a:t>稀疏自動編碼器 </a:t>
            </a:r>
            <a:r>
              <a:rPr lang="en-US" altLang="zh-TW" dirty="0">
                <a:solidFill>
                  <a:schemeClr val="bg1"/>
                </a:solidFill>
              </a:rPr>
              <a:t>(Sparse </a:t>
            </a:r>
            <a:r>
              <a:rPr lang="en-US" altLang="zh-TW" dirty="0" err="1">
                <a:solidFill>
                  <a:schemeClr val="bg1"/>
                </a:solidFill>
              </a:rPr>
              <a:t>AutoEncoder</a:t>
            </a:r>
            <a:r>
              <a:rPr lang="en-US" altLang="zh-TW" dirty="0">
                <a:solidFill>
                  <a:schemeClr val="bg1"/>
                </a:solidFill>
              </a:rPr>
              <a:t>)</a:t>
            </a:r>
            <a:endParaRPr lang="zh-TW" altLang="en-US" dirty="0">
              <a:solidFill>
                <a:schemeClr val="bg1"/>
              </a:solidFill>
            </a:endParaRPr>
          </a:p>
        </p:txBody>
      </p:sp>
      <p:sp>
        <p:nvSpPr>
          <p:cNvPr id="3" name="內容版面配置區 2">
            <a:extLst>
              <a:ext uri="{FF2B5EF4-FFF2-40B4-BE49-F238E27FC236}">
                <a16:creationId xmlns:a16="http://schemas.microsoft.com/office/drawing/2014/main" id="{729504FD-FC29-4723-8DB6-335E1DEFE300}"/>
              </a:ext>
            </a:extLst>
          </p:cNvPr>
          <p:cNvSpPr>
            <a:spLocks noGrp="1"/>
          </p:cNvSpPr>
          <p:nvPr>
            <p:ph idx="1"/>
          </p:nvPr>
        </p:nvSpPr>
        <p:spPr>
          <a:xfrm>
            <a:off x="5358384" y="640081"/>
            <a:ext cx="6024654" cy="5257800"/>
          </a:xfrm>
        </p:spPr>
        <p:txBody>
          <a:bodyPr anchor="ctr">
            <a:normAutofit/>
          </a:bodyPr>
          <a:lstStyle/>
          <a:p>
            <a:r>
              <a:rPr lang="zh-TW" altLang="en-US" sz="2400" dirty="0"/>
              <a:t>部分自動編碼器的隱藏層會降低節點數來壓縮，希望在壓縮的同時將不必要 的資訊去除，這樣處理在還原的時候可以預期能去除一些不重要的雜訊，而 </a:t>
            </a:r>
            <a:r>
              <a:rPr lang="en-US" altLang="zh-TW" sz="2400" dirty="0"/>
              <a:t>Sparse </a:t>
            </a:r>
            <a:r>
              <a:rPr lang="en-US" altLang="zh-TW" sz="2400" dirty="0" err="1"/>
              <a:t>AutoEncoder</a:t>
            </a:r>
            <a:r>
              <a:rPr lang="en-US" altLang="zh-TW" sz="2400" dirty="0"/>
              <a:t> (SAE)</a:t>
            </a:r>
            <a:r>
              <a:rPr lang="zh-TW" altLang="en-US" sz="2400" dirty="0"/>
              <a:t>的出發點則是不同，增加隱藏層的節點數以能容納更多 的特徵。 </a:t>
            </a:r>
          </a:p>
        </p:txBody>
      </p:sp>
    </p:spTree>
    <p:extLst>
      <p:ext uri="{BB962C8B-B14F-4D97-AF65-F5344CB8AC3E}">
        <p14:creationId xmlns:p14="http://schemas.microsoft.com/office/powerpoint/2010/main" val="404486643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1046</Words>
  <Application>Microsoft Office PowerPoint</Application>
  <PresentationFormat>寬螢幕</PresentationFormat>
  <Paragraphs>35</Paragraphs>
  <Slides>19</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19</vt:i4>
      </vt:variant>
    </vt:vector>
  </HeadingPairs>
  <TitlesOfParts>
    <vt:vector size="23" baseType="lpstr">
      <vt:lpstr>Arial</vt:lpstr>
      <vt:lpstr>Calibri</vt:lpstr>
      <vt:lpstr>Calibri Light</vt:lpstr>
      <vt:lpstr>Office 佈景主題</vt:lpstr>
      <vt:lpstr>PowerPoint 簡報</vt:lpstr>
      <vt:lpstr>摘要</vt:lpstr>
      <vt:lpstr>研究背景</vt:lpstr>
      <vt:lpstr>研究目的</vt:lpstr>
      <vt:lpstr>生成對抗網路</vt:lpstr>
      <vt:lpstr>PowerPoint 簡報</vt:lpstr>
      <vt:lpstr>PowerPoint 簡報</vt:lpstr>
      <vt:lpstr>自動編碼器</vt:lpstr>
      <vt:lpstr>稀疏自動編碼器 (Sparse AutoEncoder)</vt:lpstr>
      <vt:lpstr>變分自動編碼器 (Variational AutoEncoder)</vt:lpstr>
      <vt:lpstr>引入自動編碼器降維</vt:lpstr>
      <vt:lpstr>對抗網路與自動編碼器的整合學習</vt:lpstr>
      <vt:lpstr>編碼器 (Encoder)</vt:lpstr>
      <vt:lpstr>解碼器 (Decoder)</vt:lpstr>
      <vt:lpstr>去噪層</vt:lpstr>
      <vt:lpstr>AutoEncoder 訓練方法</vt:lpstr>
      <vt:lpstr>實驗結果</vt:lpstr>
      <vt:lpstr>結論</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d880921@gmail.com</dc:creator>
  <cp:lastModifiedBy>d880921@gmail.com</cp:lastModifiedBy>
  <cp:revision>1</cp:revision>
  <dcterms:created xsi:type="dcterms:W3CDTF">2021-11-15T13:26:47Z</dcterms:created>
  <dcterms:modified xsi:type="dcterms:W3CDTF">2021-11-15T14:34:30Z</dcterms:modified>
</cp:coreProperties>
</file>