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62" r:id="rId4"/>
    <p:sldId id="263" r:id="rId5"/>
    <p:sldId id="265" r:id="rId6"/>
    <p:sldId id="266" r:id="rId7"/>
    <p:sldId id="267" r:id="rId8"/>
    <p:sldId id="272" r:id="rId9"/>
    <p:sldId id="268" r:id="rId10"/>
    <p:sldId id="269" r:id="rId11"/>
    <p:sldId id="271" r:id="rId12"/>
    <p:sldId id="273" r:id="rId13"/>
    <p:sldId id="276" r:id="rId14"/>
    <p:sldId id="279" r:id="rId1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73345" autoAdjust="0"/>
  </p:normalViewPr>
  <p:slideViewPr>
    <p:cSldViewPr snapToGrid="0">
      <p:cViewPr varScale="1">
        <p:scale>
          <a:sx n="118" d="100"/>
          <a:sy n="118" d="100"/>
        </p:scale>
        <p:origin x="1960" y="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11.7.2025.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6207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14904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5892-602A-66EC-2285-98B8757E0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1A1F4-2FC2-247C-9C6D-7B04F9999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6F1A5-623A-DC50-F441-CF72BC7EECAA}"/>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a:extLst>
              <a:ext uri="{FF2B5EF4-FFF2-40B4-BE49-F238E27FC236}">
                <a16:creationId xmlns:a16="http://schemas.microsoft.com/office/drawing/2014/main" id="{AC0A1B91-3090-61C0-55B5-B6CD3778AD47}"/>
              </a:ext>
            </a:extLst>
          </p:cNvPr>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312317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Start with a discussion on real-world examples (recent high-profile breaches) to illustrate how lack of security can affect organizations both financially and reputationally.</a:t>
            </a:r>
          </a:p>
          <a:p>
            <a:pPr marL="742950" lvl="1" indent="-285750">
              <a:buFont typeface="Arial" panose="020B0604020202020204" pitchFamily="34" charset="0"/>
              <a:buChar char="•"/>
            </a:pPr>
            <a:r>
              <a:rPr lang="en-US" dirty="0"/>
              <a:t>Emphasize the role of cybersecurity awareness in all departments of an organization.</a:t>
            </a:r>
          </a:p>
          <a:p>
            <a:pPr marL="742950" lvl="1" indent="-285750">
              <a:buFont typeface="Arial" panose="020B0604020202020204" pitchFamily="34" charset="0"/>
              <a:buChar char="•"/>
            </a:pPr>
            <a:r>
              <a:rPr lang="en-US" dirty="0"/>
              <a:t>Explain why security and privacy are not just IT issues but are central to corporate governance and risk management.</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A basic primer video or interactive module on cybersecurity fundamentals from organizations such as NIST or SANS Institute.</a:t>
            </a:r>
          </a:p>
          <a:p>
            <a:pPr marL="742950" lvl="1" indent="-285750">
              <a:buFont typeface="Arial" panose="020B0604020202020204" pitchFamily="34" charset="0"/>
              <a:buChar char="•"/>
            </a:pPr>
            <a:r>
              <a:rPr lang="en-US" dirty="0"/>
              <a:t>Infographics or news articles that highlight trends in cyberattacks and breaches.</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“Cybersecurity 101” articles or introductory chapters from textbooks like </a:t>
            </a:r>
            <a:r>
              <a:rPr lang="en-US" i="1" dirty="0"/>
              <a:t>Cybersecurity and Cyberwar: What Everyone Needs to Know</a:t>
            </a:r>
            <a:r>
              <a:rPr lang="en-US" dirty="0"/>
              <a:t> by P. W. Singer and Allan Friedman.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3</a:t>
            </a:fld>
            <a:endParaRPr lang="hr-HR"/>
          </a:p>
        </p:txBody>
      </p:sp>
    </p:spTree>
    <p:extLst>
      <p:ext uri="{BB962C8B-B14F-4D97-AF65-F5344CB8AC3E}">
        <p14:creationId xmlns:p14="http://schemas.microsoft.com/office/powerpoint/2010/main" val="20563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Walk through each element of the CIA triad with practical examples. For instance, explain how encryption (for confidentiality), digital signatures (for integrity), and redundant systems (for availability) each play a role.</a:t>
            </a:r>
          </a:p>
          <a:p>
            <a:pPr>
              <a:buFont typeface="Arial" panose="020B0604020202020204" pitchFamily="34" charset="0"/>
              <a:buChar char="•"/>
            </a:pPr>
            <a:r>
              <a:rPr lang="en-US" dirty="0"/>
              <a:t>Consider using a short in-class activity where students classify different security scenarios under the correct pillar.</a:t>
            </a:r>
          </a:p>
          <a:p>
            <a:pPr>
              <a:buNone/>
            </a:pPr>
            <a:r>
              <a:rPr lang="en-US" b="1" dirty="0"/>
              <a:t>Resources:</a:t>
            </a:r>
            <a:endParaRPr lang="en-US" dirty="0"/>
          </a:p>
          <a:p>
            <a:pPr>
              <a:buFont typeface="Arial" panose="020B0604020202020204" pitchFamily="34" charset="0"/>
              <a:buChar char="•"/>
            </a:pPr>
            <a:r>
              <a:rPr lang="en-US" dirty="0"/>
              <a:t>Official documents or guides on the CIA model from reputable bodies such as NIST’s Cybersecurity Framework.</a:t>
            </a:r>
          </a:p>
          <a:p>
            <a:pPr>
              <a:buFont typeface="Arial" panose="020B0604020202020204" pitchFamily="34" charset="0"/>
              <a:buChar char="•"/>
            </a:pPr>
            <a:r>
              <a:rPr lang="en-US" dirty="0"/>
              <a:t>Online interactive tools or simulations that visually demonstrate the principles of confidentiality, integrity, and availability.</a:t>
            </a:r>
          </a:p>
          <a:p>
            <a:pPr>
              <a:buNone/>
            </a:pPr>
            <a:r>
              <a:rPr lang="en-US" b="1" dirty="0"/>
              <a:t>Additional Reading:</a:t>
            </a:r>
          </a:p>
          <a:p>
            <a:pPr>
              <a:buNone/>
            </a:pPr>
            <a:r>
              <a:rPr lang="en-US" dirty="0"/>
              <a:t>Articles or textbook chapters discussing the evolution of the CIA triad and its application in modern networks.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57853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marL="742950" lvl="1" indent="-285750">
              <a:buFont typeface="Arial" panose="020B0604020202020204" pitchFamily="34" charset="0"/>
              <a:buChar char="•"/>
            </a:pPr>
            <a:r>
              <a:rPr lang="en-US" dirty="0"/>
              <a:t>Provide a walk-through of a typical incident response lifecycle and review case studies from sectors like healthcare or finance.</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marL="742950" lvl="1" indent="-285750">
              <a:buFont typeface="Arial" panose="020B0604020202020204" pitchFamily="34" charset="0"/>
              <a:buChar char="•"/>
            </a:pPr>
            <a:r>
              <a:rPr lang="en-US" dirty="0"/>
              <a:t>Checklists or flowcharts that illustrate the process of data handling and breach reporting.</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266116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a:buFont typeface="Arial" panose="020B0604020202020204" pitchFamily="34" charset="0"/>
              <a:buChar char="•"/>
            </a:pPr>
            <a:r>
              <a:rPr lang="en-US" dirty="0"/>
              <a:t>Provide a walk-through of a typical incident response lifecycle and review case studies from sectors like healthcare or finance.</a:t>
            </a:r>
          </a:p>
          <a:p>
            <a:pPr>
              <a:buNone/>
            </a:pPr>
            <a:r>
              <a:rPr lang="en-US" b="1" dirty="0"/>
              <a:t>Resources:</a:t>
            </a:r>
            <a:endParaRPr lang="en-US" dirty="0"/>
          </a:p>
          <a:p>
            <a:pPr>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a:buFont typeface="Arial" panose="020B0604020202020204" pitchFamily="34" charset="0"/>
              <a:buChar char="•"/>
            </a:pPr>
            <a:r>
              <a:rPr lang="en-US" dirty="0"/>
              <a:t>Checklists or flowcharts that illustrate the process of data handling and breach reporting.</a:t>
            </a:r>
          </a:p>
          <a:p>
            <a:pPr>
              <a:buNone/>
            </a:pPr>
            <a:r>
              <a:rPr lang="en-US" b="1" dirty="0"/>
              <a:t>Additional Reading (if applicable):</a:t>
            </a:r>
            <a:endParaRPr lang="en-US" dirty="0"/>
          </a:p>
          <a:p>
            <a:pPr>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415226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161723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7D063-F9B4-E188-22AD-5D01C226A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6C0C9-717F-CB13-EF80-385FC11DD4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70DF8-CA63-9820-2DC6-10B4D766C5E3}"/>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a:extLst>
              <a:ext uri="{FF2B5EF4-FFF2-40B4-BE49-F238E27FC236}">
                <a16:creationId xmlns:a16="http://schemas.microsoft.com/office/drawing/2014/main" id="{342C9F62-BB4F-4C39-842B-98BB835D39C5}"/>
              </a:ext>
            </a:extLst>
          </p:cNvPr>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196291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the concept of a one-way function by comparing hashing with reversible encryption.</a:t>
            </a:r>
          </a:p>
          <a:p>
            <a:pPr>
              <a:buFont typeface="Arial" panose="020B0604020202020204" pitchFamily="34" charset="0"/>
              <a:buChar char="•"/>
            </a:pPr>
            <a:r>
              <a:rPr lang="en-US" dirty="0"/>
              <a:t>Discuss why salting passwords is necessary to prevent attacks (e.g., rainbow tables).</a:t>
            </a:r>
          </a:p>
          <a:p>
            <a:pPr>
              <a:buFont typeface="Arial" panose="020B0604020202020204" pitchFamily="34" charset="0"/>
              <a:buChar char="•"/>
            </a:pPr>
            <a:r>
              <a:rPr lang="en-US" dirty="0"/>
              <a:t>Use real-world examples of how compromised hash functions in legacy systems led to security breaches.</a:t>
            </a:r>
          </a:p>
          <a:p>
            <a:pPr>
              <a:buNone/>
            </a:pPr>
            <a:r>
              <a:rPr lang="en-US" b="1" dirty="0"/>
              <a:t>Resources:</a:t>
            </a:r>
            <a:endParaRPr lang="en-US" dirty="0"/>
          </a:p>
          <a:p>
            <a:pPr>
              <a:buFont typeface="Arial" panose="020B0604020202020204" pitchFamily="34" charset="0"/>
              <a:buChar char="•"/>
            </a:pPr>
            <a:r>
              <a:rPr lang="en-US" dirty="0"/>
              <a:t>OWASP guidelines on secure password storage and hashing best practices.</a:t>
            </a:r>
          </a:p>
          <a:p>
            <a:pPr>
              <a:buFont typeface="Arial" panose="020B0604020202020204" pitchFamily="34" charset="0"/>
              <a:buChar char="•"/>
            </a:pPr>
            <a:r>
              <a:rPr lang="en-US" dirty="0"/>
              <a:t>Online demos that allow students to see how different inputs yield unique hashes.</a:t>
            </a:r>
          </a:p>
          <a:p>
            <a:pPr>
              <a:buNone/>
            </a:pPr>
            <a:r>
              <a:rPr lang="en-US" b="1" dirty="0"/>
              <a:t>Additional Reading (if applicable):</a:t>
            </a:r>
            <a:endParaRPr lang="en-US" dirty="0"/>
          </a:p>
          <a:p>
            <a:pPr>
              <a:buFont typeface="Arial" panose="020B0604020202020204" pitchFamily="34" charset="0"/>
              <a:buChar char="•"/>
            </a:pPr>
            <a:r>
              <a:rPr lang="en-US" dirty="0"/>
              <a:t>In-depth articles that analyze modern hash functions versus older, vulnerable ones, plus comparisons and recommendations for best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37727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the role of each security measure and how they complement each other to form a layered defense.</a:t>
            </a:r>
          </a:p>
          <a:p>
            <a:pPr>
              <a:buFont typeface="Arial" panose="020B0604020202020204" pitchFamily="34" charset="0"/>
              <a:buChar char="•"/>
            </a:pPr>
            <a:r>
              <a:rPr lang="en-US" dirty="0"/>
              <a:t>Introduce a discussion on emerging threats and how traditional measures need to evolve (e.g., next-generation firewalls, behavioral analysis in IDS).</a:t>
            </a:r>
          </a:p>
          <a:p>
            <a:pPr>
              <a:buFont typeface="Arial" panose="020B0604020202020204" pitchFamily="34" charset="0"/>
              <a:buChar char="•"/>
            </a:pPr>
            <a:r>
              <a:rPr lang="en-US" dirty="0"/>
              <a:t>Consider a case study analysis of a security breach that failed due to a lapse in one or more of these defenses.</a:t>
            </a:r>
          </a:p>
          <a:p>
            <a:pPr>
              <a:buNone/>
            </a:pPr>
            <a:r>
              <a:rPr lang="en-US" b="1" dirty="0"/>
              <a:t>Resources:</a:t>
            </a:r>
            <a:endParaRPr lang="en-US" dirty="0"/>
          </a:p>
          <a:p>
            <a:pPr>
              <a:buFont typeface="Arial" panose="020B0604020202020204" pitchFamily="34" charset="0"/>
              <a:buChar char="•"/>
            </a:pPr>
            <a:r>
              <a:rPr lang="en-US" dirty="0"/>
              <a:t>Whitepapers and technical briefings from cybersecurity firms that outline current threat landscapes.</a:t>
            </a:r>
          </a:p>
          <a:p>
            <a:pPr>
              <a:buFont typeface="Arial" panose="020B0604020202020204" pitchFamily="34" charset="0"/>
              <a:buChar char="•"/>
            </a:pPr>
            <a:r>
              <a:rPr lang="en-US" dirty="0"/>
              <a:t>Videos or recorded webinars that explore the functioning of firewalls and IDS/IPS in depth.</a:t>
            </a:r>
          </a:p>
          <a:p>
            <a:pPr>
              <a:buNone/>
            </a:pPr>
            <a:r>
              <a:rPr lang="en-US" b="1" dirty="0"/>
              <a:t>Additional Reading (if applicable):</a:t>
            </a:r>
            <a:endParaRPr lang="en-US" dirty="0"/>
          </a:p>
          <a:p>
            <a:pPr>
              <a:buFont typeface="Arial" panose="020B0604020202020204" pitchFamily="34" charset="0"/>
              <a:buChar char="•"/>
            </a:pPr>
            <a:r>
              <a:rPr lang="en-US" dirty="0"/>
              <a:t>Up-to-date research articles or industry reports on cyber threats and defenses—this can help spark advanced discussions on evolving security trends.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56330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11.7.2025.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khanacademy.org/computing/computer-science/cryptography"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crypto101.io/" TargetMode="External"/><Relationship Id="rId2" Type="http://schemas.openxmlformats.org/officeDocument/2006/relationships/hyperlink" Target="https://www.eugdpr.org/" TargetMode="External"/><Relationship Id="rId1" Type="http://schemas.openxmlformats.org/officeDocument/2006/relationships/slideLayout" Target="../slideLayouts/slideLayout12.xml"/><Relationship Id="rId6" Type="http://schemas.openxmlformats.org/officeDocument/2006/relationships/hyperlink" Target="https://www.youtube.com/watch?v=Oqj3R6VtVnA" TargetMode="External"/><Relationship Id="rId5" Type="http://schemas.openxmlformats.org/officeDocument/2006/relationships/hyperlink" Target="https://symantec-enterprise-blogs.security.com/"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csrc.nist.gov/publications/detail/sp/800-61/rev-2/fina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Oqj3R6VtVnA"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www.paloaltonetworks.com/resources/whitepapers" TargetMode="External"/><Relationship Id="rId2" Type="http://schemas.openxmlformats.org/officeDocument/2006/relationships/hyperlink" Target="https://www.eugdpr.org/" TargetMode="External"/><Relationship Id="rId1" Type="http://schemas.openxmlformats.org/officeDocument/2006/relationships/slideLayout" Target="../slideLayouts/slideLayout13.xml"/><Relationship Id="rId6" Type="http://schemas.openxmlformats.org/officeDocument/2006/relationships/hyperlink" Target="https://symantec-enterprise-blogs.security.com/" TargetMode="External"/><Relationship Id="rId11" Type="http://schemas.openxmlformats.org/officeDocument/2006/relationships/hyperlink" Target="https://practicalcryptographyinpython.com/crypto-tools/cipher-tools/" TargetMode="External"/><Relationship Id="rId5" Type="http://schemas.openxmlformats.org/officeDocument/2006/relationships/hyperlink" Target="https://www.edx.org/course/eu-general-data-protection-regulation-gdpr" TargetMode="External"/><Relationship Id="rId10" Type="http://schemas.openxmlformats.org/officeDocument/2006/relationships/hyperlink" Target="https://www.khanacademy.org/computing/computer-science/cryptography"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www.sans.org/webcas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lstStyle/>
          <a:p>
            <a:r>
              <a:rPr lang="en-US" dirty="0">
                <a:latin typeface="Bahnschrift SemiLight" panose="020B0502040204020203" pitchFamily="34" charset="0"/>
              </a:rPr>
              <a:t>SECURITY AND PRIVACY</a:t>
            </a:r>
            <a:endParaRPr lang="hr-HR" dirty="0">
              <a:latin typeface="Bahnschrift SemiLight" panose="020B0502040204020203" pitchFamily="34" charset="0"/>
            </a:endParaRP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Data Security </a:t>
            </a:r>
            <a:r>
              <a:rPr lang="hr-HR" dirty="0" err="1">
                <a:latin typeface="Bahnschrift SemiLight" panose="020B0502040204020203" pitchFamily="34" charset="0"/>
              </a:rPr>
              <a:t>and</a:t>
            </a:r>
            <a:r>
              <a:rPr lang="hr-HR" dirty="0">
                <a:latin typeface="Bahnschrift SemiLight" panose="020B0502040204020203" pitchFamily="34" charset="0"/>
              </a:rPr>
              <a:t> </a:t>
            </a:r>
            <a:r>
              <a:rPr lang="hr-HR" dirty="0" err="1">
                <a:latin typeface="Bahnschrift SemiLight" panose="020B0502040204020203" pitchFamily="34" charset="0"/>
              </a:rPr>
              <a:t>Privacy</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1566-1BFA-23AA-7C2A-E6E26017D0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0EBC45-754A-61FE-B349-7AA0B3365D77}"/>
              </a:ext>
            </a:extLst>
          </p:cNvPr>
          <p:cNvSpPr>
            <a:spLocks noGrp="1"/>
          </p:cNvSpPr>
          <p:nvPr>
            <p:ph type="title"/>
          </p:nvPr>
        </p:nvSpPr>
        <p:spPr>
          <a:xfrm>
            <a:off x="838200" y="358775"/>
            <a:ext cx="10515600" cy="1325563"/>
          </a:xfrm>
        </p:spPr>
        <p:txBody>
          <a:bodyPr/>
          <a:lstStyle/>
          <a:p>
            <a:r>
              <a:rPr lang="hr-HR" dirty="0"/>
              <a:t>SECURITY AND PRIVACY</a:t>
            </a:r>
            <a:r>
              <a:rPr lang="en-US" dirty="0"/>
              <a:t> - THREATS </a:t>
            </a:r>
            <a:endParaRPr lang="hr-HR" dirty="0"/>
          </a:p>
        </p:txBody>
      </p:sp>
      <p:pic>
        <p:nvPicPr>
          <p:cNvPr id="5" name="Picture 4">
            <a:extLst>
              <a:ext uri="{FF2B5EF4-FFF2-40B4-BE49-F238E27FC236}">
                <a16:creationId xmlns:a16="http://schemas.microsoft.com/office/drawing/2014/main" id="{3DCDFBC7-98C4-F9B4-E60A-21E9E2036472}"/>
              </a:ext>
            </a:extLst>
          </p:cNvPr>
          <p:cNvPicPr>
            <a:picLocks noChangeAspect="1"/>
          </p:cNvPicPr>
          <p:nvPr/>
        </p:nvPicPr>
        <p:blipFill>
          <a:blip r:embed="rId3"/>
          <a:stretch>
            <a:fillRect/>
          </a:stretch>
        </p:blipFill>
        <p:spPr>
          <a:xfrm>
            <a:off x="188361" y="3138931"/>
            <a:ext cx="5225706" cy="2196198"/>
          </a:xfrm>
          <a:prstGeom prst="rect">
            <a:avLst/>
          </a:prstGeom>
        </p:spPr>
      </p:pic>
      <p:sp>
        <p:nvSpPr>
          <p:cNvPr id="6" name="Content Placeholder 2">
            <a:extLst>
              <a:ext uri="{FF2B5EF4-FFF2-40B4-BE49-F238E27FC236}">
                <a16:creationId xmlns:a16="http://schemas.microsoft.com/office/drawing/2014/main" id="{82A102DA-2DB8-6C8A-7534-C9BD16706FAC}"/>
              </a:ext>
            </a:extLst>
          </p:cNvPr>
          <p:cNvSpPr txBox="1">
            <a:spLocks/>
          </p:cNvSpPr>
          <p:nvPr/>
        </p:nvSpPr>
        <p:spPr>
          <a:xfrm>
            <a:off x="5505450" y="1974836"/>
            <a:ext cx="6686550" cy="4524389"/>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Firewalls</a:t>
            </a:r>
            <a:r>
              <a:rPr lang="hr-HR" dirty="0">
                <a:latin typeface="Bahnschrift SemiLight" panose="020B0502040204020203" pitchFamily="34" charset="0"/>
              </a:rPr>
              <a:t> – Block unauthorized access to networks.</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Intrusion Detection/Prevention Systems (IDS/IPS)</a:t>
            </a:r>
            <a:r>
              <a:rPr lang="hr-HR" dirty="0">
                <a:latin typeface="Bahnschrift SemiLight" panose="020B0502040204020203" pitchFamily="34" charset="0"/>
              </a:rPr>
              <a:t> – Monitor and block malicious traffic.</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Antivirus and Antimalware</a:t>
            </a:r>
            <a:r>
              <a:rPr lang="hr-HR" dirty="0">
                <a:latin typeface="Bahnschrift SemiLight" panose="020B0502040204020203" pitchFamily="34" charset="0"/>
              </a:rPr>
              <a:t> – Detect and remove malicious software.</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Access Controls</a:t>
            </a:r>
            <a:r>
              <a:rPr lang="hr-HR" dirty="0">
                <a:latin typeface="Bahnschrift SemiLight" panose="020B0502040204020203" pitchFamily="34" charset="0"/>
              </a:rPr>
              <a:t> – Use role-based access and multi-factor authentication (MFA).</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Data Loss Prevention (DLP)</a:t>
            </a:r>
            <a:r>
              <a:rPr lang="hr-HR" dirty="0">
                <a:latin typeface="Bahnschrift SemiLight" panose="020B0502040204020203" pitchFamily="34" charset="0"/>
              </a:rPr>
              <a:t> – Prevent data from being transferred or copied without permission.</a:t>
            </a:r>
          </a:p>
        </p:txBody>
      </p:sp>
    </p:spTree>
    <p:extLst>
      <p:ext uri="{BB962C8B-B14F-4D97-AF65-F5344CB8AC3E}">
        <p14:creationId xmlns:p14="http://schemas.microsoft.com/office/powerpoint/2010/main" val="225160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769F-780F-DB66-9CAF-AE03A4D135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37C309-8601-C02A-B16B-C817FEBFB66F}"/>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6" name="Content Placeholder 2">
            <a:extLst>
              <a:ext uri="{FF2B5EF4-FFF2-40B4-BE49-F238E27FC236}">
                <a16:creationId xmlns:a16="http://schemas.microsoft.com/office/drawing/2014/main" id="{45B47571-7674-12F9-596F-3F257C442F2D}"/>
              </a:ext>
            </a:extLst>
          </p:cNvPr>
          <p:cNvSpPr txBox="1">
            <a:spLocks/>
          </p:cNvSpPr>
          <p:nvPr/>
        </p:nvSpPr>
        <p:spPr>
          <a:xfrm>
            <a:off x="1754705" y="1982721"/>
            <a:ext cx="8336079" cy="3530613"/>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Compliance Requirements</a:t>
            </a:r>
          </a:p>
          <a:p>
            <a:pPr marL="15875" indent="0">
              <a:buNone/>
            </a:pPr>
            <a:r>
              <a:rPr lang="en-US" b="1" dirty="0">
                <a:latin typeface="Bahnschrift SemiLight" panose="020B0502040204020203" pitchFamily="34" charset="0"/>
              </a:rPr>
              <a:t>Data Protection Impact Assessments (DPIA)</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Evaluate risks associated with data processing.</a:t>
            </a:r>
          </a:p>
          <a:p>
            <a:pPr marL="15875" indent="0">
              <a:buNone/>
            </a:pPr>
            <a:r>
              <a:rPr lang="en-US" b="1" dirty="0">
                <a:latin typeface="Bahnschrift SemiLight" panose="020B0502040204020203" pitchFamily="34" charset="0"/>
              </a:rPr>
              <a:t>Implementing Policies and Procedures</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Define how data is collected, stored, and protected.</a:t>
            </a:r>
          </a:p>
          <a:p>
            <a:pPr marL="457200" lvl="1" indent="0">
              <a:buNone/>
            </a:pPr>
            <a:r>
              <a:rPr lang="en-US" sz="2400" dirty="0">
                <a:latin typeface="Bahnschrift SemiLight" panose="020B0502040204020203" pitchFamily="34" charset="0"/>
              </a:rPr>
              <a:t>- Outline breach notification protocols.</a:t>
            </a:r>
          </a:p>
          <a:p>
            <a:pPr marL="15875" indent="0">
              <a:buNone/>
            </a:pPr>
            <a:r>
              <a:rPr lang="en-US" b="1" dirty="0">
                <a:latin typeface="Bahnschrift SemiLight" panose="020B0502040204020203" pitchFamily="34" charset="0"/>
              </a:rPr>
              <a:t>Regular Audits and Monitoring</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Perform internal audits and vulnerability assessments.</a:t>
            </a:r>
          </a:p>
          <a:p>
            <a:pPr marL="457200" lvl="1" indent="0">
              <a:buNone/>
            </a:pPr>
            <a:r>
              <a:rPr lang="en-US" sz="2400" dirty="0">
                <a:latin typeface="Bahnschrift SemiLight" panose="020B0502040204020203" pitchFamily="34" charset="0"/>
              </a:rPr>
              <a:t>- Ensure systems meet compliance requirements.</a:t>
            </a:r>
          </a:p>
        </p:txBody>
      </p:sp>
    </p:spTree>
    <p:extLst>
      <p:ext uri="{BB962C8B-B14F-4D97-AF65-F5344CB8AC3E}">
        <p14:creationId xmlns:p14="http://schemas.microsoft.com/office/powerpoint/2010/main" val="233488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E34B3-9463-4769-9D3B-A9C2BDE5C2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3D9C7A-B29A-4BB6-7910-18760B411AC1}"/>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2" name="Content Placeholder 2">
            <a:extLst>
              <a:ext uri="{FF2B5EF4-FFF2-40B4-BE49-F238E27FC236}">
                <a16:creationId xmlns:a16="http://schemas.microsoft.com/office/drawing/2014/main" id="{05404E6E-8CC0-C933-29B5-C12AF85F235B}"/>
              </a:ext>
            </a:extLst>
          </p:cNvPr>
          <p:cNvSpPr txBox="1">
            <a:spLocks/>
          </p:cNvSpPr>
          <p:nvPr/>
        </p:nvSpPr>
        <p:spPr>
          <a:xfrm>
            <a:off x="555625" y="5173661"/>
            <a:ext cx="11080750" cy="1058864"/>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Example of a GDPR Breach Penalty</a:t>
            </a:r>
          </a:p>
          <a:p>
            <a:pPr marL="15875" indent="0">
              <a:buNone/>
            </a:pPr>
            <a:r>
              <a:rPr lang="en-US" dirty="0"/>
              <a:t>In 2019, British Airways was fined </a:t>
            </a:r>
            <a:r>
              <a:rPr lang="en-US" b="1" dirty="0"/>
              <a:t>£183 million</a:t>
            </a:r>
            <a:r>
              <a:rPr lang="en-US" dirty="0"/>
              <a:t> for failing to protect customer data due to security vulnerabilities.</a:t>
            </a:r>
          </a:p>
        </p:txBody>
      </p:sp>
      <p:pic>
        <p:nvPicPr>
          <p:cNvPr id="7" name="Picture 6">
            <a:extLst>
              <a:ext uri="{FF2B5EF4-FFF2-40B4-BE49-F238E27FC236}">
                <a16:creationId xmlns:a16="http://schemas.microsoft.com/office/drawing/2014/main" id="{AB0780C4-B173-C9D9-4BBE-EDA0A3937F83}"/>
              </a:ext>
            </a:extLst>
          </p:cNvPr>
          <p:cNvPicPr>
            <a:picLocks noChangeAspect="1"/>
          </p:cNvPicPr>
          <p:nvPr/>
        </p:nvPicPr>
        <p:blipFill>
          <a:blip r:embed="rId3"/>
          <a:stretch>
            <a:fillRect/>
          </a:stretch>
        </p:blipFill>
        <p:spPr>
          <a:xfrm>
            <a:off x="2297580" y="2299535"/>
            <a:ext cx="7212179" cy="2134975"/>
          </a:xfrm>
          <a:prstGeom prst="rect">
            <a:avLst/>
          </a:prstGeom>
        </p:spPr>
      </p:pic>
    </p:spTree>
    <p:extLst>
      <p:ext uri="{BB962C8B-B14F-4D97-AF65-F5344CB8AC3E}">
        <p14:creationId xmlns:p14="http://schemas.microsoft.com/office/powerpoint/2010/main" val="248536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345F7-04BA-DCF5-8400-47A18ED4FD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8D655C-AC9C-8FA1-8F00-58D0D7397321}"/>
              </a:ext>
            </a:extLst>
          </p:cNvPr>
          <p:cNvSpPr>
            <a:spLocks noGrp="1"/>
          </p:cNvSpPr>
          <p:nvPr>
            <p:ph type="title"/>
          </p:nvPr>
        </p:nvSpPr>
        <p:spPr/>
        <p:txBody>
          <a:bodyPr/>
          <a:lstStyle/>
          <a:p>
            <a:endParaRPr lang="hr-HR"/>
          </a:p>
        </p:txBody>
      </p:sp>
      <p:sp>
        <p:nvSpPr>
          <p:cNvPr id="7" name="Content Placeholder 6">
            <a:extLst>
              <a:ext uri="{FF2B5EF4-FFF2-40B4-BE49-F238E27FC236}">
                <a16:creationId xmlns:a16="http://schemas.microsoft.com/office/drawing/2014/main" id="{D75CC7F7-4A57-F4A3-BA5B-4285CF4FBB93}"/>
              </a:ext>
            </a:extLst>
          </p:cNvPr>
          <p:cNvSpPr>
            <a:spLocks noGrp="1"/>
          </p:cNvSpPr>
          <p:nvPr>
            <p:ph idx="1"/>
          </p:nvPr>
        </p:nvSpPr>
        <p:spPr/>
        <p:txBody>
          <a:bodyPr>
            <a:normAutofit fontScale="62500" lnSpcReduction="20000"/>
          </a:bodyPr>
          <a:lstStyle/>
          <a:p>
            <a:r>
              <a:rPr lang="hr-HR" dirty="0">
                <a:hlinkClick r:id="rId2"/>
              </a:rPr>
              <a:t>EU GDPR Portal</a:t>
            </a:r>
            <a:endParaRPr lang="hr-HR" dirty="0"/>
          </a:p>
          <a:p>
            <a:r>
              <a:rPr lang="hr-HR" dirty="0">
                <a:hlinkClick r:id="rId3"/>
              </a:rPr>
              <a:t>European Data Protection Board (EDPB) Guidelines</a:t>
            </a:r>
            <a:endParaRPr lang="hr-HR" dirty="0"/>
          </a:p>
          <a:p>
            <a:r>
              <a:rPr lang="hr-HR" dirty="0">
                <a:hlinkClick r:id="rId4"/>
              </a:rPr>
              <a:t>Coursera – General Data Protection Regulation (GDPR)</a:t>
            </a:r>
            <a:endParaRPr lang="hr-HR" dirty="0"/>
          </a:p>
          <a:p>
            <a:r>
              <a:rPr lang="hr-HR" dirty="0">
                <a:hlinkClick r:id="rId5"/>
              </a:rPr>
              <a:t>Symantec Internet Security Threat Report</a:t>
            </a:r>
            <a:endParaRPr lang="hr-HR" dirty="0"/>
          </a:p>
          <a:p>
            <a:r>
              <a:rPr lang="hr-HR" dirty="0">
                <a:hlinkClick r:id="rId6"/>
              </a:rPr>
              <a:t>Cisco – Firewalls Explained (Video)</a:t>
            </a:r>
            <a:endParaRPr lang="hr-HR" dirty="0"/>
          </a:p>
          <a:p>
            <a:r>
              <a:rPr lang="hr-HR" dirty="0">
                <a:hlinkClick r:id="rId7"/>
              </a:rPr>
              <a:t>Crypto101</a:t>
            </a:r>
            <a:endParaRPr lang="hr-HR" dirty="0"/>
          </a:p>
          <a:p>
            <a:r>
              <a:rPr lang="hr-HR" dirty="0">
                <a:hlinkClick r:id="rId8"/>
              </a:rPr>
              <a:t>Khan Academy – Cryptography</a:t>
            </a:r>
            <a:endParaRPr lang="hr-HR" dirty="0"/>
          </a:p>
          <a:p>
            <a:r>
              <a:rPr lang="hr-HR" dirty="0"/>
              <a:t>Cipher Tools (Practical Cryptography)</a:t>
            </a:r>
          </a:p>
          <a:p>
            <a:r>
              <a:rPr lang="hr-HR" dirty="0"/>
              <a:t>CrypTool Online</a:t>
            </a:r>
          </a:p>
          <a:p>
            <a:r>
              <a:rPr lang="hr-HR" dirty="0"/>
              <a:t>SANS Security Policy Templates</a:t>
            </a:r>
          </a:p>
          <a:p>
            <a:r>
              <a:rPr lang="hr-HR" dirty="0">
                <a:hlinkClick r:id="rId9"/>
              </a:rPr>
              <a:t>NIST Computer Security Resource Center</a:t>
            </a:r>
            <a:endParaRPr lang="hr-HR" dirty="0"/>
          </a:p>
          <a:p>
            <a:r>
              <a:rPr lang="hr-HR" dirty="0"/>
              <a:t>ICO Data Breach Response Checklist (UK)</a:t>
            </a:r>
          </a:p>
          <a:p>
            <a:r>
              <a:rPr lang="hr-HR" dirty="0"/>
              <a:t>GDPR.eu – Breach Notification Guidelines</a:t>
            </a:r>
          </a:p>
        </p:txBody>
      </p:sp>
    </p:spTree>
    <p:extLst>
      <p:ext uri="{BB962C8B-B14F-4D97-AF65-F5344CB8AC3E}">
        <p14:creationId xmlns:p14="http://schemas.microsoft.com/office/powerpoint/2010/main" val="17467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7FC7B2-7BC2-996B-8ED6-D66B1D5E5B35}"/>
              </a:ext>
            </a:extLst>
          </p:cNvPr>
          <p:cNvSpPr>
            <a:spLocks noGrp="1"/>
          </p:cNvSpPr>
          <p:nvPr>
            <p:ph type="title"/>
          </p:nvPr>
        </p:nvSpPr>
        <p:spPr/>
        <p:txBody>
          <a:bodyPr/>
          <a:lstStyle/>
          <a:p>
            <a:endParaRPr lang="hr-HR" dirty="0"/>
          </a:p>
        </p:txBody>
      </p:sp>
      <p:sp>
        <p:nvSpPr>
          <p:cNvPr id="5" name="Content Placeholder 4">
            <a:extLst>
              <a:ext uri="{FF2B5EF4-FFF2-40B4-BE49-F238E27FC236}">
                <a16:creationId xmlns:a16="http://schemas.microsoft.com/office/drawing/2014/main" id="{A27946C5-68C4-1DDD-3E43-D3F2F01A651F}"/>
              </a:ext>
            </a:extLst>
          </p:cNvPr>
          <p:cNvSpPr>
            <a:spLocks noGrp="1"/>
          </p:cNvSpPr>
          <p:nvPr>
            <p:ph idx="1"/>
          </p:nvPr>
        </p:nvSpPr>
        <p:spPr/>
        <p:txBody>
          <a:bodyPr>
            <a:normAutofit fontScale="85000" lnSpcReduction="20000"/>
          </a:bodyPr>
          <a:lstStyle/>
          <a:p>
            <a:r>
              <a:rPr lang="hr-HR" dirty="0">
                <a:hlinkClick r:id="rId2"/>
              </a:rPr>
              <a:t>https://www.eugdpr.org/</a:t>
            </a:r>
            <a:endParaRPr lang="en-US" dirty="0"/>
          </a:p>
          <a:p>
            <a:r>
              <a:rPr lang="hr-HR" dirty="0">
                <a:hlinkClick r:id="rId3"/>
              </a:rPr>
              <a:t>https://edpb.europa.eu/our-work-tools/our-documents/guidelines-recommendations-best-practices_en</a:t>
            </a:r>
            <a:endParaRPr lang="en-US" dirty="0"/>
          </a:p>
          <a:p>
            <a:r>
              <a:rPr lang="hr-HR" dirty="0">
                <a:hlinkClick r:id="rId4"/>
              </a:rPr>
              <a:t>https://www.coursera.org/learn/general-data-protection-regulation</a:t>
            </a:r>
            <a:endParaRPr lang="en-US" dirty="0"/>
          </a:p>
          <a:p>
            <a:r>
              <a:rPr lang="hr-HR" dirty="0">
                <a:hlinkClick r:id="rId5"/>
              </a:rPr>
              <a:t>https://www.edx.org/course/eu-general-data-protection-regulation-gdpr</a:t>
            </a:r>
            <a:endParaRPr lang="en-US" dirty="0"/>
          </a:p>
          <a:p>
            <a:r>
              <a:rPr lang="hr-HR" dirty="0">
                <a:hlinkClick r:id="rId6"/>
              </a:rPr>
              <a:t>https://symantec-enterprise-blogs.security.com/</a:t>
            </a:r>
            <a:endParaRPr lang="en-US" dirty="0"/>
          </a:p>
          <a:p>
            <a:r>
              <a:rPr lang="hr-HR" dirty="0">
                <a:hlinkClick r:id="rId7"/>
              </a:rPr>
              <a:t>https://www.paloaltonetworks.com/resources/whitepapers</a:t>
            </a:r>
            <a:endParaRPr lang="en-US" dirty="0"/>
          </a:p>
          <a:p>
            <a:r>
              <a:rPr lang="hr-HR" dirty="0">
                <a:hlinkClick r:id="rId8"/>
              </a:rPr>
              <a:t>https://www.youtube.com/watch?v=Oqj3R6VtVnA</a:t>
            </a:r>
            <a:endParaRPr lang="en-US" dirty="0"/>
          </a:p>
          <a:p>
            <a:r>
              <a:rPr lang="hr-HR" dirty="0">
                <a:hlinkClick r:id="rId9"/>
              </a:rPr>
              <a:t>https://www.sans.org/webcasts/</a:t>
            </a:r>
            <a:endParaRPr lang="en-US" dirty="0"/>
          </a:p>
          <a:p>
            <a:r>
              <a:rPr lang="hr-HR" dirty="0">
                <a:hlinkClick r:id="rId10"/>
              </a:rPr>
              <a:t>https://www.khanacademy.org/computing/computer-science/cryptography</a:t>
            </a:r>
            <a:endParaRPr lang="en-US" dirty="0"/>
          </a:p>
          <a:p>
            <a:r>
              <a:rPr lang="hr-HR" dirty="0">
                <a:hlinkClick r:id="rId11"/>
              </a:rPr>
              <a:t>https://practicalcryptographyinpython.com/crypto-tools/cipher-tools/</a:t>
            </a:r>
            <a:endParaRPr lang="hr-HR" dirty="0"/>
          </a:p>
        </p:txBody>
      </p:sp>
    </p:spTree>
    <p:extLst>
      <p:ext uri="{BB962C8B-B14F-4D97-AF65-F5344CB8AC3E}">
        <p14:creationId xmlns:p14="http://schemas.microsoft.com/office/powerpoint/2010/main" val="304046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A72BE-D594-958A-E99F-47D873417D01}"/>
              </a:ext>
            </a:extLst>
          </p:cNvPr>
          <p:cNvSpPr>
            <a:spLocks noGrp="1"/>
          </p:cNvSpPr>
          <p:nvPr>
            <p:ph type="title"/>
          </p:nvPr>
        </p:nvSpPr>
        <p:spPr/>
        <p:txBody>
          <a:bodyPr/>
          <a:lstStyle/>
          <a:p>
            <a:r>
              <a:rPr lang="en-US" dirty="0"/>
              <a:t>SUMMARY</a:t>
            </a:r>
            <a:endParaRPr lang="hr-HR" dirty="0"/>
          </a:p>
        </p:txBody>
      </p:sp>
      <p:sp>
        <p:nvSpPr>
          <p:cNvPr id="5" name="Rectangle 1">
            <a:extLst>
              <a:ext uri="{FF2B5EF4-FFF2-40B4-BE49-F238E27FC236}">
                <a16:creationId xmlns:a16="http://schemas.microsoft.com/office/drawing/2014/main" id="{F5C5053B-861C-B3D2-578C-D23EDBAED533}"/>
              </a:ext>
            </a:extLst>
          </p:cNvPr>
          <p:cNvSpPr>
            <a:spLocks noGrp="1" noChangeArrowheads="1"/>
          </p:cNvSpPr>
          <p:nvPr>
            <p:ph idx="1"/>
          </p:nvPr>
        </p:nvSpPr>
        <p:spPr bwMode="auto">
          <a:xfrm>
            <a:off x="908538" y="1879461"/>
            <a:ext cx="1460688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Key security principles:</a:t>
            </a:r>
            <a:endParaRPr kumimoji="0" lang="sr-Latn-RS" altLang="sr-Latn-R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rPr>
              <a:t>Confidentiality:</a:t>
            </a:r>
            <a:r>
              <a:rPr kumimoji="0" lang="sr-Latn-RS" altLang="sr-Latn-RS" sz="2000" b="0" i="0" u="none" strike="noStrike" cap="none" normalizeH="0" baseline="0" dirty="0">
                <a:ln>
                  <a:noFill/>
                </a:ln>
                <a:solidFill>
                  <a:schemeClr val="tx1"/>
                </a:solidFill>
                <a:effectLst/>
              </a:rPr>
              <a:t> Protect data from unauthorized access (e.g., encryption).</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rPr>
              <a:t>Integrity:</a:t>
            </a:r>
            <a:r>
              <a:rPr kumimoji="0" lang="sr-Latn-RS" altLang="sr-Latn-RS" sz="2000" b="0" i="0" u="none" strike="noStrike" cap="none" normalizeH="0" baseline="0" dirty="0">
                <a:ln>
                  <a:noFill/>
                </a:ln>
                <a:solidFill>
                  <a:schemeClr val="tx1"/>
                </a:solidFill>
                <a:effectLst/>
              </a:rPr>
              <a:t> Ensure data isn’t altered (e.g., hashing).</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rPr>
              <a:t>Availability:</a:t>
            </a:r>
            <a:r>
              <a:rPr kumimoji="0" lang="sr-Latn-RS" altLang="sr-Latn-RS" sz="2000" b="0" i="0" u="none" strike="noStrike" cap="none" normalizeH="0" baseline="0" dirty="0">
                <a:ln>
                  <a:noFill/>
                </a:ln>
                <a:solidFill>
                  <a:schemeClr val="tx1"/>
                </a:solidFill>
                <a:effectLst/>
              </a:rPr>
              <a:t> Keep data accessible when needed.</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Core tools &amp; practices:</a:t>
            </a:r>
            <a:endParaRPr kumimoji="0" lang="sr-Latn-RS" altLang="sr-Latn-R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Encryption:</a:t>
            </a:r>
            <a:endParaRPr kumimoji="0" lang="sr-Latn-RS" altLang="sr-Latn-RS" sz="20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rPr>
              <a:t>Symmetric:</a:t>
            </a:r>
            <a:r>
              <a:rPr kumimoji="0" lang="sr-Latn-RS" altLang="sr-Latn-RS" sz="2000" b="0" i="0" u="none" strike="noStrike" cap="none" normalizeH="0" baseline="0" dirty="0">
                <a:ln>
                  <a:noFill/>
                </a:ln>
                <a:solidFill>
                  <a:schemeClr val="tx1"/>
                </a:solidFill>
                <a:effectLst/>
              </a:rPr>
              <a:t> Same key (e.g., AES).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rPr>
              <a:t>Asymmetric:</a:t>
            </a:r>
            <a:r>
              <a:rPr kumimoji="0" lang="sr-Latn-RS" altLang="sr-Latn-RS" sz="2000" b="0" i="0" u="none" strike="noStrike" cap="none" normalizeH="0" baseline="0" dirty="0">
                <a:ln>
                  <a:noFill/>
                </a:ln>
                <a:solidFill>
                  <a:schemeClr val="tx1"/>
                </a:solidFill>
                <a:effectLst/>
              </a:rPr>
              <a:t> Key pairs (e.g., RSA).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rPr>
              <a:t>Hybrid:</a:t>
            </a:r>
            <a:r>
              <a:rPr kumimoji="0" lang="sr-Latn-RS" altLang="sr-Latn-RS" sz="2000" b="0" i="0" u="none" strike="noStrike" cap="none" normalizeH="0" baseline="0" dirty="0">
                <a:ln>
                  <a:noFill/>
                </a:ln>
                <a:solidFill>
                  <a:schemeClr val="tx1"/>
                </a:solidFill>
                <a:effectLst/>
              </a:rPr>
              <a:t> Combines both (e.g., HTTPS).</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Hashing:</a:t>
            </a:r>
            <a:r>
              <a:rPr kumimoji="0" lang="sr-Latn-RS" altLang="sr-Latn-RS" sz="2000" b="0" i="0" u="none" strike="noStrike" cap="none" normalizeH="0" baseline="0" dirty="0">
                <a:ln>
                  <a:noFill/>
                </a:ln>
                <a:solidFill>
                  <a:schemeClr val="tx1"/>
                </a:solidFill>
                <a:effectLst/>
              </a:rPr>
              <a:t> One-way checks for integrity (e.g., SHA-256).</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Security measures:</a:t>
            </a:r>
            <a:r>
              <a:rPr kumimoji="0" lang="sr-Latn-RS" altLang="sr-Latn-RS" sz="2000" b="0" i="0" u="none" strike="noStrike" cap="none" normalizeH="0" baseline="0" dirty="0">
                <a:ln>
                  <a:noFill/>
                </a:ln>
                <a:solidFill>
                  <a:schemeClr val="tx1"/>
                </a:solidFill>
                <a:effectLst/>
              </a:rPr>
              <a:t> Firewalls, IDS/IPS, antivirus, access controls, DLP.</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rPr>
              <a:t>Compliance &amp; regulations:</a:t>
            </a:r>
            <a:endParaRPr kumimoji="0" lang="sr-Latn-RS" altLang="sr-Latn-RS" sz="2000" b="0" i="0" u="none" strike="noStrike" cap="none" normalizeH="0" baseline="0" dirty="0">
              <a:ln>
                <a:noFill/>
              </a:ln>
              <a:solidFill>
                <a:schemeClr val="tx1"/>
              </a:solidFill>
              <a:effectLst/>
            </a:endParaRP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rPr>
              <a:t>GDPR and other laws mandate data protection, impact assessments, breach notification, audits, and documented policies.</a:t>
            </a: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rPr>
              <a:t>Example: British Airways fined £183 million for GDPR violations.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569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F6CC9-59DB-574D-01B9-43A035564B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E37A71-79D2-32E5-CB08-65EA1371559B}"/>
              </a:ext>
            </a:extLst>
          </p:cNvPr>
          <p:cNvSpPr>
            <a:spLocks noGrp="1"/>
          </p:cNvSpPr>
          <p:nvPr>
            <p:ph type="title"/>
          </p:nvPr>
        </p:nvSpPr>
        <p:spPr/>
        <p:txBody>
          <a:bodyPr/>
          <a:lstStyle/>
          <a:p>
            <a:r>
              <a:rPr lang="hr-HR" dirty="0"/>
              <a:t>SECURITY AND PRIVACY</a:t>
            </a:r>
          </a:p>
        </p:txBody>
      </p:sp>
      <p:sp>
        <p:nvSpPr>
          <p:cNvPr id="2" name="Content Placeholder 2">
            <a:extLst>
              <a:ext uri="{FF2B5EF4-FFF2-40B4-BE49-F238E27FC236}">
                <a16:creationId xmlns:a16="http://schemas.microsoft.com/office/drawing/2014/main" id="{7C50B6B2-6272-D71B-34FD-2D133177BFA2}"/>
              </a:ext>
            </a:extLst>
          </p:cNvPr>
          <p:cNvSpPr txBox="1">
            <a:spLocks/>
          </p:cNvSpPr>
          <p:nvPr/>
        </p:nvSpPr>
        <p:spPr>
          <a:xfrm>
            <a:off x="1229648" y="1936197"/>
            <a:ext cx="10353802" cy="1137203"/>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Cyberattacks, data breaches, and privacy violations are becoming more frequent and more sophisticated — making it essential for businesses and individuals to implement strong security and privacy practices</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C377BFA6-2705-D01E-E41F-7C04B95E55CE}"/>
              </a:ext>
            </a:extLst>
          </p:cNvPr>
          <p:cNvSpPr txBox="1">
            <a:spLocks/>
          </p:cNvSpPr>
          <p:nvPr/>
        </p:nvSpPr>
        <p:spPr>
          <a:xfrm>
            <a:off x="1245396" y="3318909"/>
            <a:ext cx="10353802" cy="3246992"/>
          </a:xfrm>
          <a:prstGeom prst="rect">
            <a:avLst/>
          </a:prstGeom>
        </p:spPr>
        <p:txBody>
          <a:bodyPr vert="horz" lIns="91440" tIns="45720" rIns="91440" bIns="45720" rtlCol="0">
            <a:normAutofit fontScale="92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Modern organizations rely heavily on data, from customer information to proprietary business strategies. Without adequate security and privacy controls, sensitive data can be exposed to threats like hacking, unauthorized access, or accidental disclosure.</a:t>
            </a:r>
          </a:p>
          <a:p>
            <a:pPr>
              <a:buNone/>
            </a:pPr>
            <a:r>
              <a:rPr lang="en-US" b="1" dirty="0">
                <a:latin typeface="Bahnschrift SemiLight" panose="020B0502040204020203" pitchFamily="34" charset="0"/>
              </a:rPr>
              <a:t>Consequences of Poor Security and Privacy Practices:</a:t>
            </a:r>
          </a:p>
          <a:p>
            <a:pPr marL="15875" indent="0">
              <a:buNone/>
            </a:pPr>
            <a:r>
              <a:rPr lang="en-US" b="1" dirty="0">
                <a:latin typeface="Bahnschrift SemiLight" panose="020B0502040204020203" pitchFamily="34" charset="0"/>
              </a:rPr>
              <a:t>- Data Breaches</a:t>
            </a:r>
            <a:r>
              <a:rPr lang="en-US" dirty="0">
                <a:latin typeface="Bahnschrift SemiLight" panose="020B0502040204020203" pitchFamily="34" charset="0"/>
              </a:rPr>
              <a:t> – Exposure of customer or business data</a:t>
            </a:r>
          </a:p>
          <a:p>
            <a:pPr marL="15875" indent="0">
              <a:buNone/>
            </a:pPr>
            <a:r>
              <a:rPr lang="en-US" b="1" dirty="0">
                <a:latin typeface="Bahnschrift SemiLight" panose="020B0502040204020203" pitchFamily="34" charset="0"/>
              </a:rPr>
              <a:t>- Financial Loss</a:t>
            </a:r>
            <a:r>
              <a:rPr lang="en-US" dirty="0">
                <a:latin typeface="Bahnschrift SemiLight" panose="020B0502040204020203" pitchFamily="34" charset="0"/>
              </a:rPr>
              <a:t> – Fines, penalties, and lawsuits</a:t>
            </a:r>
          </a:p>
          <a:p>
            <a:pPr marL="15875" indent="0">
              <a:buNone/>
            </a:pPr>
            <a:r>
              <a:rPr lang="en-US" b="1" dirty="0">
                <a:latin typeface="Bahnschrift SemiLight" panose="020B0502040204020203" pitchFamily="34" charset="0"/>
              </a:rPr>
              <a:t>- Reputation Damage</a:t>
            </a:r>
            <a:r>
              <a:rPr lang="en-US" dirty="0">
                <a:latin typeface="Bahnschrift SemiLight" panose="020B0502040204020203" pitchFamily="34" charset="0"/>
              </a:rPr>
              <a:t> – Loss of customer trust and brand value</a:t>
            </a:r>
          </a:p>
          <a:p>
            <a:pPr marL="15875" indent="0">
              <a:buNone/>
            </a:pPr>
            <a:r>
              <a:rPr lang="en-US" b="1" dirty="0">
                <a:latin typeface="Bahnschrift SemiLight" panose="020B0502040204020203" pitchFamily="34" charset="0"/>
              </a:rPr>
              <a:t>- Operational Disruption</a:t>
            </a:r>
            <a:r>
              <a:rPr lang="en-US" dirty="0">
                <a:latin typeface="Bahnschrift SemiLight" panose="020B0502040204020203" pitchFamily="34" charset="0"/>
              </a:rPr>
              <a:t> – Downtime caused by attacks or misconfigurations</a:t>
            </a:r>
          </a:p>
        </p:txBody>
      </p:sp>
    </p:spTree>
    <p:extLst>
      <p:ext uri="{BB962C8B-B14F-4D97-AF65-F5344CB8AC3E}">
        <p14:creationId xmlns:p14="http://schemas.microsoft.com/office/powerpoint/2010/main" val="32916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39D0C-4DF3-FA97-BE24-B586C68046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40E88D-6425-C493-43CE-E0E961D04E7F}"/>
              </a:ext>
            </a:extLst>
          </p:cNvPr>
          <p:cNvSpPr>
            <a:spLocks noGrp="1"/>
          </p:cNvSpPr>
          <p:nvPr>
            <p:ph type="title"/>
          </p:nvPr>
        </p:nvSpPr>
        <p:spPr/>
        <p:txBody>
          <a:bodyPr/>
          <a:lstStyle/>
          <a:p>
            <a:r>
              <a:rPr lang="hr-HR" dirty="0"/>
              <a:t>SECURITY AND PRIVACY</a:t>
            </a:r>
          </a:p>
        </p:txBody>
      </p:sp>
      <p:pic>
        <p:nvPicPr>
          <p:cNvPr id="6" name="Picture 5">
            <a:extLst>
              <a:ext uri="{FF2B5EF4-FFF2-40B4-BE49-F238E27FC236}">
                <a16:creationId xmlns:a16="http://schemas.microsoft.com/office/drawing/2014/main" id="{64CA2DC0-5930-7715-1E81-5BE1A4A1B8F7}"/>
              </a:ext>
            </a:extLst>
          </p:cNvPr>
          <p:cNvPicPr>
            <a:picLocks noChangeAspect="1"/>
          </p:cNvPicPr>
          <p:nvPr/>
        </p:nvPicPr>
        <p:blipFill>
          <a:blip r:embed="rId3"/>
          <a:stretch>
            <a:fillRect/>
          </a:stretch>
        </p:blipFill>
        <p:spPr>
          <a:xfrm>
            <a:off x="1657350" y="1781175"/>
            <a:ext cx="8877300" cy="4857750"/>
          </a:xfrm>
          <a:prstGeom prst="rect">
            <a:avLst/>
          </a:prstGeom>
        </p:spPr>
      </p:pic>
      <p:sp>
        <p:nvSpPr>
          <p:cNvPr id="4" name="TextBox 3">
            <a:extLst>
              <a:ext uri="{FF2B5EF4-FFF2-40B4-BE49-F238E27FC236}">
                <a16:creationId xmlns:a16="http://schemas.microsoft.com/office/drawing/2014/main" id="{8DF977ED-4AC2-773D-1DFA-9A43A065DDEF}"/>
              </a:ext>
            </a:extLst>
          </p:cNvPr>
          <p:cNvSpPr txBox="1"/>
          <p:nvPr/>
        </p:nvSpPr>
        <p:spPr>
          <a:xfrm>
            <a:off x="6835005" y="6483191"/>
            <a:ext cx="3564266" cy="246221"/>
          </a:xfrm>
          <a:prstGeom prst="rect">
            <a:avLst/>
          </a:prstGeom>
          <a:noFill/>
        </p:spPr>
        <p:txBody>
          <a:bodyPr wrap="square">
            <a:spAutoFit/>
          </a:bodyPr>
          <a:lstStyle/>
          <a:p>
            <a:pPr lvl="1" algn="ctr"/>
            <a:r>
              <a:rPr lang="en-US" sz="1000" dirty="0"/>
              <a:t>https://www.researchgate.net/</a:t>
            </a:r>
          </a:p>
        </p:txBody>
      </p:sp>
    </p:spTree>
    <p:extLst>
      <p:ext uri="{BB962C8B-B14F-4D97-AF65-F5344CB8AC3E}">
        <p14:creationId xmlns:p14="http://schemas.microsoft.com/office/powerpoint/2010/main" val="415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33C3-E6DD-D2F8-8D71-90B4ACFDA1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35D67F-1E9D-50D8-8D3F-7DA00AE6B758}"/>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2" name="Content Placeholder 2">
            <a:extLst>
              <a:ext uri="{FF2B5EF4-FFF2-40B4-BE49-F238E27FC236}">
                <a16:creationId xmlns:a16="http://schemas.microsoft.com/office/drawing/2014/main" id="{94237B57-379A-CF5E-4FCF-7C15EF1370C2}"/>
              </a:ext>
            </a:extLst>
          </p:cNvPr>
          <p:cNvSpPr txBox="1">
            <a:spLocks/>
          </p:cNvSpPr>
          <p:nvPr/>
        </p:nvSpPr>
        <p:spPr>
          <a:xfrm>
            <a:off x="1122156" y="1996512"/>
            <a:ext cx="9947688" cy="3161656"/>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latin typeface="Bahnschrift SemiLight" panose="020B0502040204020203" pitchFamily="34" charset="0"/>
              </a:rPr>
              <a:t>The three core pillars of information security are:</a:t>
            </a:r>
          </a:p>
          <a:p>
            <a:pPr marL="15875" indent="0">
              <a:buNone/>
            </a:pPr>
            <a:r>
              <a:rPr lang="en-US" sz="2000" b="1" dirty="0">
                <a:latin typeface="Bahnschrift SemiLight" panose="020B0502040204020203" pitchFamily="34" charset="0"/>
              </a:rPr>
              <a:t>Confidentiality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only accessible to authorized parties.</a:t>
            </a:r>
          </a:p>
          <a:p>
            <a:pPr marL="457200" lvl="1" indent="0">
              <a:buNone/>
            </a:pPr>
            <a:r>
              <a:rPr lang="en-US" sz="2000" dirty="0">
                <a:latin typeface="Bahnschrift SemiLight" panose="020B0502040204020203" pitchFamily="34" charset="0"/>
              </a:rPr>
              <a:t>- Example: Encrypting customer credit card details to prevent exposure.</a:t>
            </a:r>
          </a:p>
          <a:p>
            <a:pPr marL="15875" indent="0">
              <a:buNone/>
            </a:pPr>
            <a:r>
              <a:rPr lang="en-US" sz="2000" b="1" dirty="0">
                <a:latin typeface="Bahnschrift SemiLight" panose="020B0502040204020203" pitchFamily="34" charset="0"/>
              </a:rPr>
              <a:t>Integrity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remains accurate and unchanged during transmission and storage.</a:t>
            </a:r>
          </a:p>
          <a:p>
            <a:pPr marL="457200" lvl="1" indent="0">
              <a:buNone/>
            </a:pPr>
            <a:r>
              <a:rPr lang="en-US" sz="2000" dirty="0">
                <a:latin typeface="Bahnschrift SemiLight" panose="020B0502040204020203" pitchFamily="34" charset="0"/>
              </a:rPr>
              <a:t>- Example: Using hashing to verify that downloaded files are not corrupted.</a:t>
            </a:r>
          </a:p>
          <a:p>
            <a:pPr marL="15875" indent="0">
              <a:buNone/>
            </a:pPr>
            <a:r>
              <a:rPr lang="en-US" sz="2000" b="1" dirty="0">
                <a:latin typeface="Bahnschrift SemiLight" panose="020B0502040204020203" pitchFamily="34" charset="0"/>
              </a:rPr>
              <a:t>- Availability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accessible when needed.</a:t>
            </a:r>
          </a:p>
          <a:p>
            <a:pPr marL="457200" lvl="1" indent="0">
              <a:buNone/>
            </a:pPr>
            <a:r>
              <a:rPr lang="en-US" sz="2000" dirty="0">
                <a:latin typeface="Bahnschrift SemiLight" panose="020B0502040204020203" pitchFamily="34" charset="0"/>
              </a:rPr>
              <a:t>- Example: Implementing failover systems to maintain access during outages.</a:t>
            </a:r>
          </a:p>
        </p:txBody>
      </p:sp>
    </p:spTree>
    <p:extLst>
      <p:ext uri="{BB962C8B-B14F-4D97-AF65-F5344CB8AC3E}">
        <p14:creationId xmlns:p14="http://schemas.microsoft.com/office/powerpoint/2010/main" val="364506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132DD-FB64-3BBF-C0FA-F8F3DA720F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45CD5C-FED8-770E-0FC7-47A12972BCEA}"/>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4" name="Content Placeholder 2">
            <a:extLst>
              <a:ext uri="{FF2B5EF4-FFF2-40B4-BE49-F238E27FC236}">
                <a16:creationId xmlns:a16="http://schemas.microsoft.com/office/drawing/2014/main" id="{94237B57-379A-CF5E-4FCF-7C15EF1370C2}"/>
              </a:ext>
            </a:extLst>
          </p:cNvPr>
          <p:cNvSpPr txBox="1">
            <a:spLocks/>
          </p:cNvSpPr>
          <p:nvPr/>
        </p:nvSpPr>
        <p:spPr>
          <a:xfrm>
            <a:off x="1602962" y="2482850"/>
            <a:ext cx="9947688" cy="3238919"/>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Organizations must define:</a:t>
            </a:r>
          </a:p>
          <a:p>
            <a:pPr marL="15875" indent="0">
              <a:buNone/>
            </a:pPr>
            <a:r>
              <a:rPr lang="en-US" b="1" dirty="0">
                <a:latin typeface="Bahnschrift SemiLight" panose="020B0502040204020203" pitchFamily="34" charset="0"/>
              </a:rPr>
              <a:t>- Who is responsible</a:t>
            </a:r>
            <a:r>
              <a:rPr lang="en-US" dirty="0">
                <a:latin typeface="Bahnschrift SemiLight" panose="020B0502040204020203" pitchFamily="34" charset="0"/>
              </a:rPr>
              <a:t> for data protection (Data Protection Officer or equivalent).</a:t>
            </a:r>
          </a:p>
          <a:p>
            <a:pPr marL="15875" indent="0">
              <a:buNone/>
            </a:pPr>
            <a:r>
              <a:rPr lang="en-US" b="1" dirty="0">
                <a:latin typeface="Bahnschrift SemiLight" panose="020B0502040204020203" pitchFamily="34" charset="0"/>
              </a:rPr>
              <a:t>- How data is collected, processed, and stored</a:t>
            </a:r>
            <a:r>
              <a:rPr lang="en-US" dirty="0">
                <a:latin typeface="Bahnschrift SemiLight" panose="020B0502040204020203" pitchFamily="34" charset="0"/>
              </a:rPr>
              <a:t> (Data Flow Documentation).</a:t>
            </a:r>
          </a:p>
          <a:p>
            <a:pPr marL="15875" indent="0">
              <a:buNone/>
            </a:pPr>
            <a:r>
              <a:rPr lang="en-US" b="1" dirty="0">
                <a:latin typeface="Bahnschrift SemiLight" panose="020B0502040204020203" pitchFamily="34" charset="0"/>
              </a:rPr>
              <a:t>- How data breaches will be reported and handled</a:t>
            </a:r>
            <a:r>
              <a:rPr lang="en-US" dirty="0">
                <a:latin typeface="Bahnschrift SemiLight" panose="020B0502040204020203" pitchFamily="34" charset="0"/>
              </a:rPr>
              <a:t> (Incident Response Plan).</a:t>
            </a:r>
          </a:p>
          <a:p>
            <a:pPr>
              <a:buFont typeface="Arial" panose="020B0604020202020204" pitchFamily="34" charset="0"/>
              <a:buChar char="•"/>
            </a:pPr>
            <a:endParaRPr lang="en-US" dirty="0">
              <a:latin typeface="Bahnschrift SemiLight" panose="020B0502040204020203" pitchFamily="34" charset="0"/>
            </a:endParaRPr>
          </a:p>
          <a:p>
            <a:pPr marL="15875" indent="0">
              <a:buNone/>
            </a:pPr>
            <a:r>
              <a:rPr lang="en-US" i="1" dirty="0">
                <a:latin typeface="Bahnschrift SemiLight" panose="020B0502040204020203" pitchFamily="34" charset="0"/>
              </a:rPr>
              <a:t>Example: A healthcare provider should have documented policies for handling patient records and notifying affected parties in case of a breach.</a:t>
            </a:r>
          </a:p>
        </p:txBody>
      </p:sp>
    </p:spTree>
    <p:extLst>
      <p:ext uri="{BB962C8B-B14F-4D97-AF65-F5344CB8AC3E}">
        <p14:creationId xmlns:p14="http://schemas.microsoft.com/office/powerpoint/2010/main" val="6426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D87F5-0262-4975-AB80-B524CFF7E4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7B3256-1C6D-A1A8-4370-96EFA0AE38C7}"/>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0D836B67-1007-AD9F-43B8-2D84A978FEDB}"/>
              </a:ext>
            </a:extLst>
          </p:cNvPr>
          <p:cNvSpPr txBox="1">
            <a:spLocks/>
          </p:cNvSpPr>
          <p:nvPr/>
        </p:nvSpPr>
        <p:spPr>
          <a:xfrm>
            <a:off x="918427" y="1684338"/>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1800" dirty="0" err="1">
                <a:latin typeface="Bahnschrift SemiLight" panose="020B0502040204020203" pitchFamily="34" charset="0"/>
              </a:rPr>
              <a:t>Encryption</a:t>
            </a:r>
            <a:r>
              <a:rPr lang="hr-HR" sz="1800" dirty="0">
                <a:latin typeface="Bahnschrift SemiLight" panose="020B0502040204020203" pitchFamily="34" charset="0"/>
              </a:rPr>
              <a:t> </a:t>
            </a:r>
            <a:r>
              <a:rPr lang="hr-HR" sz="1800" dirty="0" err="1">
                <a:latin typeface="Bahnschrift SemiLight" panose="020B0502040204020203" pitchFamily="34" charset="0"/>
              </a:rPr>
              <a:t>protects</a:t>
            </a:r>
            <a:r>
              <a:rPr lang="hr-HR" sz="1800" dirty="0">
                <a:latin typeface="Bahnschrift SemiLight" panose="020B0502040204020203" pitchFamily="34" charset="0"/>
              </a:rPr>
              <a:t> data </a:t>
            </a:r>
            <a:r>
              <a:rPr lang="hr-HR" sz="1800" dirty="0" err="1">
                <a:latin typeface="Bahnschrift SemiLight" panose="020B0502040204020203" pitchFamily="34" charset="0"/>
              </a:rPr>
              <a:t>from</a:t>
            </a:r>
            <a:r>
              <a:rPr lang="hr-HR" sz="1800" dirty="0">
                <a:latin typeface="Bahnschrift SemiLight" panose="020B0502040204020203" pitchFamily="34" charset="0"/>
              </a:rPr>
              <a:t> </a:t>
            </a:r>
            <a:r>
              <a:rPr lang="hr-HR" sz="1800" dirty="0" err="1">
                <a:latin typeface="Bahnschrift SemiLight" panose="020B0502040204020203" pitchFamily="34" charset="0"/>
              </a:rPr>
              <a:t>unauthorized</a:t>
            </a:r>
            <a:r>
              <a:rPr lang="hr-HR" sz="1800" dirty="0">
                <a:latin typeface="Bahnschrift SemiLight" panose="020B0502040204020203" pitchFamily="34" charset="0"/>
              </a:rPr>
              <a:t> </a:t>
            </a:r>
            <a:r>
              <a:rPr lang="hr-HR" sz="1800" dirty="0" err="1">
                <a:latin typeface="Bahnschrift SemiLight" panose="020B0502040204020203" pitchFamily="34" charset="0"/>
              </a:rPr>
              <a:t>access</a:t>
            </a:r>
            <a:r>
              <a:rPr lang="hr-HR" sz="1800" dirty="0">
                <a:latin typeface="Bahnschrift SemiLight" panose="020B0502040204020203" pitchFamily="34" charset="0"/>
              </a:rPr>
              <a:t> </a:t>
            </a:r>
            <a:r>
              <a:rPr lang="hr-HR" sz="1800" dirty="0" err="1">
                <a:latin typeface="Bahnschrift SemiLight" panose="020B0502040204020203" pitchFamily="34" charset="0"/>
              </a:rPr>
              <a:t>during</a:t>
            </a:r>
            <a:r>
              <a:rPr lang="hr-HR" sz="1800" dirty="0">
                <a:latin typeface="Bahnschrift SemiLight" panose="020B0502040204020203" pitchFamily="34" charset="0"/>
              </a:rPr>
              <a:t> </a:t>
            </a:r>
            <a:r>
              <a:rPr lang="hr-HR" sz="1800" dirty="0" err="1">
                <a:latin typeface="Bahnschrift SemiLight" panose="020B0502040204020203" pitchFamily="34" charset="0"/>
              </a:rPr>
              <a:t>transmission</a:t>
            </a:r>
            <a:r>
              <a:rPr lang="hr-HR" sz="1800" dirty="0">
                <a:latin typeface="Bahnschrift SemiLight" panose="020B0502040204020203" pitchFamily="34" charset="0"/>
              </a:rPr>
              <a:t> </a:t>
            </a:r>
            <a:r>
              <a:rPr lang="hr-HR" sz="1800" dirty="0" err="1">
                <a:latin typeface="Bahnschrift SemiLight" panose="020B0502040204020203" pitchFamily="34" charset="0"/>
              </a:rPr>
              <a:t>and</a:t>
            </a:r>
            <a:r>
              <a:rPr lang="hr-HR" sz="1800" dirty="0">
                <a:latin typeface="Bahnschrift SemiLight" panose="020B0502040204020203" pitchFamily="34" charset="0"/>
              </a:rPr>
              <a:t> </a:t>
            </a:r>
            <a:r>
              <a:rPr lang="hr-HR" sz="1800" dirty="0" err="1">
                <a:latin typeface="Bahnschrift SemiLight" panose="020B0502040204020203" pitchFamily="34" charset="0"/>
              </a:rPr>
              <a:t>storage</a:t>
            </a:r>
            <a:r>
              <a:rPr lang="hr-HR" sz="1800" dirty="0">
                <a:latin typeface="Bahnschrift SemiLight" panose="020B0502040204020203" pitchFamily="34" charset="0"/>
              </a:rPr>
              <a:t>.</a:t>
            </a:r>
          </a:p>
          <a:p>
            <a:pPr marL="15875" indent="0">
              <a:buNone/>
            </a:pPr>
            <a:r>
              <a:rPr lang="hr-HR" sz="1800" b="1" dirty="0" err="1">
                <a:latin typeface="Bahnschrift SemiLight" panose="020B0502040204020203" pitchFamily="34" charset="0"/>
              </a:rPr>
              <a:t>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Same key is used for both encryption and decryption.</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Example: AES (Advanced Encryption Standard)</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Fast and efficient</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If the key is compromised, the data is vulnerable</a:t>
            </a:r>
          </a:p>
          <a:p>
            <a:pPr marL="15875" indent="0">
              <a:buNone/>
            </a:pPr>
            <a:r>
              <a:rPr lang="hr-HR" sz="1800" b="1" dirty="0" err="1">
                <a:latin typeface="Bahnschrift SemiLight" panose="020B0502040204020203" pitchFamily="34" charset="0"/>
              </a:rPr>
              <a:t>Asymmetric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hr-HR" sz="1800" dirty="0" err="1">
                <a:latin typeface="Bahnschrift SemiLight" panose="020B0502040204020203" pitchFamily="34" charset="0"/>
              </a:rPr>
              <a:t>Uses</a:t>
            </a:r>
            <a:r>
              <a:rPr lang="hr-HR" sz="1800" dirty="0">
                <a:latin typeface="Bahnschrift SemiLight" panose="020B0502040204020203" pitchFamily="34" charset="0"/>
              </a:rPr>
              <a:t> a </a:t>
            </a:r>
            <a:r>
              <a:rPr lang="hr-HR" sz="1800" dirty="0" err="1">
                <a:latin typeface="Bahnschrift SemiLight" panose="020B0502040204020203" pitchFamily="34" charset="0"/>
              </a:rPr>
              <a:t>pair</a:t>
            </a:r>
            <a:r>
              <a:rPr lang="hr-HR" sz="1800" dirty="0">
                <a:latin typeface="Bahnschrift SemiLight" panose="020B0502040204020203" pitchFamily="34" charset="0"/>
              </a:rPr>
              <a:t> </a:t>
            </a:r>
            <a:r>
              <a:rPr lang="hr-HR" sz="1800" dirty="0" err="1">
                <a:latin typeface="Bahnschrift SemiLight" panose="020B0502040204020203" pitchFamily="34" charset="0"/>
              </a:rPr>
              <a:t>of</a:t>
            </a:r>
            <a:r>
              <a:rPr lang="hr-HR" sz="1800" dirty="0">
                <a:latin typeface="Bahnschrift SemiLight" panose="020B0502040204020203" pitchFamily="34" charset="0"/>
              </a:rPr>
              <a:t> </a:t>
            </a:r>
            <a:r>
              <a:rPr lang="hr-HR" sz="1800" dirty="0" err="1">
                <a:latin typeface="Bahnschrift SemiLight" panose="020B0502040204020203" pitchFamily="34" charset="0"/>
              </a:rPr>
              <a:t>keys</a:t>
            </a:r>
            <a:r>
              <a:rPr lang="hr-HR" sz="1800" dirty="0">
                <a:latin typeface="Bahnschrift SemiLight" panose="020B0502040204020203" pitchFamily="34" charset="0"/>
              </a:rPr>
              <a:t>: </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Public key</a:t>
            </a:r>
            <a:r>
              <a:rPr lang="hr-HR" sz="1800" dirty="0">
                <a:latin typeface="Bahnschrift SemiLight" panose="020B0502040204020203" pitchFamily="34" charset="0"/>
              </a:rPr>
              <a:t> – Used for encryption</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Private key</a:t>
            </a:r>
            <a:r>
              <a:rPr lang="hr-HR" sz="1800" dirty="0">
                <a:latin typeface="Bahnschrift SemiLight" panose="020B0502040204020203" pitchFamily="34" charset="0"/>
              </a:rPr>
              <a:t> – Used for decryption</a:t>
            </a:r>
          </a:p>
          <a:p>
            <a:pPr marL="457200" lvl="1" indent="0">
              <a:buNone/>
            </a:pPr>
            <a:r>
              <a:rPr lang="hr-HR" sz="1800" dirty="0" err="1">
                <a:latin typeface="Bahnschrift SemiLight" panose="020B0502040204020203" pitchFamily="34" charset="0"/>
              </a:rPr>
              <a:t>Example</a:t>
            </a:r>
            <a:r>
              <a:rPr lang="hr-HR" sz="1800" dirty="0">
                <a:latin typeface="Bahnschrift SemiLight" panose="020B0502040204020203" pitchFamily="34" charset="0"/>
              </a:rPr>
              <a:t>: RSA (</a:t>
            </a:r>
            <a:r>
              <a:rPr lang="hr-HR" sz="1800" dirty="0" err="1">
                <a:latin typeface="Bahnschrift SemiLight" panose="020B0502040204020203" pitchFamily="34" charset="0"/>
              </a:rPr>
              <a:t>Rivest</a:t>
            </a:r>
            <a:r>
              <a:rPr lang="hr-HR" sz="1800" dirty="0">
                <a:latin typeface="Bahnschrift SemiLight" panose="020B0502040204020203" pitchFamily="34" charset="0"/>
              </a:rPr>
              <a:t>–</a:t>
            </a:r>
            <a:r>
              <a:rPr lang="hr-HR" sz="1800" dirty="0" err="1">
                <a:latin typeface="Bahnschrift SemiLight" panose="020B0502040204020203" pitchFamily="34" charset="0"/>
              </a:rPr>
              <a:t>Shamir</a:t>
            </a:r>
            <a:r>
              <a:rPr lang="hr-HR" sz="1800" dirty="0">
                <a:latin typeface="Bahnschrift SemiLight" panose="020B0502040204020203" pitchFamily="34" charset="0"/>
              </a:rPr>
              <a:t>–</a:t>
            </a:r>
            <a:r>
              <a:rPr lang="hr-HR" sz="1800" dirty="0" err="1">
                <a:latin typeface="Bahnschrift SemiLight" panose="020B0502040204020203" pitchFamily="34" charset="0"/>
              </a:rPr>
              <a:t>Adleman</a:t>
            </a:r>
            <a:r>
              <a:rPr lang="hr-HR" sz="1800" dirty="0">
                <a:latin typeface="Bahnschrift SemiLight" panose="020B0502040204020203" pitchFamily="34" charset="0"/>
              </a:rPr>
              <a:t>)</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Secure even if public key is exposed</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Slower than symmetric encryption</a:t>
            </a:r>
          </a:p>
        </p:txBody>
      </p:sp>
    </p:spTree>
    <p:extLst>
      <p:ext uri="{BB962C8B-B14F-4D97-AF65-F5344CB8AC3E}">
        <p14:creationId xmlns:p14="http://schemas.microsoft.com/office/powerpoint/2010/main" val="41145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27ADA-1FA5-CDAB-1DB6-4D649DFFF4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63C3ED0-D4EF-6253-BD5E-70780E24C6B0}"/>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949D2C6F-8F9B-88C1-79BA-FAECB73EB7FE}"/>
              </a:ext>
            </a:extLst>
          </p:cNvPr>
          <p:cNvSpPr txBox="1">
            <a:spLocks/>
          </p:cNvSpPr>
          <p:nvPr/>
        </p:nvSpPr>
        <p:spPr>
          <a:xfrm>
            <a:off x="977900" y="2038350"/>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dirty="0" err="1">
                <a:latin typeface="Bahnschrift SemiLight" panose="020B0502040204020203" pitchFamily="34" charset="0"/>
              </a:rPr>
              <a:t>Encryption</a:t>
            </a:r>
            <a:r>
              <a:rPr lang="hr-HR" sz="2000" dirty="0">
                <a:latin typeface="Bahnschrift SemiLight" panose="020B0502040204020203" pitchFamily="34" charset="0"/>
              </a:rPr>
              <a:t> </a:t>
            </a:r>
            <a:r>
              <a:rPr lang="hr-HR" sz="2000" dirty="0" err="1">
                <a:latin typeface="Bahnschrift SemiLight" panose="020B0502040204020203" pitchFamily="34" charset="0"/>
              </a:rPr>
              <a:t>protects</a:t>
            </a:r>
            <a:r>
              <a:rPr lang="hr-HR" sz="2000" dirty="0">
                <a:latin typeface="Bahnschrift SemiLight" panose="020B0502040204020203" pitchFamily="34" charset="0"/>
              </a:rPr>
              <a:t> data </a:t>
            </a:r>
            <a:r>
              <a:rPr lang="hr-HR" sz="2000" dirty="0" err="1">
                <a:latin typeface="Bahnschrift SemiLight" panose="020B0502040204020203" pitchFamily="34" charset="0"/>
              </a:rPr>
              <a:t>from</a:t>
            </a:r>
            <a:r>
              <a:rPr lang="hr-HR" sz="2000" dirty="0">
                <a:latin typeface="Bahnschrift SemiLight" panose="020B0502040204020203" pitchFamily="34" charset="0"/>
              </a:rPr>
              <a:t> </a:t>
            </a:r>
            <a:r>
              <a:rPr lang="hr-HR" sz="2000" dirty="0" err="1">
                <a:latin typeface="Bahnschrift SemiLight" panose="020B0502040204020203" pitchFamily="34" charset="0"/>
              </a:rPr>
              <a:t>unauthorized</a:t>
            </a:r>
            <a:r>
              <a:rPr lang="hr-HR" sz="2000" dirty="0">
                <a:latin typeface="Bahnschrift SemiLight" panose="020B0502040204020203" pitchFamily="34" charset="0"/>
              </a:rPr>
              <a:t> </a:t>
            </a:r>
            <a:r>
              <a:rPr lang="hr-HR" sz="2000" dirty="0" err="1">
                <a:latin typeface="Bahnschrift SemiLight" panose="020B0502040204020203" pitchFamily="34" charset="0"/>
              </a:rPr>
              <a:t>access</a:t>
            </a:r>
            <a:r>
              <a:rPr lang="hr-HR" sz="2000" dirty="0">
                <a:latin typeface="Bahnschrift SemiLight" panose="020B0502040204020203" pitchFamily="34" charset="0"/>
              </a:rPr>
              <a:t> </a:t>
            </a:r>
            <a:r>
              <a:rPr lang="hr-HR" sz="2000" dirty="0" err="1">
                <a:latin typeface="Bahnschrift SemiLight" panose="020B0502040204020203" pitchFamily="34" charset="0"/>
              </a:rPr>
              <a:t>during</a:t>
            </a:r>
            <a:r>
              <a:rPr lang="hr-HR" sz="2000" dirty="0">
                <a:latin typeface="Bahnschrift SemiLight" panose="020B0502040204020203" pitchFamily="34" charset="0"/>
              </a:rPr>
              <a:t> </a:t>
            </a:r>
            <a:r>
              <a:rPr lang="hr-HR" sz="2000" dirty="0" err="1">
                <a:latin typeface="Bahnschrift SemiLight" panose="020B0502040204020203" pitchFamily="34" charset="0"/>
              </a:rPr>
              <a:t>transmission</a:t>
            </a:r>
            <a:r>
              <a:rPr lang="hr-HR" sz="2000" dirty="0">
                <a:latin typeface="Bahnschrift SemiLight" panose="020B0502040204020203" pitchFamily="34" charset="0"/>
              </a:rPr>
              <a:t> </a:t>
            </a:r>
            <a:r>
              <a:rPr lang="hr-HR" sz="2000" dirty="0" err="1">
                <a:latin typeface="Bahnschrift SemiLight" panose="020B0502040204020203" pitchFamily="34" charset="0"/>
              </a:rPr>
              <a:t>and</a:t>
            </a:r>
            <a:r>
              <a:rPr lang="hr-HR" sz="2000" dirty="0">
                <a:latin typeface="Bahnschrift SemiLight" panose="020B0502040204020203" pitchFamily="34" charset="0"/>
              </a:rPr>
              <a:t> </a:t>
            </a:r>
            <a:r>
              <a:rPr lang="hr-HR" sz="2000" dirty="0" err="1">
                <a:latin typeface="Bahnschrift SemiLight" panose="020B0502040204020203" pitchFamily="34" charset="0"/>
              </a:rPr>
              <a:t>storage</a:t>
            </a:r>
            <a:r>
              <a:rPr lang="hr-HR" sz="2000" dirty="0">
                <a:latin typeface="Bahnschrift SemiLight" panose="020B0502040204020203" pitchFamily="34" charset="0"/>
              </a:rPr>
              <a:t>.</a:t>
            </a:r>
          </a:p>
          <a:p>
            <a:pPr marL="15875" indent="0">
              <a:buNone/>
            </a:pPr>
            <a:r>
              <a:rPr lang="hr-HR" sz="2000" b="1" dirty="0">
                <a:latin typeface="Bahnschrift SemiLight" panose="020B0502040204020203" pitchFamily="34" charset="0"/>
              </a:rPr>
              <a:t>Hybrid Encryption</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Combines symmetric and asymmetric encryption.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Example: HTTPS uses asymmetric encryption to establish a connection, then symmetric encryption to transmit data.</a:t>
            </a:r>
          </a:p>
        </p:txBody>
      </p:sp>
    </p:spTree>
    <p:extLst>
      <p:ext uri="{BB962C8B-B14F-4D97-AF65-F5344CB8AC3E}">
        <p14:creationId xmlns:p14="http://schemas.microsoft.com/office/powerpoint/2010/main" val="62331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00F6E-6867-2704-2EE6-4BD1CF1C57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FC1B31-6E31-6780-92A6-1739D60FF10F}"/>
              </a:ext>
            </a:extLst>
          </p:cNvPr>
          <p:cNvSpPr>
            <a:spLocks noGrp="1"/>
          </p:cNvSpPr>
          <p:nvPr>
            <p:ph type="title"/>
          </p:nvPr>
        </p:nvSpPr>
        <p:spPr>
          <a:xfrm>
            <a:off x="838200" y="358775"/>
            <a:ext cx="10515600" cy="1325563"/>
          </a:xfrm>
        </p:spPr>
        <p:txBody>
          <a:bodyPr/>
          <a:lstStyle/>
          <a:p>
            <a:r>
              <a:rPr lang="hr-HR" dirty="0"/>
              <a:t>SECURITY AND PRIVACY</a:t>
            </a:r>
            <a:r>
              <a:rPr lang="en-US" dirty="0"/>
              <a:t> - HASHING </a:t>
            </a:r>
            <a:endParaRPr lang="hr-HR" dirty="0"/>
          </a:p>
        </p:txBody>
      </p:sp>
      <p:sp>
        <p:nvSpPr>
          <p:cNvPr id="4" name="Content Placeholder 2">
            <a:extLst>
              <a:ext uri="{FF2B5EF4-FFF2-40B4-BE49-F238E27FC236}">
                <a16:creationId xmlns:a16="http://schemas.microsoft.com/office/drawing/2014/main" id="{379BB945-0ADA-FCA7-990A-55791F4D766F}"/>
              </a:ext>
            </a:extLst>
          </p:cNvPr>
          <p:cNvSpPr txBox="1">
            <a:spLocks/>
          </p:cNvSpPr>
          <p:nvPr/>
        </p:nvSpPr>
        <p:spPr>
          <a:xfrm>
            <a:off x="977900" y="2038350"/>
            <a:ext cx="10572750" cy="4667250"/>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 Converts data into a fixed-size value (hash) to verify integrity.</a:t>
            </a:r>
          </a:p>
          <a:p>
            <a:pPr marL="15875" indent="0">
              <a:buNone/>
            </a:pPr>
            <a:r>
              <a:rPr lang="en-US" dirty="0">
                <a:latin typeface="Bahnschrift SemiLight" panose="020B0502040204020203" pitchFamily="34" charset="0"/>
              </a:rPr>
              <a:t>- One-way process — data cannot be recovered from the hash.</a:t>
            </a:r>
          </a:p>
          <a:p>
            <a:pPr marL="15875" indent="0">
              <a:buNone/>
            </a:pPr>
            <a:r>
              <a:rPr lang="en-US" dirty="0">
                <a:latin typeface="Bahnschrift SemiLight" panose="020B0502040204020203" pitchFamily="34" charset="0"/>
              </a:rPr>
              <a:t>- Example: SHA-256 (Secure Hash Algorithm)</a:t>
            </a:r>
          </a:p>
          <a:p>
            <a:pPr marL="15875" indent="0">
              <a:buNone/>
            </a:pPr>
            <a:r>
              <a:rPr lang="en-US" dirty="0">
                <a:latin typeface="Bahnschrift SemiLight" panose="020B0502040204020203" pitchFamily="34" charset="0"/>
              </a:rPr>
              <a:t>- Ensures that data has not been altered</a:t>
            </a:r>
          </a:p>
          <a:p>
            <a:pPr marL="15875" indent="0">
              <a:buNone/>
            </a:pPr>
            <a:r>
              <a:rPr lang="en-US" dirty="0">
                <a:latin typeface="Bahnschrift SemiLight" panose="020B0502040204020203" pitchFamily="34" charset="0"/>
              </a:rPr>
              <a:t>- Used for storing passwords securely</a:t>
            </a:r>
            <a:br>
              <a:rPr lang="en-US" dirty="0">
                <a:latin typeface="Bahnschrift SemiLight" panose="020B0502040204020203" pitchFamily="34" charset="0"/>
              </a:rPr>
            </a:b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Example: Websites store a hash of the password instead of the actual password — even if the hash is exposed, the password remains secure.</a:t>
            </a:r>
          </a:p>
          <a:p>
            <a:pPr>
              <a:buFont typeface="Arial" panose="020B0604020202020204" pitchFamily="34" charset="0"/>
              <a:buChar char="•"/>
            </a:pPr>
            <a:endParaRPr lang="en-US" dirty="0">
              <a:latin typeface="Bahnschrift SemiLight" panose="020B0502040204020203" pitchFamily="34" charset="0"/>
            </a:endParaRPr>
          </a:p>
        </p:txBody>
      </p:sp>
    </p:spTree>
    <p:extLst>
      <p:ext uri="{BB962C8B-B14F-4D97-AF65-F5344CB8AC3E}">
        <p14:creationId xmlns:p14="http://schemas.microsoft.com/office/powerpoint/2010/main" val="2384248119"/>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509</TotalTime>
  <Words>2211</Words>
  <Application>Microsoft Office PowerPoint</Application>
  <PresentationFormat>Widescreen</PresentationFormat>
  <Paragraphs>205</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Bahnschrift SemiBold</vt:lpstr>
      <vt:lpstr>Bahnschrift SemiLight</vt:lpstr>
      <vt:lpstr>Calibri</vt:lpstr>
      <vt:lpstr>Calibri Light</vt:lpstr>
      <vt:lpstr>Montserrat</vt:lpstr>
      <vt:lpstr>Tema sustava Office</vt:lpstr>
      <vt:lpstr>SECURITY AND PRIVACY</vt:lpstr>
      <vt:lpstr>SUMMARY</vt:lpstr>
      <vt:lpstr>SECURITY AND PRIVACY</vt:lpstr>
      <vt:lpstr>SECURITY AND PRIVACY</vt:lpstr>
      <vt:lpstr>SECURITY AND PRIVACY - BASICS</vt:lpstr>
      <vt:lpstr>SECURITY AND PRIVACY - BASICS</vt:lpstr>
      <vt:lpstr>SECURITY AND PRIVACY - ENCRYPTION </vt:lpstr>
      <vt:lpstr>SECURITY AND PRIVACY - ENCRYPTION </vt:lpstr>
      <vt:lpstr>SECURITY AND PRIVACY - HASHING </vt:lpstr>
      <vt:lpstr>SECURITY AND PRIVACY - THREATS </vt:lpstr>
      <vt:lpstr>SECURITY AND PRIVACY - LAWS AND REGULATIONS </vt:lpstr>
      <vt:lpstr>SECURITY AND PRIVACY - LAWS AND REGULATIONS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127</cp:revision>
  <dcterms:created xsi:type="dcterms:W3CDTF">2024-02-12T13:35:47Z</dcterms:created>
  <dcterms:modified xsi:type="dcterms:W3CDTF">2025-07-11T09:14:09Z</dcterms:modified>
</cp:coreProperties>
</file>