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40"/>
  </p:notesMasterIdLst>
  <p:sldIdLst>
    <p:sldId id="282" r:id="rId5"/>
    <p:sldId id="308" r:id="rId6"/>
    <p:sldId id="345" r:id="rId7"/>
    <p:sldId id="371" r:id="rId8"/>
    <p:sldId id="372" r:id="rId9"/>
    <p:sldId id="347" r:id="rId10"/>
    <p:sldId id="348" r:id="rId11"/>
    <p:sldId id="349" r:id="rId12"/>
    <p:sldId id="350" r:id="rId13"/>
    <p:sldId id="351" r:id="rId14"/>
    <p:sldId id="352" r:id="rId15"/>
    <p:sldId id="353" r:id="rId16"/>
    <p:sldId id="354" r:id="rId17"/>
    <p:sldId id="356" r:id="rId18"/>
    <p:sldId id="357" r:id="rId19"/>
    <p:sldId id="358" r:id="rId20"/>
    <p:sldId id="359" r:id="rId21"/>
    <p:sldId id="360" r:id="rId22"/>
    <p:sldId id="361" r:id="rId23"/>
    <p:sldId id="378" r:id="rId24"/>
    <p:sldId id="363" r:id="rId25"/>
    <p:sldId id="364" r:id="rId26"/>
    <p:sldId id="365" r:id="rId27"/>
    <p:sldId id="366" r:id="rId28"/>
    <p:sldId id="367" r:id="rId29"/>
    <p:sldId id="368" r:id="rId30"/>
    <p:sldId id="369" r:id="rId31"/>
    <p:sldId id="379" r:id="rId32"/>
    <p:sldId id="370" r:id="rId33"/>
    <p:sldId id="380" r:id="rId34"/>
    <p:sldId id="373" r:id="rId35"/>
    <p:sldId id="374" r:id="rId36"/>
    <p:sldId id="375" r:id="rId37"/>
    <p:sldId id="376" r:id="rId38"/>
    <p:sldId id="38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45"/>
            <p14:sldId id="371"/>
            <p14:sldId id="372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6"/>
            <p14:sldId id="357"/>
            <p14:sldId id="358"/>
            <p14:sldId id="359"/>
            <p14:sldId id="360"/>
            <p14:sldId id="361"/>
            <p14:sldId id="378"/>
            <p14:sldId id="363"/>
            <p14:sldId id="364"/>
            <p14:sldId id="365"/>
            <p14:sldId id="366"/>
            <p14:sldId id="367"/>
            <p14:sldId id="368"/>
            <p14:sldId id="369"/>
            <p14:sldId id="379"/>
            <p14:sldId id="370"/>
            <p14:sldId id="380"/>
            <p14:sldId id="373"/>
            <p14:sldId id="374"/>
            <p14:sldId id="375"/>
            <p14:sldId id="376"/>
            <p14:sldId id="38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55401" autoAdjust="0"/>
  </p:normalViewPr>
  <p:slideViewPr>
    <p:cSldViewPr snapToGrid="0" snapToObjects="1" showGuides="1">
      <p:cViewPr varScale="1">
        <p:scale>
          <a:sx n="61" d="100"/>
          <a:sy n="61" d="100"/>
        </p:scale>
        <p:origin x="1972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b="1" dirty="0"/>
              <a:t>📌 Kratka Povijest Web Preglednika</a:t>
            </a:r>
          </a:p>
          <a:p>
            <a:r>
              <a:rPr lang="hr-HR" dirty="0"/>
              <a:t>🔹 </a:t>
            </a:r>
            <a:r>
              <a:rPr lang="hr-HR" b="1" dirty="0"/>
              <a:t>Netscape Navigator</a:t>
            </a:r>
            <a:r>
              <a:rPr lang="hr-HR" dirty="0"/>
              <a:t> – Dominirao web preglednicima 90-ih godina.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Internet Explorer</a:t>
            </a:r>
            <a:r>
              <a:rPr lang="hr-HR" dirty="0"/>
              <a:t> – Glavni konkurent, izazvao „rat preglednika“.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Mosaic</a:t>
            </a:r>
            <a:r>
              <a:rPr lang="hr-HR" dirty="0"/>
              <a:t> – Prethodnik </a:t>
            </a:r>
            <a:r>
              <a:rPr lang="hr-HR" dirty="0" err="1"/>
              <a:t>Netscapea</a:t>
            </a:r>
            <a:r>
              <a:rPr lang="hr-HR" dirty="0"/>
              <a:t>, jedan od prvih preglednika.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Firefox</a:t>
            </a:r>
            <a:r>
              <a:rPr lang="hr-HR" dirty="0"/>
              <a:t> – Nastao iz ostataka </a:t>
            </a:r>
            <a:r>
              <a:rPr lang="hr-HR" dirty="0" err="1"/>
              <a:t>Netscapea</a:t>
            </a:r>
            <a:r>
              <a:rPr lang="hr-HR" dirty="0"/>
              <a:t>, donio inovacije.</a:t>
            </a:r>
          </a:p>
          <a:p>
            <a:r>
              <a:rPr lang="hr-HR" dirty="0"/>
              <a:t>Marc </a:t>
            </a:r>
            <a:r>
              <a:rPr lang="hr-HR" dirty="0" err="1"/>
              <a:t>Andreessen</a:t>
            </a:r>
            <a:r>
              <a:rPr lang="hr-HR" dirty="0"/>
              <a:t>, jedan od ključnih ljudi iza </a:t>
            </a:r>
            <a:r>
              <a:rPr lang="hr-HR" dirty="0" err="1"/>
              <a:t>Netscapea</a:t>
            </a:r>
            <a:r>
              <a:rPr lang="hr-HR" dirty="0"/>
              <a:t>, imao je viziju dinamičnog weba, a kako bi to omogućio, bilo je potrebno razviti novi </a:t>
            </a:r>
            <a:r>
              <a:rPr lang="hr-HR" dirty="0" err="1"/>
              <a:t>skriptni</a:t>
            </a:r>
            <a:r>
              <a:rPr lang="hr-HR" dirty="0"/>
              <a:t> jezik koji bi radio u pregledniku.</a:t>
            </a:r>
          </a:p>
          <a:p>
            <a:r>
              <a:rPr lang="hr-HR" b="1" dirty="0"/>
              <a:t>📌 Nastanak JavaScripta</a:t>
            </a:r>
          </a:p>
          <a:p>
            <a:r>
              <a:rPr lang="hr-HR" dirty="0"/>
              <a:t>🔹 </a:t>
            </a:r>
            <a:r>
              <a:rPr lang="hr-HR" b="1" dirty="0"/>
              <a:t>1995. godine</a:t>
            </a:r>
            <a:r>
              <a:rPr lang="hr-HR" dirty="0"/>
              <a:t> – Web stranice su bile statične, a sav posao obrade podataka odvijao se na serveru.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 err="1"/>
              <a:t>Netscapeov</a:t>
            </a:r>
            <a:r>
              <a:rPr lang="hr-HR" b="1" dirty="0"/>
              <a:t> tim</a:t>
            </a:r>
            <a:r>
              <a:rPr lang="hr-HR" dirty="0"/>
              <a:t> – Želio je dinamičan web s animacijama i interakcijom u pregledniku.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Brendan </a:t>
            </a:r>
            <a:r>
              <a:rPr lang="hr-HR" b="1" dirty="0" err="1"/>
              <a:t>Eich</a:t>
            </a:r>
            <a:r>
              <a:rPr lang="hr-HR" dirty="0"/>
              <a:t> – Unajmljen da razvije </a:t>
            </a:r>
            <a:r>
              <a:rPr lang="hr-HR" dirty="0" err="1"/>
              <a:t>skriptni</a:t>
            </a:r>
            <a:r>
              <a:rPr lang="hr-HR" dirty="0"/>
              <a:t> jezik, kreirao </a:t>
            </a:r>
            <a:r>
              <a:rPr lang="hr-HR" b="1" dirty="0"/>
              <a:t>JavaScript za samo 10 dana</a:t>
            </a:r>
            <a:r>
              <a:rPr lang="hr-HR" dirty="0"/>
              <a:t>!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Prvotni naziv</a:t>
            </a:r>
            <a:r>
              <a:rPr lang="hr-HR" dirty="0"/>
              <a:t> – JavaScript se u početku zvao </a:t>
            </a:r>
            <a:r>
              <a:rPr lang="hr-HR" b="1" dirty="0" err="1"/>
              <a:t>LiveScript</a:t>
            </a:r>
            <a:r>
              <a:rPr lang="hr-HR" dirty="0"/>
              <a:t>, ali zbog popularnosti Jave, ime je promijenjeno.</a:t>
            </a:r>
          </a:p>
          <a:p>
            <a:r>
              <a:rPr lang="hr-HR" b="1" dirty="0"/>
              <a:t>📌 Što Se Događa Ako Isključimo JavaScript?</a:t>
            </a:r>
          </a:p>
          <a:p>
            <a:r>
              <a:rPr lang="hr-HR" dirty="0"/>
              <a:t>🔹 </a:t>
            </a:r>
            <a:r>
              <a:rPr lang="hr-HR" b="1" dirty="0"/>
              <a:t>Twitter bez JavaScripta</a:t>
            </a:r>
            <a:r>
              <a:rPr lang="hr-HR" dirty="0"/>
              <a:t> – Ne može prikazati brojač znakova kod </a:t>
            </a:r>
            <a:r>
              <a:rPr lang="hr-HR" dirty="0" err="1"/>
              <a:t>tvitanja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YouTube i Netflix</a:t>
            </a:r>
            <a:r>
              <a:rPr lang="hr-HR" dirty="0"/>
              <a:t> – Ne rade uopće bez JavaScripta.</a:t>
            </a:r>
            <a:br>
              <a:rPr lang="hr-HR" dirty="0"/>
            </a:br>
            <a:r>
              <a:rPr lang="hr-HR" dirty="0"/>
              <a:t>🔹 </a:t>
            </a:r>
            <a:r>
              <a:rPr lang="hr-HR" b="1" dirty="0"/>
              <a:t>New York Times bez JavaScripta</a:t>
            </a:r>
            <a:r>
              <a:rPr lang="hr-HR" dirty="0"/>
              <a:t> – Sajt se učitava bez oglasa jer su oni često temeljeni na JavaScriptu.</a:t>
            </a:r>
          </a:p>
          <a:p>
            <a:r>
              <a:rPr lang="hr-HR" dirty="0"/>
              <a:t>Ovo pokazuje koliko smo danas ovisni o JavaScriptu – bez njega, internet ne bi bio isti!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DF983-2DE2-ADF2-79B6-B6C646C74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90D153-C36D-FC04-ADCC-FE5A018C53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9CA9B-A532-61DD-3327-919D4B1AA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B7383-C8CD-4335-74B7-55E356BD16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17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4FA3E-7048-1DBC-EB31-E256B263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6DE8D5-74E8-DE6E-D503-648E235EBB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7D030B-2BBD-F98D-134D-111B62C3A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731CD2-1AEF-FCA0-9974-4981B6FDB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141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61533-C6C2-503F-9394-EF30D9CDA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E11B6-8B75-770B-CC58-8646CAB99A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D33A7-04AA-0D4A-7089-6CDE4E435C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1731E0-9F2F-E39B-583C-072B60A048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23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05C8C-C266-D585-89D6-7F2955EEE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48BEAC-DD2D-E01F-1813-96D628636E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1196B0-3F2E-A513-23F0-1E4CD4732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9EDBD-970D-2046-CB33-E883E88E6E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5394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B8419-2463-4CD9-E85F-53B5ACCB6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DFF234-65FA-C299-6DAE-15DEA58D6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310D06-94AC-779E-3875-D6FBCB072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2620C-5FC4-EA44-A104-124398F44F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0543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7C64D-8B2D-CFE0-57B6-448820F41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93ECB0-C407-2DCE-A8B7-98129997DC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D348CC-84C6-FECB-8DB3-D4B0F920A7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2C618B-65C4-30CB-D3EE-84161B163E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550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48562-B2EF-18D3-B694-C217DFD19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4052C-D522-CAB0-31E8-93208DC9D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634CF-5422-3C06-1534-3157D282B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F7D03-CE25-7896-CD94-2D2420D4D4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3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F1E28-4E78-B7D7-3181-44E4891D7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1B62B8-C54B-C659-98C0-28B4D7D03D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4A810C-4B30-7BAE-56F4-05860B980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1ABD2D-A867-B785-4757-028FE0259A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42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912E-39A7-023A-9F12-804281EB1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58B026-BC39-A767-3BC6-D20A580D72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B3CA68-6411-9644-D42B-1CC80B6E7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62942-88DE-3DA0-128D-E656F5B3E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2224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https://github.com/rwaldron/idiomatic.js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0AD36-AC7A-2E9A-B2E5-B34D7144D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5D99FD-CB24-C596-3328-574C6380F5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75B1B8-B9E9-0D7B-0D6B-DC7F605648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50D3EE-0FDD-8AF5-E6AB-63D28687D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8329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893D6-D938-B6D2-D416-FA6AF42D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D83B9E-9507-DBF3-5C78-D0249824F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A60A8F-F06D-901E-13BB-4AA02004F4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C4088-0BA8-4FCE-8AAB-89D4008609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4785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5E8731-6CFD-A5EF-01C5-6699837E8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7981BA-D747-CB61-289E-B6F99A7420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96ED65-81A9-94E7-9CBB-0B3CC5A6EF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5A9080-082C-EFA1-AF9D-0884A62C18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818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6B08A-F7B0-60ED-484A-63A4990C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D36C6E-19F4-3316-8BB8-EAAB75491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6E9DC0-2EB3-46B3-4233-3846FC50CF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DD5EB4-7BFD-EAED-2539-2DDB3CCE0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55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84FF-E283-DB13-32C3-E9E4CA31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65EA7B-A455-0638-4970-08B1D459C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FFE340-40E8-1721-EC4A-CB82A2DF2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40DA8-6176-51A9-5588-063B7B163A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8556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9E2A4-B783-A813-D5FB-702859418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56C8D6-8BFD-8C6E-8B6E-BDA054FEB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EAAA12-3A4E-B4C3-F8C0-0934D5C70B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FBB1D-A04B-A375-14B7-B8922E216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5536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4475F-E42E-2EE7-E329-7ADE0AEEF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31FC3C-6733-9F0B-A1C3-39F5FA1E1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4E4DE1-C46D-E19A-22D3-553A03C20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4FC7FF-6E6B-6FDF-8700-54B3BE349B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134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55426-0C11-0F88-3F63-BC83D1AA3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BE903-DEB0-C435-24FA-32100310B3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A3615C-D156-71C8-14A1-FC7A3B88BC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7AFDE5-E6E2-C8A6-398C-6FBF43D98F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416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EBFE0-C48C-C222-E3DB-FFC149A1C1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6D2D4-D8BE-86C6-A2AD-778666574A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2F43AB-DF87-1051-8AE2-C06860C05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851C-05F0-9C04-0910-BEF575EA35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4445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637C6-BF4D-96FD-6CE3-0D0A7F9B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33007E-FB9E-6C9F-E7E6-8680ED8BD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4FABF1-611C-E6EA-251B-34CFFC191B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BD87D-57B5-E048-8B85-6ED2A55F3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38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E1A8-B39D-0F4B-A278-29A1F2CEF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E0D5E4-5DDE-5FE1-B34E-9404D8015E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0A699-9DF0-E26A-BB77-8E4E88EBDE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93E4A6-7B4F-3BDA-7220-02E1FD159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2229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2C87B-7921-0FE8-9B63-3EAA6E212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2DBAF2-89A5-11C4-C293-05B11696F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AF19A3-5666-7EB8-E3C3-B8A3CCA79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43E38-C846-9A73-A323-613CFDA4E1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140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50063-FA01-C2A8-990E-3348C64E5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67142-8F40-243D-3306-BDD7C2373F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F99FDF-BDC7-2136-AAB6-ED1628076C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A776F0-FC08-5592-F89F-3AA128371F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7349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D7BA-0919-974C-00CB-DC3AFB4DC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998D8-57C7-85C2-0158-C90ED63D55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4B7F08-ED74-69DF-93B8-0E8EF42865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FE588-9535-49A3-29EE-398E693FE0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517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80F95-4885-C955-EFDD-808C03EF3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0B7926-7A5B-8A50-D3CE-BB09DF0355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D2890-4D1B-0644-A002-2B21069222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66675-ECAB-1F8E-590F-DC83269E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7076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3408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88739-BCED-457B-159C-0E432003D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ABFEF-F0D7-602A-E910-D3B59273D5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CF76D96-A1EE-4054-6FA6-373FBC8A0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FC660-FD68-9875-EF91-32E90597A5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726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4CB1-0F9A-32A8-1480-21FE01B6D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D11AE7-C392-1C7C-1142-79108C1C23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C0902-BBC0-9BFC-050E-36787CB1B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C6C30F-4DD8-057F-45BA-AD3621970A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07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78361-3868-6A3A-4AD0-3CBC17454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415954-23C2-AC63-AB09-9EB025972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382227-55B8-6D90-CBDF-120609DDAD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6200D-AE50-5022-EE45-3765E11619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9760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59F7-025B-794A-C05D-DE3A53E2B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B715AB-21CC-FD6B-2C04-D63EC29EAC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E35700-78F8-8A44-05F5-10124A4D10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FC2CB-DEE1-39F9-ED2C-2D9FEEEDA6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3990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A2867-D812-2DA8-769E-A3F694E9A4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CEB93-46DB-6DA9-9379-710790BD7B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1AB9C6-DDE9-A6AC-976F-499804D660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091F-34AF-E0F4-10A4-99EC228470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1861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E7B74-4CCB-C272-96CF-DBFA6EC0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B1762B-3EA2-A155-37B8-9AEE067044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7E85D-9AC2-84B4-8FD2-AEDF38E20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2034C3-B7F7-EDEC-8EB9-08B00A755D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01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29/04/2025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4.png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4.png"/><Relationship Id="rId4" Type="http://schemas.openxmlformats.org/officeDocument/2006/relationships/image" Target="../media/image10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1.png"/><Relationship Id="rId4" Type="http://schemas.openxmlformats.org/officeDocument/2006/relationships/image" Target="../media/image12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JAVASCRIPT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</a:t>
            </a:r>
            <a:r>
              <a:rPr lang="hr-HR" dirty="0" err="1"/>
              <a:t>ezik</a:t>
            </a:r>
            <a:r>
              <a:rPr lang="hr-HR" dirty="0"/>
              <a:t> Koji Pokreće Web</a:t>
            </a:r>
            <a:r>
              <a:rPr lang="en-US" dirty="0"/>
              <a:t> 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ECA6E-6B9C-A8E5-F3DE-0A79A04010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51738C7-CF2C-351A-1DC3-6767EA580C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B7CC07-573C-8901-9AA1-05D8469F9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8666186-AC52-BA24-CE56-2E99180BA775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0BB5D2-3425-5EFD-969A-7A0E8B7ABA2F}"/>
              </a:ext>
            </a:extLst>
          </p:cNvPr>
          <p:cNvSpPr txBox="1"/>
          <p:nvPr/>
        </p:nvSpPr>
        <p:spPr>
          <a:xfrm>
            <a:off x="405809" y="2005890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pl-PL" sz="1400" dirty="0"/>
              <a:t>var postaje svojstvo window objekta.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A0480A-AAA2-054B-467A-49C199BCEEFA}"/>
              </a:ext>
            </a:extLst>
          </p:cNvPr>
          <p:cNvSpPr txBox="1"/>
          <p:nvPr/>
        </p:nvSpPr>
        <p:spPr>
          <a:xfrm>
            <a:off x="6289157" y="2017551"/>
            <a:ext cx="471376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postaje.</a:t>
            </a:r>
            <a:endParaRPr lang="en-US" sz="1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A27F19-161E-E730-29E9-0267C6A18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830" y="2741697"/>
            <a:ext cx="4628796" cy="161407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54964BA-4F04-0A0D-CCCD-8B49ECB6D701}"/>
              </a:ext>
            </a:extLst>
          </p:cNvPr>
          <p:cNvSpPr txBox="1"/>
          <p:nvPr/>
        </p:nvSpPr>
        <p:spPr>
          <a:xfrm>
            <a:off x="612803" y="477214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💡Koristi let umjesto var za bolju kontrolu dohvatljivosti i izbjegavanje neočekivanog ponašanja zbog </a:t>
            </a:r>
            <a:r>
              <a:rPr lang="hr-HR" sz="1600" dirty="0" err="1"/>
              <a:t>hoistinga</a:t>
            </a:r>
            <a:r>
              <a:rPr lang="hr-HR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294696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F50D-4901-773A-C5C5-1DE7E8434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5EFE852-22F4-1316-F0C3-D7AA73B0DD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IMENOVANJE VARIJABLI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440D6A-7EE1-5655-2538-9406CEF2F3D0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👉Dobar naziv varijable treba jasno opisivati podatak koji sadrži.</a:t>
            </a:r>
            <a:endParaRPr lang="en-US" sz="1400" dirty="0"/>
          </a:p>
          <a:p>
            <a:r>
              <a:rPr lang="hr-HR" sz="1400" dirty="0"/>
              <a:t>👉 Loše imenovanje otežava čitanje i razumijevanje koda.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78AA5-DC57-289A-F9DE-DF19CB0C65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7625" y="3960655"/>
            <a:ext cx="1905000" cy="1285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38505B-E827-D16A-FDF9-264893F92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25" y="2543175"/>
            <a:ext cx="2371725" cy="5905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761F380-4530-1EB0-C2EB-0A3B31692301}"/>
              </a:ext>
            </a:extLst>
          </p:cNvPr>
          <p:cNvSpPr txBox="1"/>
          <p:nvPr/>
        </p:nvSpPr>
        <p:spPr>
          <a:xfrm>
            <a:off x="405809" y="328558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Koristi opisna imena</a:t>
            </a:r>
            <a:r>
              <a:rPr lang="hr-HR" sz="1400" dirty="0"/>
              <a:t> – ime varijable treba jasno opisati što sadrži.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9D6CE06-544E-A9B4-7992-C72B4A1F4176}"/>
              </a:ext>
            </a:extLst>
          </p:cNvPr>
          <p:cNvSpPr txBox="1"/>
          <p:nvPr/>
        </p:nvSpPr>
        <p:spPr>
          <a:xfrm>
            <a:off x="6446874" y="1465395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 koristi rezervirane riječi</a:t>
            </a:r>
            <a:r>
              <a:rPr lang="hr-HR" sz="1400" dirty="0"/>
              <a:t> – ne možeš nazvati varijablu</a:t>
            </a:r>
            <a:r>
              <a:rPr lang="en-US" sz="1400" dirty="0"/>
              <a:t> </a:t>
            </a:r>
            <a:r>
              <a:rPr lang="en-US" sz="1400" b="1" dirty="0"/>
              <a:t>var, function </a:t>
            </a:r>
            <a:r>
              <a:rPr lang="en-US" sz="1400" b="1" dirty="0" err="1"/>
              <a:t>itd</a:t>
            </a:r>
            <a:endParaRPr lang="en-US" sz="14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489E643-6714-CE2D-5FC1-36B7683455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5432" y="2216978"/>
            <a:ext cx="2733675" cy="4286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CA152D4-F44D-23B8-9ED9-F192432A14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5432" y="3547190"/>
            <a:ext cx="2667000" cy="5048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444FAF7-08E8-007E-3122-32A08EFF10E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15432" y="4820314"/>
            <a:ext cx="3581400" cy="72390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7B889A55-8380-2B39-F1AE-001D45655F21}"/>
              </a:ext>
            </a:extLst>
          </p:cNvPr>
          <p:cNvSpPr txBox="1"/>
          <p:nvPr/>
        </p:nvSpPr>
        <p:spPr>
          <a:xfrm>
            <a:off x="6446874" y="2817672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Varijabla ne može početi brojem</a:t>
            </a:r>
            <a:r>
              <a:rPr lang="hr-HR" sz="1400" dirty="0"/>
              <a:t> – ali broj može biti unutar imena.</a:t>
            </a:r>
            <a:endParaRPr lang="en-US" sz="1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6E5115-DA83-DA15-05D5-151022057B51}"/>
              </a:ext>
            </a:extLst>
          </p:cNvPr>
          <p:cNvSpPr txBox="1"/>
          <p:nvPr/>
        </p:nvSpPr>
        <p:spPr>
          <a:xfrm>
            <a:off x="6446874" y="4180943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Nema razmaka u imenima varijabli</a:t>
            </a:r>
            <a:r>
              <a:rPr lang="hr-HR" sz="1400" dirty="0"/>
              <a:t> – koristi </a:t>
            </a:r>
            <a:r>
              <a:rPr lang="hr-HR" sz="1400" b="1" dirty="0" err="1"/>
              <a:t>camelCase</a:t>
            </a:r>
            <a:r>
              <a:rPr lang="hr-HR" sz="1400" dirty="0"/>
              <a:t> ili donju crtu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338691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F2709-8DF4-9E5A-FCE9-3F548CAE2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4E2E86F-ECF1-8ED0-C324-4925217E091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LENGTH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E58BEF-D751-B8A1-14AD-8879FF06D440}"/>
              </a:ext>
            </a:extLst>
          </p:cNvPr>
          <p:cNvSpPr txBox="1"/>
          <p:nvPr/>
        </p:nvSpPr>
        <p:spPr>
          <a:xfrm>
            <a:off x="405809" y="1501083"/>
            <a:ext cx="47137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b="1" dirty="0"/>
              <a:t>length</a:t>
            </a:r>
            <a:r>
              <a:rPr lang="en-US" sz="1400" dirty="0"/>
              <a:t> </a:t>
            </a:r>
            <a:r>
              <a:rPr lang="pl-PL" sz="1400" dirty="0"/>
              <a:t>nam govori koliko znakova ima neki string.</a:t>
            </a:r>
            <a:endParaRPr lang="en-US" sz="1400" dirty="0"/>
          </a:p>
          <a:p>
            <a:r>
              <a:rPr lang="hr-HR" sz="1400" dirty="0"/>
              <a:t>👉Korisno za provjeru ograničenja broja znakova (npr. kod </a:t>
            </a:r>
            <a:r>
              <a:rPr lang="hr-HR" sz="1400" dirty="0" err="1"/>
              <a:t>tweetova</a:t>
            </a:r>
            <a:r>
              <a:rPr lang="hr-HR" sz="1400" dirty="0"/>
              <a:t>)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E6EE09-C9A3-0E68-30F4-19633D478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168" y="2452541"/>
            <a:ext cx="2295525" cy="53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4D3ECD-F847-C2B7-071A-65544B556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114" y="3827776"/>
            <a:ext cx="3485544" cy="12545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CB2510-F7F0-9C3C-2613-4B149416E7BE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Izračunava broj znakova.</a:t>
            </a:r>
            <a:br>
              <a:rPr lang="hr-HR" sz="1600" dirty="0"/>
            </a:br>
            <a:r>
              <a:rPr lang="hr-HR" sz="1600" dirty="0"/>
              <a:t>✔ Pokazuje koliko znakova je ostalo</a:t>
            </a:r>
            <a:r>
              <a:rPr lang="en-US" sz="1600" dirty="0"/>
              <a:t> (max: 140)</a:t>
            </a:r>
            <a:r>
              <a:rPr lang="hr-HR" sz="1600" dirty="0"/>
              <a:t>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FA4E6D-EF99-62A0-B5EC-64A9B30569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2C1537C9-2399-BCB4-879D-0C630E3CECD3}"/>
              </a:ext>
            </a:extLst>
          </p:cNvPr>
          <p:cNvSpPr txBox="1">
            <a:spLocks/>
          </p:cNvSpPr>
          <p:nvPr/>
        </p:nvSpPr>
        <p:spPr>
          <a:xfrm>
            <a:off x="467168" y="3274472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>
                <a:solidFill>
                  <a:schemeClr val="accent3"/>
                </a:solidFill>
              </a:rPr>
              <a:t>KOMENTIRANJE KODA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55C930E-364B-20BA-31DB-8F461B3ED6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0129" y="3985573"/>
            <a:ext cx="2638425" cy="28575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EEB8EBD-DA4E-7CD4-9697-51AAE2123E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129" y="4409567"/>
            <a:ext cx="1781175" cy="1076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94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E97E6-4907-10D8-8EFE-EEFBE6225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9FD4F3-B12A-1F1E-5D08-A3EB2289EC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SLICE SVOJSTVO</a:t>
            </a:r>
            <a:endParaRPr lang="hr-H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B3B122-8A07-0BB1-1309-EE93F595ED38}"/>
              </a:ext>
            </a:extLst>
          </p:cNvPr>
          <p:cNvSpPr txBox="1"/>
          <p:nvPr/>
        </p:nvSpPr>
        <p:spPr>
          <a:xfrm>
            <a:off x="405809" y="1501083"/>
            <a:ext cx="471376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 err="1"/>
              <a:t>slice</a:t>
            </a:r>
            <a:r>
              <a:rPr lang="hr-HR" sz="1400" dirty="0"/>
              <a:t>(start, </a:t>
            </a:r>
            <a:r>
              <a:rPr lang="hr-HR" sz="1400" dirty="0" err="1"/>
              <a:t>end</a:t>
            </a:r>
            <a:r>
              <a:rPr lang="hr-HR" sz="1400" dirty="0"/>
              <a:t>) uzima dio </a:t>
            </a:r>
            <a:r>
              <a:rPr lang="hr-HR" sz="1400" dirty="0" err="1"/>
              <a:t>stringa</a:t>
            </a:r>
            <a:r>
              <a:rPr lang="hr-HR" sz="1400" dirty="0"/>
              <a:t> od start do </a:t>
            </a:r>
            <a:r>
              <a:rPr lang="hr-HR" sz="1400" dirty="0" err="1"/>
              <a:t>end</a:t>
            </a:r>
            <a:r>
              <a:rPr lang="hr-HR" sz="1400" dirty="0"/>
              <a:t> (ne uključujući </a:t>
            </a:r>
            <a:r>
              <a:rPr lang="hr-HR" sz="1400" dirty="0" err="1"/>
              <a:t>end</a:t>
            </a:r>
            <a:r>
              <a:rPr lang="hr-HR" sz="1400" dirty="0"/>
              <a:t>).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Koristan je za ograničavanje unosa (npr. broj znakova u tweetu)</a:t>
            </a:r>
            <a:endParaRPr lang="en-US" sz="1400" dirty="0"/>
          </a:p>
          <a:p>
            <a:endParaRPr 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A17BFC-C451-CB87-72E0-851259AC23AA}"/>
              </a:ext>
            </a:extLst>
          </p:cNvPr>
          <p:cNvSpPr txBox="1"/>
          <p:nvPr/>
        </p:nvSpPr>
        <p:spPr>
          <a:xfrm>
            <a:off x="6797407" y="2119076"/>
            <a:ext cx="464111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Omogućuje korisniku unos teksta.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pl-PL" sz="1600" dirty="0"/>
              <a:t>Skrati tekst na </a:t>
            </a:r>
            <a:r>
              <a:rPr lang="pl-PL" sz="1600" b="1" dirty="0"/>
              <a:t>140 znakova</a:t>
            </a:r>
            <a:r>
              <a:rPr lang="hr-HR" sz="1600" dirty="0"/>
              <a:t>.</a:t>
            </a:r>
            <a:br>
              <a:rPr lang="hr-HR" sz="1600" dirty="0"/>
            </a:br>
            <a:r>
              <a:rPr lang="hr-HR" sz="1600" dirty="0"/>
              <a:t>✔ Prikaže skraćeni tekst pomoću </a:t>
            </a:r>
            <a:r>
              <a:rPr lang="en-US" sz="1600" dirty="0"/>
              <a:t>alert().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00341C5-9970-2A54-FC97-69D2483B2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CF24A7F-239B-5D38-451B-A55991FC2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19" y="2583199"/>
            <a:ext cx="3057525" cy="9048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9327357-6556-5A8E-B23B-318236A960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495" y="4272082"/>
            <a:ext cx="2466975" cy="36195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3E9399-AE2D-E710-78B7-85F0F4F2C593}"/>
              </a:ext>
            </a:extLst>
          </p:cNvPr>
          <p:cNvSpPr txBox="1"/>
          <p:nvPr/>
        </p:nvSpPr>
        <p:spPr>
          <a:xfrm>
            <a:off x="405809" y="3902972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Primjer</a:t>
            </a:r>
            <a:r>
              <a:rPr lang="en-US" sz="1400" dirty="0"/>
              <a:t> </a:t>
            </a:r>
            <a:r>
              <a:rPr lang="en-US" sz="1400" dirty="0" err="1"/>
              <a:t>kako</a:t>
            </a:r>
            <a:r>
              <a:rPr lang="en-US" sz="1400" dirty="0"/>
              <a:t> </a:t>
            </a:r>
            <a:r>
              <a:rPr lang="en-US" sz="1400" dirty="0" err="1"/>
              <a:t>izvuci</a:t>
            </a:r>
            <a:r>
              <a:rPr lang="en-US" sz="1400" dirty="0"/>
              <a:t> </a:t>
            </a:r>
            <a:r>
              <a:rPr lang="en-US" sz="1400" dirty="0" err="1"/>
              <a:t>posljednji</a:t>
            </a:r>
            <a:r>
              <a:rPr lang="en-US" sz="1400" dirty="0"/>
              <a:t> </a:t>
            </a:r>
            <a:r>
              <a:rPr lang="en-US" sz="1400" dirty="0" err="1"/>
              <a:t>znak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E2273C-C71F-B350-3445-7C017E2133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778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68306-D3A6-DFA1-615D-1401E6147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3FD0E5-177E-8BF0-28D3-DDF5A95489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MATEMATIKA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881570-03FF-2B64-3904-4EA1326A602D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Zatraži unos od korisnika pomoću </a:t>
            </a:r>
            <a:r>
              <a:rPr lang="hr-HR" sz="1600" dirty="0" err="1"/>
              <a:t>prompt</a:t>
            </a:r>
            <a:r>
              <a:rPr lang="hr-HR" sz="1600" dirty="0"/>
              <a:t>().</a:t>
            </a:r>
            <a:br>
              <a:rPr lang="hr-HR" sz="1600" dirty="0"/>
            </a:br>
            <a:r>
              <a:rPr lang="hr-HR" sz="1600" dirty="0"/>
              <a:t>✔ 2. Izračuna ljudske godine prema formuli.</a:t>
            </a:r>
            <a:br>
              <a:rPr lang="hr-HR" sz="1600" dirty="0"/>
            </a:br>
            <a:r>
              <a:rPr lang="hr-HR" sz="1600" dirty="0"/>
              <a:t>✔ 3. Prikazati rezultat pomoću </a:t>
            </a:r>
            <a:r>
              <a:rPr lang="hr-HR" sz="1600" dirty="0" err="1"/>
              <a:t>alert</a:t>
            </a:r>
            <a:r>
              <a:rPr lang="hr-HR" sz="1600" dirty="0"/>
              <a:t>().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9B9C5CC-0BD2-E628-DFC9-4224098B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A33FE6-F351-F475-30A0-523A52FF2863}"/>
              </a:ext>
            </a:extLst>
          </p:cNvPr>
          <p:cNvSpPr txBox="1"/>
          <p:nvPr/>
        </p:nvSpPr>
        <p:spPr>
          <a:xfrm>
            <a:off x="405809" y="3795834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- Koji je </a:t>
            </a:r>
            <a:r>
              <a:rPr lang="en-US" sz="1400" dirty="0" err="1"/>
              <a:t>rezultat</a:t>
            </a:r>
            <a:r>
              <a:rPr lang="en-US" sz="1400" dirty="0"/>
              <a:t>?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03E43C0-5FB0-2E7E-78E8-46EE0F953E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332" y="3768568"/>
            <a:ext cx="3290446" cy="127142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5E94A96-C0C8-210C-F73C-52EBAFF7F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368" y="2090947"/>
            <a:ext cx="4438650" cy="113347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FDFF457-D0D5-5D7D-71F1-35566BEC8FAE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MATEMATICKI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3BB6E5E-BB8A-1A25-602A-75B812A16191}"/>
              </a:ext>
            </a:extLst>
          </p:cNvPr>
          <p:cNvSpPr txBox="1">
            <a:spLocks/>
          </p:cNvSpPr>
          <p:nvPr/>
        </p:nvSpPr>
        <p:spPr>
          <a:xfrm>
            <a:off x="401378" y="3196294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REDOSLIJED OPERACIJA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6ADED7-B36D-8885-70A0-CEF0050A0F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263" y="4165166"/>
            <a:ext cx="1838325" cy="4381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08491F6-3FA5-07B9-F04A-926975356E27}"/>
              </a:ext>
            </a:extLst>
          </p:cNvPr>
          <p:cNvSpPr txBox="1"/>
          <p:nvPr/>
        </p:nvSpPr>
        <p:spPr>
          <a:xfrm>
            <a:off x="315432" y="4786460"/>
            <a:ext cx="4873256" cy="14318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 err="1"/>
              <a:t>Prvo</a:t>
            </a:r>
            <a:r>
              <a:rPr lang="en-US" sz="1400" dirty="0"/>
              <a:t> se </a:t>
            </a:r>
            <a:r>
              <a:rPr lang="en-US" sz="1400" dirty="0" err="1"/>
              <a:t>izvršavaju</a:t>
            </a:r>
            <a:r>
              <a:rPr lang="en-US" sz="1400" dirty="0"/>
              <a:t> </a:t>
            </a:r>
            <a:r>
              <a:rPr lang="en-US" sz="1400" dirty="0" err="1"/>
              <a:t>množenje</a:t>
            </a:r>
            <a:r>
              <a:rPr lang="en-US" sz="1400" dirty="0"/>
              <a:t> *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dijeljenje</a:t>
            </a:r>
            <a:r>
              <a:rPr lang="en-US" sz="1400" dirty="0"/>
              <a:t> /, a </a:t>
            </a:r>
            <a:r>
              <a:rPr lang="en-US" sz="1400" dirty="0" err="1"/>
              <a:t>zatim</a:t>
            </a:r>
            <a:r>
              <a:rPr lang="en-US" sz="1400" dirty="0"/>
              <a:t> </a:t>
            </a:r>
            <a:r>
              <a:rPr lang="en-US" sz="1400" dirty="0" err="1"/>
              <a:t>zbrajanje</a:t>
            </a:r>
            <a:r>
              <a:rPr lang="en-US" sz="1400" dirty="0"/>
              <a:t> +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en-US" sz="1400" dirty="0" err="1"/>
              <a:t>oduzimanje</a:t>
            </a:r>
            <a:r>
              <a:rPr lang="en-US" sz="1400" dirty="0"/>
              <a:t> -.✔ </a:t>
            </a:r>
          </a:p>
          <a:p>
            <a:r>
              <a:rPr lang="hr-HR" sz="1400" dirty="0"/>
              <a:t>👉 </a:t>
            </a:r>
            <a:r>
              <a:rPr lang="en-US" sz="1400" dirty="0"/>
              <a:t>Ako </a:t>
            </a:r>
            <a:r>
              <a:rPr lang="en-US" sz="1400" dirty="0" err="1"/>
              <a:t>želimo</a:t>
            </a:r>
            <a:r>
              <a:rPr lang="en-US" sz="1400" dirty="0"/>
              <a:t> </a:t>
            </a:r>
            <a:r>
              <a:rPr lang="en-US" sz="1400" dirty="0" err="1"/>
              <a:t>promijeniti</a:t>
            </a:r>
            <a:r>
              <a:rPr lang="en-US" sz="1400" dirty="0"/>
              <a:t> </a:t>
            </a:r>
            <a:r>
              <a:rPr lang="en-US" sz="1400" dirty="0" err="1"/>
              <a:t>redoslijed</a:t>
            </a:r>
            <a:r>
              <a:rPr lang="en-US" sz="1400" dirty="0"/>
              <a:t>, </a:t>
            </a:r>
            <a:r>
              <a:rPr lang="en-US" sz="1400" dirty="0" err="1"/>
              <a:t>koristimo</a:t>
            </a:r>
            <a:r>
              <a:rPr lang="en-US" sz="1400" dirty="0"/>
              <a:t> </a:t>
            </a:r>
            <a:r>
              <a:rPr lang="en-US" sz="1400" dirty="0" err="1"/>
              <a:t>zagrade</a:t>
            </a:r>
            <a:r>
              <a:rPr lang="en-US" sz="1400" dirty="0"/>
              <a:t> ().</a:t>
            </a:r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5197928-A424-F944-0CFC-07F89C195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6077" y="4080009"/>
            <a:ext cx="1924050" cy="61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5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A3D9E-6908-6279-982F-92AB2E71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928CC2C-0D88-C7B9-DBE0-B9B9CD2EE1F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NAPREDNI OPERATORI</a:t>
            </a:r>
            <a:endParaRPr lang="hr-HR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AC8AE9D-D632-D9B2-F0A4-EE41950BFE96}"/>
              </a:ext>
            </a:extLst>
          </p:cNvPr>
          <p:cNvSpPr txBox="1">
            <a:spLocks/>
          </p:cNvSpPr>
          <p:nvPr/>
        </p:nvSpPr>
        <p:spPr>
          <a:xfrm>
            <a:off x="469263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INCREMENT/DECREMENT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12D58F5-C813-4032-D3C1-389FCD556060}"/>
              </a:ext>
            </a:extLst>
          </p:cNvPr>
          <p:cNvSpPr txBox="1">
            <a:spLocks/>
          </p:cNvSpPr>
          <p:nvPr/>
        </p:nvSpPr>
        <p:spPr>
          <a:xfrm>
            <a:off x="4276946" y="1344707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SKRACENI OPERATORI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5BCD00-A25F-DD6F-1029-3FB35D260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793" y="2044781"/>
            <a:ext cx="2247900" cy="1266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7BEFAE-F534-F7C9-7F66-4EED0A3C1C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830" y="2044781"/>
            <a:ext cx="1324909" cy="1787377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6E96C0E-EBA5-4C9E-989C-F1E09D1AB910}"/>
              </a:ext>
            </a:extLst>
          </p:cNvPr>
          <p:cNvSpPr txBox="1"/>
          <p:nvPr/>
        </p:nvSpPr>
        <p:spPr>
          <a:xfrm>
            <a:off x="426733" y="4532232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💡Ovi operatori olakšavaju kod i poboljšavaju čitljivost.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022138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B9534B-86F6-60CC-B006-F2C0D6EA6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8780EB-B366-FC8C-E109-92EBB45AEA3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37DF16-43CA-9480-CA2B-168C49D4B4CE}"/>
              </a:ext>
            </a:extLst>
          </p:cNvPr>
          <p:cNvSpPr txBox="1"/>
          <p:nvPr/>
        </p:nvSpPr>
        <p:spPr>
          <a:xfrm>
            <a:off x="6797407" y="2119076"/>
            <a:ext cx="46411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Napis</a:t>
            </a:r>
            <a:r>
              <a:rPr lang="en-US" sz="1600" dirty="0" err="1"/>
              <a:t>ite</a:t>
            </a:r>
            <a:r>
              <a:rPr lang="en-US" sz="1600" dirty="0"/>
              <a:t> </a:t>
            </a:r>
            <a:r>
              <a:rPr lang="en-US" sz="1600" dirty="0" err="1"/>
              <a:t>kod</a:t>
            </a:r>
            <a:r>
              <a:rPr lang="en-US" sz="1600" dirty="0"/>
              <a:t> </a:t>
            </a:r>
            <a:r>
              <a:rPr lang="hr-HR" sz="1600" dirty="0"/>
              <a:t>koji:</a:t>
            </a:r>
            <a:br>
              <a:rPr lang="hr-HR" sz="1600" dirty="0"/>
            </a:br>
            <a:r>
              <a:rPr lang="hr-HR" sz="1600" dirty="0"/>
              <a:t>✔ 1. </a:t>
            </a:r>
            <a:r>
              <a:rPr lang="en-US" sz="1600" dirty="0" err="1"/>
              <a:t>Daje</a:t>
            </a:r>
            <a:r>
              <a:rPr lang="en-US" sz="1600" dirty="0"/>
              <a:t> dole </a:t>
            </a:r>
            <a:r>
              <a:rPr lang="en-US" sz="1600" dirty="0" err="1"/>
              <a:t>prikazani</a:t>
            </a:r>
            <a:r>
              <a:rPr lang="en-US" sz="1600" dirty="0"/>
              <a:t> </a:t>
            </a:r>
            <a:r>
              <a:rPr lang="en-US" sz="1600" dirty="0" err="1"/>
              <a:t>tekst</a:t>
            </a:r>
            <a:r>
              <a:rPr lang="en-US" sz="1600" dirty="0"/>
              <a:t> </a:t>
            </a:r>
            <a:r>
              <a:rPr lang="en-US" sz="1600" dirty="0" err="1"/>
              <a:t>kao</a:t>
            </a:r>
            <a:r>
              <a:rPr lang="en-US" sz="1600" dirty="0"/>
              <a:t> log </a:t>
            </a:r>
            <a:r>
              <a:rPr lang="en-US" sz="1600" dirty="0" err="1"/>
              <a:t>umjesto</a:t>
            </a:r>
            <a:r>
              <a:rPr lang="en-US" sz="1600" dirty="0"/>
              <a:t> </a:t>
            </a:r>
            <a:r>
              <a:rPr lang="en-US" sz="1600" dirty="0" err="1"/>
              <a:t>alera</a:t>
            </a:r>
            <a:endParaRPr lang="hr-HR" sz="16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5FFAE0A-D1D1-5E24-AB4E-84CFED20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80C16D4-7228-F5DE-9A17-078B7BCA87D7}"/>
              </a:ext>
            </a:extLst>
          </p:cNvPr>
          <p:cNvSpPr txBox="1"/>
          <p:nvPr/>
        </p:nvSpPr>
        <p:spPr>
          <a:xfrm>
            <a:off x="405809" y="1314124"/>
            <a:ext cx="48732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👉Koristimo je da izbjegnemo ponavljanje koda.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Pozivamo je samo kada nam treba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B09BFB-5AAF-0F3E-9073-5F6B58E517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09" y="5039992"/>
            <a:ext cx="4352925" cy="4095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6D06D7B-AFC0-182E-2570-0E7E56810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7407" y="3174406"/>
            <a:ext cx="2705100" cy="186558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ED96686-E11F-00C7-E6F1-CFF9FEB23E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499" y="1959269"/>
            <a:ext cx="4010025" cy="723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B97DD35-0D84-3649-4B60-451C9021E5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0852" y="3249747"/>
            <a:ext cx="270510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3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4C7A9-C4CF-366D-077E-EEAF6F5C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6BB4241-8BC7-9A76-0A86-AF92E96682B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AE330B-2FC5-E317-0FCC-FEFB8A00BF4A}"/>
              </a:ext>
            </a:extLst>
          </p:cNvPr>
          <p:cNvSpPr txBox="1"/>
          <p:nvPr/>
        </p:nvSpPr>
        <p:spPr>
          <a:xfrm>
            <a:off x="6797407" y="2119076"/>
            <a:ext cx="464111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treba primati količinu novca.</a:t>
            </a:r>
            <a:br>
              <a:rPr lang="hr-HR" sz="1600" dirty="0"/>
            </a:br>
            <a:r>
              <a:rPr lang="hr-HR" sz="1600" dirty="0"/>
              <a:t>✔ Izračunava koliko boca </a:t>
            </a:r>
            <a:r>
              <a:rPr lang="hr-HR" sz="1600" dirty="0" err="1"/>
              <a:t>mleka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Prikazuje koliko boca može kupiti.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B30BE9-EB66-EEE0-E384-63FD7761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85D6FF-86D5-8113-1805-E803528DF342}"/>
              </a:ext>
            </a:extLst>
          </p:cNvPr>
          <p:cNvSpPr txBox="1"/>
          <p:nvPr/>
        </p:nvSpPr>
        <p:spPr>
          <a:xfrm>
            <a:off x="405809" y="1367700"/>
            <a:ext cx="487325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hr-HR" sz="1400" dirty="0"/>
              <a:t>Parametri omogućuju da funkcija primi unos i koristi ga unutar svog koda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parametara, funkcija uvijek radi isto – s parametrima možemo mijenjati njen ishod!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3B687A-1DC5-080A-A493-03C1B7C6C5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22643"/>
            <a:ext cx="2905125" cy="9715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95270F-BADF-97CC-DFF3-3EE3F9D191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07638"/>
            <a:ext cx="3829050" cy="1181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E02BFC-FE35-A62D-99EC-0CBD555817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3266" y="3754062"/>
            <a:ext cx="46386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2339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B9822-5E57-CD8F-1762-6621A8C7C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74A9C4A-5085-08A1-D0C6-1667EEAD5F7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B87862B-6F9C-55E2-7EE2-B083BCE2EBCE}"/>
              </a:ext>
            </a:extLst>
          </p:cNvPr>
          <p:cNvSpPr txBox="1"/>
          <p:nvPr/>
        </p:nvSpPr>
        <p:spPr>
          <a:xfrm>
            <a:off x="6797407" y="2119076"/>
            <a:ext cx="46411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🔹 </a:t>
            </a:r>
            <a:r>
              <a:rPr lang="hr-HR" sz="1600" b="1" dirty="0"/>
              <a:t>Zadatak:</a:t>
            </a:r>
            <a:br>
              <a:rPr lang="hr-HR" sz="1600" dirty="0"/>
            </a:br>
            <a:r>
              <a:rPr lang="hr-HR" sz="1600" dirty="0"/>
              <a:t>✔ Funkcija prima količinu novca.</a:t>
            </a:r>
            <a:br>
              <a:rPr lang="hr-HR" sz="1600" dirty="0"/>
            </a:br>
            <a:r>
              <a:rPr lang="hr-HR" sz="1600" dirty="0"/>
              <a:t>✔ Izračunava koliko boca ml</a:t>
            </a:r>
            <a:r>
              <a:rPr lang="en-US" sz="1600" dirty="0" err="1"/>
              <a:t>ij</a:t>
            </a:r>
            <a:r>
              <a:rPr lang="hr-HR" sz="1600" dirty="0" err="1"/>
              <a:t>eka</a:t>
            </a:r>
            <a:r>
              <a:rPr lang="hr-HR" sz="1600" dirty="0"/>
              <a:t> može kupiti (1 boca = 1.5$).</a:t>
            </a:r>
            <a:br>
              <a:rPr lang="hr-HR" sz="1600" dirty="0"/>
            </a:br>
            <a:r>
              <a:rPr lang="hr-HR" sz="1600" dirty="0"/>
              <a:t>✔ </a:t>
            </a:r>
            <a:r>
              <a:rPr lang="hr-HR" sz="1600" b="1" dirty="0"/>
              <a:t>Vraća kusur</a:t>
            </a:r>
            <a:r>
              <a:rPr lang="hr-HR" sz="1600" dirty="0"/>
              <a:t> (novac koji je ostao nakon kupovine).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0FD738-C389-7C97-4952-07EAA1D5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414B3A-015C-A288-4438-49665D793A37}"/>
              </a:ext>
            </a:extLst>
          </p:cNvPr>
          <p:cNvSpPr txBox="1"/>
          <p:nvPr/>
        </p:nvSpPr>
        <p:spPr>
          <a:xfrm>
            <a:off x="405809" y="1314124"/>
            <a:ext cx="487325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omogućava funkciji da vrati vrijednost koja se može koristiti kasnije.</a:t>
            </a:r>
            <a:endParaRPr lang="en-US" sz="1400" dirty="0"/>
          </a:p>
          <a:p>
            <a:r>
              <a:rPr lang="hr-HR" sz="1400" dirty="0"/>
              <a:t>👉 </a:t>
            </a:r>
            <a:r>
              <a:rPr lang="pl-PL" sz="1400" dirty="0"/>
              <a:t> </a:t>
            </a:r>
            <a:r>
              <a:rPr lang="hr-HR" sz="1400" dirty="0"/>
              <a:t>Bez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hr-HR" sz="1400" dirty="0"/>
              <a:t>funkcija izvršava radnju, ali ne vraća nikakav rezultat.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46974-32E7-0622-E6CA-FF22333CD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23" y="2483675"/>
            <a:ext cx="4848225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138C34-FBF7-CAC5-606D-63879123FE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423" y="3832926"/>
            <a:ext cx="3086100" cy="10953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8C352E-AE75-A633-B7B3-148A869D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9375" y="4059112"/>
            <a:ext cx="2867025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32791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3265F-AF89-70B4-87CF-E3EF24B18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3EFD25-2ABA-F490-6BB6-9FC2A4FA2A5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FUNKCIJE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FA758D-B563-545B-D9EC-C3E90A52BF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974" y="2053301"/>
            <a:ext cx="368617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FAC6DB-0AFF-A643-7E57-652B3D74F4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974" y="3194972"/>
            <a:ext cx="3705225" cy="6381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3558CFA-8678-75CB-C951-A27B1D242A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36944" y="1996151"/>
            <a:ext cx="3819525" cy="13239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424EC28-1943-479D-3A1E-16749EA558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6944" y="3552159"/>
            <a:ext cx="4819650" cy="561975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FD54FD8-C6FB-B0F6-4F61-21791146DE81}"/>
              </a:ext>
            </a:extLst>
          </p:cNvPr>
          <p:cNvSpPr txBox="1"/>
          <p:nvPr/>
        </p:nvSpPr>
        <p:spPr>
          <a:xfrm>
            <a:off x="2787161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 više funkcija poboljšavamo organizaciju koda!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46825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JAVASCRIPT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JavaScript je najpopularniji programski jezik prema istraživanjima (npr. </a:t>
            </a:r>
            <a:r>
              <a:rPr lang="hr-HR" dirty="0" err="1"/>
              <a:t>RedMonk</a:t>
            </a:r>
            <a:r>
              <a:rPr lang="hr-HR" dirty="0"/>
              <a:t>, </a:t>
            </a:r>
            <a:r>
              <a:rPr lang="hr-HR" dirty="0" err="1"/>
              <a:t>Stack</a:t>
            </a:r>
            <a:r>
              <a:rPr lang="hr-HR" dirty="0"/>
              <a:t> </a:t>
            </a:r>
            <a:r>
              <a:rPr lang="hr-HR" dirty="0" err="1"/>
              <a:t>Overflow</a:t>
            </a:r>
            <a:r>
              <a:rPr lang="hr-HR" dirty="0"/>
              <a:t> ankete).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Frontend</a:t>
            </a:r>
            <a:r>
              <a:rPr lang="hr-HR" dirty="0"/>
              <a:t> – HTML/CSS manipulacija, animacije, UI/UX poboljšanja.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 err="1"/>
              <a:t>Backend</a:t>
            </a:r>
            <a:r>
              <a:rPr lang="hr-HR" dirty="0"/>
              <a:t> – Node.js omogućuje pokretanje JavaScripta na serverima.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Mobilne aplikacije</a:t>
            </a:r>
            <a:r>
              <a:rPr lang="hr-HR" dirty="0"/>
              <a:t> – </a:t>
            </a:r>
            <a:r>
              <a:rPr lang="hr-HR" dirty="0" err="1"/>
              <a:t>React</a:t>
            </a:r>
            <a:r>
              <a:rPr lang="hr-HR" dirty="0"/>
              <a:t> </a:t>
            </a:r>
            <a:r>
              <a:rPr lang="hr-HR" dirty="0" err="1"/>
              <a:t>Native</a:t>
            </a:r>
            <a:r>
              <a:rPr lang="hr-HR" dirty="0"/>
              <a:t> omogućuje razvoj mobilnih aplikacija pomoću JavaScripta.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vs JavaScript? </a:t>
            </a:r>
            <a:r>
              <a:rPr lang="hr-HR" dirty="0"/>
              <a:t>– </a:t>
            </a:r>
            <a:r>
              <a:rPr lang="en-US" dirty="0" err="1"/>
              <a:t>Nemaju</a:t>
            </a:r>
            <a:r>
              <a:rPr lang="en-US" dirty="0"/>
              <a:t> </a:t>
            </a:r>
            <a:r>
              <a:rPr lang="en-US" dirty="0" err="1"/>
              <a:t>gotovo</a:t>
            </a:r>
            <a:r>
              <a:rPr lang="en-US" dirty="0"/>
              <a:t> Nista </a:t>
            </a:r>
            <a:r>
              <a:rPr lang="en-US" dirty="0" err="1"/>
              <a:t>zajednicko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JavaScript je interpretirani jezik </a:t>
            </a:r>
            <a:r>
              <a:rPr lang="hr-HR" dirty="0"/>
              <a:t>– Izvršava se liniju po liniju u pregledniku.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Java je </a:t>
            </a:r>
            <a:r>
              <a:rPr lang="hr-HR" b="1" dirty="0" err="1"/>
              <a:t>kompajlirani</a:t>
            </a:r>
            <a:r>
              <a:rPr lang="hr-HR" b="1" dirty="0"/>
              <a:t> jezik </a:t>
            </a:r>
            <a:r>
              <a:rPr lang="hr-HR" dirty="0"/>
              <a:t>– Prvo se </a:t>
            </a:r>
            <a:r>
              <a:rPr lang="hr-HR" dirty="0" err="1"/>
              <a:t>kompajlira</a:t>
            </a:r>
            <a:r>
              <a:rPr lang="hr-HR" dirty="0"/>
              <a:t> u izvršnu datoteku, zatim se pokreće.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🔹 </a:t>
            </a:r>
            <a:r>
              <a:rPr lang="hr-HR" b="1" dirty="0"/>
              <a:t>Zašto „Java“ u JavaScriptu? </a:t>
            </a:r>
            <a:r>
              <a:rPr lang="hr-HR" dirty="0"/>
              <a:t>– U 90-ima, ime Java je bilo popularno, pa je Netscape iskoristio tu popularnost.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 err="1"/>
              <a:t>Izradi</a:t>
            </a:r>
            <a:r>
              <a:rPr lang="en-US" dirty="0"/>
              <a:t> </a:t>
            </a:r>
            <a:r>
              <a:rPr lang="hr-HR" dirty="0"/>
              <a:t>funkciju koja će nam reći koliko dana, tjedana i mjeseci nam preostaje ako ćemo živjeti do 90 godina.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7D8680-4C93-00FF-546F-4EFDDE353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7802" y="2376044"/>
            <a:ext cx="4629150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C0A584-B9AA-DEDB-86C6-8EF06C6E5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0A4B2BC-AE26-1045-5DCE-262BEB7A91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UVjETNI</a:t>
            </a:r>
            <a:r>
              <a:rPr lang="en-US" dirty="0"/>
              <a:t> IZRAZI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68D942B-8197-714B-A2E5-40CF82428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VISE UVIJETA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056AB2-09ED-BF3F-9C89-BF722248313D}"/>
              </a:ext>
            </a:extLst>
          </p:cNvPr>
          <p:cNvSpPr txBox="1"/>
          <p:nvPr/>
        </p:nvSpPr>
        <p:spPr>
          <a:xfrm>
            <a:off x="3530211" y="3939733"/>
            <a:ext cx="487325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Uvijeti</a:t>
            </a:r>
            <a:r>
              <a:rPr lang="en-US" dirty="0"/>
              <a:t> </a:t>
            </a:r>
            <a:r>
              <a:rPr lang="hr-HR" dirty="0"/>
              <a:t>omogućavaju kontrolu toka programa</a:t>
            </a:r>
            <a:endParaRPr lang="en-US" dirty="0"/>
          </a:p>
          <a:p>
            <a:r>
              <a:rPr lang="hr-HR" dirty="0"/>
              <a:t>👉 </a:t>
            </a:r>
            <a:r>
              <a:rPr lang="pl-PL" dirty="0"/>
              <a:t> </a:t>
            </a:r>
            <a:r>
              <a:rPr lang="en-US" dirty="0" err="1"/>
              <a:t>Mozemo</a:t>
            </a:r>
            <a:r>
              <a:rPr lang="en-US" dirty="0"/>
              <a:t> </a:t>
            </a:r>
            <a:r>
              <a:rPr lang="en-US" dirty="0" err="1"/>
              <a:t>kreirati</a:t>
            </a:r>
            <a:r>
              <a:rPr lang="en-US" dirty="0"/>
              <a:t> </a:t>
            </a:r>
            <a:r>
              <a:rPr lang="en-US" dirty="0" err="1"/>
              <a:t>napredne</a:t>
            </a:r>
            <a:r>
              <a:rPr lang="en-US" dirty="0"/>
              <a:t> </a:t>
            </a:r>
            <a:r>
              <a:rPr lang="en-US" dirty="0" err="1"/>
              <a:t>logike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59C869-901C-06A7-535E-39EB6DDAC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57" y="2119076"/>
            <a:ext cx="4076700" cy="10858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D425AFF-4AEB-F4EF-6803-A545A216C189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JEDAN </a:t>
            </a:r>
            <a:r>
              <a:rPr lang="en-US" sz="1600" dirty="0" err="1"/>
              <a:t>UViJET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076267-C241-7F3A-00C3-F0D2F5576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8400" y="2119076"/>
            <a:ext cx="4687527" cy="107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635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77AB-7449-C6B2-999E-512CADF9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D14143-26D4-9339-5D9E-572EB05B2FC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USPOredjivanje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153206-EF1E-3C42-2BE5-1C84B449B9E3}"/>
              </a:ext>
            </a:extLst>
          </p:cNvPr>
          <p:cNvSpPr txBox="1"/>
          <p:nvPr/>
        </p:nvSpPr>
        <p:spPr>
          <a:xfrm>
            <a:off x="5449388" y="2816421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Uvijek</a:t>
            </a:r>
            <a:r>
              <a:rPr lang="en-US" sz="1600" dirty="0"/>
              <a:t> </a:t>
            </a:r>
            <a:r>
              <a:rPr lang="en-US" sz="1600" dirty="0" err="1"/>
              <a:t>koristite</a:t>
            </a:r>
            <a:r>
              <a:rPr lang="en-US" sz="1600" dirty="0"/>
              <a:t> === za </a:t>
            </a:r>
            <a:r>
              <a:rPr lang="en-US" sz="1600" dirty="0" err="1"/>
              <a:t>precizne</a:t>
            </a:r>
            <a:r>
              <a:rPr lang="en-US" sz="1600" dirty="0"/>
              <a:t> </a:t>
            </a:r>
            <a:r>
              <a:rPr lang="en-US" sz="1600" dirty="0" err="1"/>
              <a:t>provjere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3291FA-9C42-D6F5-6AD5-CCACA2490E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40939"/>
            <a:ext cx="4000500" cy="2257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DC136D1-8473-70E6-7B9A-BB3EFC6A2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3311" y="1440939"/>
            <a:ext cx="3800475" cy="11715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8770249-1C82-264B-7381-E7CC33DAF8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1821" y="3327765"/>
            <a:ext cx="4873257" cy="122309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C6D8F4F-38A6-18C4-F36E-B560844E7E31}"/>
              </a:ext>
            </a:extLst>
          </p:cNvPr>
          <p:cNvSpPr txBox="1"/>
          <p:nvPr/>
        </p:nvSpPr>
        <p:spPr>
          <a:xfrm>
            <a:off x="2606408" y="5108789"/>
            <a:ext cx="81561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💡Kombiniranjem</a:t>
            </a:r>
            <a:r>
              <a:rPr lang="en-US" sz="1600" dirty="0"/>
              <a:t> </a:t>
            </a:r>
            <a:r>
              <a:rPr lang="en-US" sz="1600" dirty="0" err="1"/>
              <a:t>operatora</a:t>
            </a:r>
            <a:r>
              <a:rPr lang="en-US" sz="1600" dirty="0"/>
              <a:t> </a:t>
            </a:r>
            <a:r>
              <a:rPr lang="en-US" sz="1600" dirty="0" err="1"/>
              <a:t>usporedjivanja</a:t>
            </a:r>
            <a:r>
              <a:rPr lang="en-US" sz="1600" dirty="0"/>
              <a:t> </a:t>
            </a:r>
            <a:r>
              <a:rPr lang="en-US" sz="1600" dirty="0" err="1"/>
              <a:t>mozemo</a:t>
            </a:r>
            <a:r>
              <a:rPr lang="en-US" sz="1600" dirty="0"/>
              <a:t> </a:t>
            </a:r>
            <a:r>
              <a:rPr lang="en-US" sz="1600" dirty="0" err="1"/>
              <a:t>praviti</a:t>
            </a:r>
            <a:r>
              <a:rPr lang="en-US" sz="1600" dirty="0"/>
              <a:t> </a:t>
            </a:r>
            <a:r>
              <a:rPr lang="en-US" sz="1600" dirty="0" err="1"/>
              <a:t>slozenije</a:t>
            </a:r>
            <a:r>
              <a:rPr lang="en-US" sz="1600" dirty="0"/>
              <a:t> </a:t>
            </a:r>
            <a:r>
              <a:rPr lang="en-US" sz="1600" dirty="0" err="1"/>
              <a:t>logike</a:t>
            </a:r>
            <a:r>
              <a:rPr lang="en-U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3564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7B39C-357E-F019-94E7-0D8EC5CB2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9164438-5023-0C5C-1297-4D79BCFD0C3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Logicki</a:t>
            </a:r>
            <a:r>
              <a:rPr lang="en-US" dirty="0"/>
              <a:t> </a:t>
            </a:r>
            <a:r>
              <a:rPr lang="en-US" dirty="0" err="1"/>
              <a:t>operatori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F2435E-0FF6-B549-391C-B8E8EAE4B513}"/>
              </a:ext>
            </a:extLst>
          </p:cNvPr>
          <p:cNvSpPr txBox="1"/>
          <p:nvPr/>
        </p:nvSpPr>
        <p:spPr>
          <a:xfrm>
            <a:off x="990600" y="1432972"/>
            <a:ext cx="5438352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Logički operatori omogućavaju provjeru više </a:t>
            </a:r>
            <a:r>
              <a:rPr lang="hr-HR" sz="1600" dirty="0" err="1"/>
              <a:t>uslova</a:t>
            </a:r>
            <a:r>
              <a:rPr lang="hr-HR" sz="1600" dirty="0"/>
              <a:t> odjednom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FB28C07-D531-4F8F-D1EF-0871EBF81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584" y="2169758"/>
            <a:ext cx="6324600" cy="1200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16100E8-9DA9-832A-5FC5-5975FA6D9B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584" y="4060497"/>
            <a:ext cx="4237959" cy="8497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9CBE28-F6ED-DF3C-0CBD-B7D2A789E4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5217" y="4060497"/>
            <a:ext cx="2890062" cy="10096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09EEC6C-8948-0E75-B0AC-076FC800CA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68391" y="4062952"/>
            <a:ext cx="2137809" cy="100717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6A200B1-A759-CF31-6B6F-31B8DAA2AC0D}"/>
              </a:ext>
            </a:extLst>
          </p:cNvPr>
          <p:cNvSpPr txBox="1"/>
          <p:nvPr/>
        </p:nvSpPr>
        <p:spPr>
          <a:xfrm>
            <a:off x="7905307" y="2425716"/>
            <a:ext cx="614561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&amp;&amp; → Oba uvjeta moraju biti točna.</a:t>
            </a:r>
            <a:br>
              <a:rPr lang="hr-HR" sz="1400" dirty="0"/>
            </a:br>
            <a:r>
              <a:rPr lang="hr-HR" sz="1400" dirty="0"/>
              <a:t>✔ || → Barem jedan uvjet mora biti točan.</a:t>
            </a:r>
            <a:br>
              <a:rPr lang="hr-HR" sz="1400" dirty="0"/>
            </a:br>
            <a:r>
              <a:rPr lang="hr-HR" sz="1400" dirty="0"/>
              <a:t>✔ ! → Negira uvjet (suprotna vrijednost).</a:t>
            </a:r>
          </a:p>
        </p:txBody>
      </p:sp>
    </p:spTree>
    <p:extLst>
      <p:ext uri="{BB962C8B-B14F-4D97-AF65-F5344CB8AC3E}">
        <p14:creationId xmlns:p14="http://schemas.microsoft.com/office/powerpoint/2010/main" val="2167227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5EBDA6-F6E0-AF16-7328-8F9CFA735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DFE2947-2DC5-65F3-C38B-FBA70DC0A77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4EF6-8B58-4162-8260-CCB89A916F63}"/>
              </a:ext>
            </a:extLst>
          </p:cNvPr>
          <p:cNvSpPr txBox="1"/>
          <p:nvPr/>
        </p:nvSpPr>
        <p:spPr>
          <a:xfrm>
            <a:off x="585434" y="2297599"/>
            <a:ext cx="48732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b="1" dirty="0"/>
              <a:t>includes() </a:t>
            </a:r>
            <a:r>
              <a:rPr lang="it-IT" dirty="0" err="1"/>
              <a:t>provjerava</a:t>
            </a:r>
            <a:r>
              <a:rPr lang="it-IT" dirty="0"/>
              <a:t> da li </a:t>
            </a:r>
            <a:r>
              <a:rPr lang="it-IT" dirty="0" err="1"/>
              <a:t>niz</a:t>
            </a:r>
            <a:r>
              <a:rPr lang="it-IT" dirty="0"/>
              <a:t> </a:t>
            </a:r>
            <a:r>
              <a:rPr lang="it-IT" dirty="0" err="1"/>
              <a:t>sadrži</a:t>
            </a:r>
            <a:r>
              <a:rPr lang="it-IT" dirty="0"/>
              <a:t> </a:t>
            </a:r>
            <a:r>
              <a:rPr lang="it-IT" dirty="0" err="1"/>
              <a:t>određeni</a:t>
            </a:r>
            <a:r>
              <a:rPr lang="it-IT" dirty="0"/>
              <a:t> </a:t>
            </a:r>
            <a:r>
              <a:rPr lang="it-IT" dirty="0" err="1"/>
              <a:t>element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B4AF6E-B74B-4C8C-3ADC-70CED2B8C7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003" y="1639970"/>
            <a:ext cx="4838700" cy="409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1FFD9D9-6CE9-D0AB-9803-CFD3C9F344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3107033"/>
            <a:ext cx="4600575" cy="77152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D5D75025-A616-9381-DBED-4615CEF672EC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ACC310-B6B1-E1BF-A6E5-80E31FB860ED}"/>
              </a:ext>
            </a:extLst>
          </p:cNvPr>
          <p:cNvSpPr txBox="1"/>
          <p:nvPr/>
        </p:nvSpPr>
        <p:spPr>
          <a:xfrm>
            <a:off x="6690507" y="2044005"/>
            <a:ext cx="46464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b="1" dirty="0"/>
              <a:t>Korisnik unosi svoje ime.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Provjerava se da li je ime na listi gostiju.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je ime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"Dobrodošli!"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Ako ime nije na listi → </a:t>
            </a:r>
            <a:r>
              <a:rPr lang="hr-HR" sz="1400" b="1" dirty="0" err="1"/>
              <a:t>Dobija</a:t>
            </a:r>
            <a:r>
              <a:rPr lang="hr-HR" sz="1400" b="1" dirty="0"/>
              <a:t> poruku "Žao nam je, možda sljedeći put."</a:t>
            </a:r>
            <a:endParaRPr lang="hr-HR" sz="14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91D35B2-22A0-139A-619E-74D0A35B9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7466" y="3988923"/>
            <a:ext cx="3815981" cy="1148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98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00BC6-28DB-21CE-4FB6-98FB6F91E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9DA2303-8D9E-AC0F-3AE0-682A7F94C0A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204BADE-CDF5-A412-FC76-28A51B492488}"/>
              </a:ext>
            </a:extLst>
          </p:cNvPr>
          <p:cNvSpPr txBox="1"/>
          <p:nvPr/>
        </p:nvSpPr>
        <p:spPr>
          <a:xfrm>
            <a:off x="628238" y="1478892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Dodavanje novog gosta u niz</a:t>
            </a:r>
            <a:r>
              <a:rPr lang="en-US" dirty="0"/>
              <a:t> </a:t>
            </a:r>
            <a:r>
              <a:rPr lang="en-US" b="1" dirty="0"/>
              <a:t>push()</a:t>
            </a:r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F6C6354-806A-20C8-6218-46EB6836FF9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DA6307-7464-6E5F-244B-B81CBA73367A}"/>
              </a:ext>
            </a:extLst>
          </p:cNvPr>
          <p:cNvSpPr txBox="1"/>
          <p:nvPr/>
        </p:nvSpPr>
        <p:spPr>
          <a:xfrm>
            <a:off x="6690507" y="2044005"/>
            <a:ext cx="464642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Ispisati brojeve od 1 do </a:t>
            </a:r>
            <a:r>
              <a:rPr lang="en-US" sz="1400" dirty="0"/>
              <a:t>10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✔ Ako je broj djeljiv s 3, umjesto broja ispisati "</a:t>
            </a:r>
            <a:r>
              <a:rPr lang="hr-HR" sz="1400" b="1" dirty="0" err="1"/>
              <a:t>Fizz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s 5, umjesto broja ispisati "</a:t>
            </a:r>
            <a:r>
              <a:rPr lang="hr-HR" sz="1400" b="1" dirty="0" err="1"/>
              <a:t>Buzz</a:t>
            </a:r>
            <a:r>
              <a:rPr lang="hr-HR" sz="1400" dirty="0"/>
              <a:t>".</a:t>
            </a:r>
            <a:br>
              <a:rPr lang="hr-HR" sz="1400" dirty="0"/>
            </a:br>
            <a:r>
              <a:rPr lang="hr-HR" sz="1400" dirty="0"/>
              <a:t>✔ Ako je broj djeljiv i s 3 i s 5, umjesto broja ispisati "</a:t>
            </a:r>
            <a:r>
              <a:rPr lang="hr-HR" sz="1400" b="1" dirty="0" err="1"/>
              <a:t>FizzBuzz</a:t>
            </a:r>
            <a:r>
              <a:rPr lang="hr-HR" sz="1400" dirty="0"/>
              <a:t>".</a:t>
            </a:r>
            <a:endParaRPr lang="en-US" sz="14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C10547-CA1B-1612-E3DD-52D17F15F8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034" y="1974079"/>
            <a:ext cx="3400425" cy="5619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7E4596-BDEE-99C0-618A-67A7D453DC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033" y="3243704"/>
            <a:ext cx="3400425" cy="5619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4EDDD30-23AE-A634-9912-6762AA0067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032" y="4396630"/>
            <a:ext cx="3400425" cy="4095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924503E-9617-2021-CCE4-E999E56037CE}"/>
              </a:ext>
            </a:extLst>
          </p:cNvPr>
          <p:cNvSpPr txBox="1"/>
          <p:nvPr/>
        </p:nvSpPr>
        <p:spPr>
          <a:xfrm>
            <a:off x="628238" y="2694284"/>
            <a:ext cx="48732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Uklanjanje</a:t>
            </a:r>
            <a:r>
              <a:rPr lang="hr-HR" dirty="0"/>
              <a:t> gosta u niz</a:t>
            </a:r>
            <a:r>
              <a:rPr lang="en-US" dirty="0"/>
              <a:t>u </a:t>
            </a:r>
            <a:r>
              <a:rPr lang="en-US" b="1" dirty="0"/>
              <a:t>pop()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B47727-31E6-66CE-25E8-49BB96657A82}"/>
              </a:ext>
            </a:extLst>
          </p:cNvPr>
          <p:cNvSpPr txBox="1"/>
          <p:nvPr/>
        </p:nvSpPr>
        <p:spPr>
          <a:xfrm>
            <a:off x="571279" y="3895872"/>
            <a:ext cx="4873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Dobijanje prvog gosta u nizu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E25DF63-4DF7-B8BF-3486-C1BF07B3B3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26021" y="3905728"/>
            <a:ext cx="5175398" cy="590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1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82AAB-CBDF-8A67-B7D1-421E1878D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FA34B3B-442E-9E1B-CC67-66DFAA7640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F4DDD0-9A13-02AA-DE81-118E0BE8FF50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FE50B2-EA5A-2F14-03E5-E3364A66461F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while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A8F732-1427-E689-6B3F-9B91EED92E86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WHILE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B775AB-DFCE-A9FC-7223-F0FBB59FC6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265" y="3501323"/>
            <a:ext cx="3981450" cy="695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1E6017A-4384-EECB-BD5B-736A89E65E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11" y="4342403"/>
            <a:ext cx="4610100" cy="117157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DBF23A-C0C9-3A30-3870-3A0AF0A73505}"/>
              </a:ext>
            </a:extLst>
          </p:cNvPr>
          <p:cNvSpPr txBox="1"/>
          <p:nvPr/>
        </p:nvSpPr>
        <p:spPr>
          <a:xfrm>
            <a:off x="679940" y="1975295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Provjerava je li uvjet točan.</a:t>
            </a:r>
            <a:br>
              <a:rPr lang="hr-HR" sz="1600" dirty="0"/>
            </a:br>
            <a:r>
              <a:rPr lang="hr-HR" sz="1600" dirty="0"/>
              <a:t>2️⃣ Ako jest, izvršava kod u {}.</a:t>
            </a:r>
            <a:br>
              <a:rPr lang="hr-HR" sz="1600" dirty="0"/>
            </a:br>
            <a:r>
              <a:rPr lang="hr-HR" sz="1600" dirty="0"/>
              <a:t>3️⃣ Nakon svakog izvršenja, vraća se na gornju provjeru.</a:t>
            </a:r>
            <a:br>
              <a:rPr lang="hr-HR" sz="1600" dirty="0"/>
            </a:br>
            <a:r>
              <a:rPr lang="hr-HR" sz="1600" dirty="0"/>
              <a:t>4️⃣ Kada uvjet više nije točan, petlja se prekida.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AA8957E-D41F-7B38-CE30-9024055F5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817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D73EC-F7BF-0C93-4491-4D0BD3C04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03F9E5-ADC8-1533-C247-7DDAD9A298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901B632-1C6B-1973-F006-1CC3C070D89A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0CFE10-6394-5784-8159-95D9C9DED4C9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b="1" dirty="0" err="1"/>
              <a:t>Automatiziraj</a:t>
            </a:r>
            <a:r>
              <a:rPr lang="en-US" sz="1400" b="1" dirty="0"/>
              <a:t> </a:t>
            </a:r>
            <a:r>
              <a:rPr lang="en-US" sz="1400" b="1" dirty="0" err="1"/>
              <a:t>FizzBuzz</a:t>
            </a:r>
            <a:r>
              <a:rPr lang="en-US" sz="1400" b="1" dirty="0"/>
              <a:t> </a:t>
            </a:r>
            <a:r>
              <a:rPr lang="en-US" sz="1400" b="1" dirty="0" err="1"/>
              <a:t>sa</a:t>
            </a:r>
            <a:r>
              <a:rPr lang="en-US" sz="1400" b="1" dirty="0"/>
              <a:t> for </a:t>
            </a:r>
            <a:r>
              <a:rPr lang="en-US" sz="1400" b="1" dirty="0" err="1"/>
              <a:t>petljom</a:t>
            </a:r>
            <a:r>
              <a:rPr lang="en-US" sz="1400" b="1" dirty="0"/>
              <a:t>, </a:t>
            </a:r>
            <a:r>
              <a:rPr lang="en-US" sz="1400" b="1" dirty="0" err="1"/>
              <a:t>iterirajuci</a:t>
            </a:r>
            <a:r>
              <a:rPr lang="en-US" sz="1400" b="1" dirty="0"/>
              <a:t> od 0-100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31B462-8CF7-2F92-F9A9-E1D914FCFA7B}"/>
              </a:ext>
            </a:extLst>
          </p:cNvPr>
          <p:cNvSpPr txBox="1">
            <a:spLocks/>
          </p:cNvSpPr>
          <p:nvPr/>
        </p:nvSpPr>
        <p:spPr>
          <a:xfrm>
            <a:off x="1054395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FOR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195D3E-50AB-0C8A-7B7E-5F5874E30E61}"/>
              </a:ext>
            </a:extLst>
          </p:cNvPr>
          <p:cNvSpPr txBox="1"/>
          <p:nvPr/>
        </p:nvSpPr>
        <p:spPr>
          <a:xfrm>
            <a:off x="679940" y="1975295"/>
            <a:ext cx="4873256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1️⃣ Inicijaliziramo i = 1 (početna vrijednost brojača).</a:t>
            </a:r>
            <a:br>
              <a:rPr lang="hr-HR" sz="1600" dirty="0"/>
            </a:br>
            <a:r>
              <a:rPr lang="hr-HR" sz="1600" dirty="0"/>
              <a:t>2️⃣ Provjeravamo uvjet i &lt;= 10 (ako je istinit, petlja se ponavlja).</a:t>
            </a:r>
            <a:br>
              <a:rPr lang="hr-HR" sz="1600" dirty="0"/>
            </a:br>
            <a:r>
              <a:rPr lang="hr-HR" sz="1600" dirty="0"/>
              <a:t>3️⃣ Izvršavamo kod u {} (u ovom slučaju, ispisujemo broj i).</a:t>
            </a:r>
            <a:br>
              <a:rPr lang="hr-HR" sz="1600" dirty="0"/>
            </a:br>
            <a:r>
              <a:rPr lang="hr-HR" sz="1600" dirty="0"/>
              <a:t>4️⃣ Povećavamo i++ i ponavljamo dok i ne postane 11 (tada petlja prestaje).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1F1FE42-F6D8-D3BB-DE8B-AC386AF3E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947" y="3298734"/>
            <a:ext cx="5542664" cy="11263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C97C9BC-6FB4-9DD2-39DE-263335A2C3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633" y="4311060"/>
            <a:ext cx="2895600" cy="723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0E197D-0684-4E62-AF60-609811448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81425" y="4330110"/>
            <a:ext cx="2314575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603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CCB65-BA96-9715-5F93-CC068C9B8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270AC-0A7C-DBC5-B9EA-C3914B376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FC853-B579-9F2D-F0A5-1564091C389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Napravit ćeš funkciju koja će izabrati slučajno ime iz liste imena.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F3757-2DB6-C660-CF22-1F8739977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2980" y="2708920"/>
            <a:ext cx="5133975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3438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0F2A6-F53B-86D6-DC26-1BE03E020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D0FC84-F73D-FAAF-5363-725C1754D64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NIZOVI (ARRAY)</a:t>
            </a:r>
            <a:endParaRPr lang="hr-HR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F8577F5-10B8-1E71-B573-87A74610FBE2}"/>
              </a:ext>
            </a:extLst>
          </p:cNvPr>
          <p:cNvSpPr txBox="1">
            <a:spLocks/>
          </p:cNvSpPr>
          <p:nvPr/>
        </p:nvSpPr>
        <p:spPr>
          <a:xfrm>
            <a:off x="6651208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D2E7B95-6589-FF70-AA6E-804B5CBF5BD3}"/>
              </a:ext>
            </a:extLst>
          </p:cNvPr>
          <p:cNvSpPr txBox="1"/>
          <p:nvPr/>
        </p:nvSpPr>
        <p:spPr>
          <a:xfrm>
            <a:off x="6690507" y="2044005"/>
            <a:ext cx="464642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Napraviti funkciju </a:t>
            </a:r>
            <a:r>
              <a:rPr lang="hr-HR" sz="1400" b="1" dirty="0" err="1"/>
              <a:t>beer</a:t>
            </a:r>
            <a:r>
              <a:rPr lang="hr-HR" sz="1400" b="1" dirty="0"/>
              <a:t>()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Koristiti </a:t>
            </a:r>
            <a:r>
              <a:rPr lang="hr-HR" sz="1400" b="1" dirty="0"/>
              <a:t>for</a:t>
            </a:r>
            <a:r>
              <a:rPr lang="hr-HR" sz="1400" dirty="0"/>
              <a:t> petlju da pjesma sama broji od </a:t>
            </a:r>
            <a:r>
              <a:rPr lang="hr-HR" sz="1400" b="1" dirty="0"/>
              <a:t>99 do 0</a:t>
            </a:r>
            <a:r>
              <a:rPr lang="hr-HR" sz="1400" dirty="0"/>
              <a:t>.</a:t>
            </a:r>
            <a:endParaRPr lang="en-US" sz="1400" dirty="0"/>
          </a:p>
          <a:p>
            <a:r>
              <a:rPr lang="hr-HR" sz="1400" dirty="0"/>
              <a:t>✔</a:t>
            </a:r>
            <a:r>
              <a:rPr lang="en-US" sz="1400" dirty="0"/>
              <a:t> </a:t>
            </a:r>
            <a:r>
              <a:rPr lang="hr-HR" sz="1400" dirty="0"/>
              <a:t>Svaki put kada petlja obradi broj, broj boca se smanjuje za </a:t>
            </a:r>
            <a:r>
              <a:rPr lang="hr-HR" sz="1400" b="1" dirty="0"/>
              <a:t>1</a:t>
            </a:r>
            <a:r>
              <a:rPr lang="hr-HR" sz="1400" dirty="0"/>
              <a:t>.</a:t>
            </a:r>
            <a:endParaRPr lang="en-US" sz="14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EF2D83-831E-AC88-F856-E6F6839742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564946"/>
            <a:ext cx="5145945" cy="17337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2EA37D-980E-2063-0E2C-0CECC744C1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2306" y="3405914"/>
            <a:ext cx="5145945" cy="16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996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prvi</a:t>
            </a:r>
            <a:r>
              <a:rPr lang="en-US" dirty="0"/>
              <a:t> </a:t>
            </a:r>
            <a:r>
              <a:rPr lang="en-US" dirty="0" err="1"/>
              <a:t>koraci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304312-6131-EBC7-FCAA-05A969C8A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6181" y="2938779"/>
            <a:ext cx="3608868" cy="703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1B8897D-2C79-C9A6-7030-D60501D5C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1118" y="4102798"/>
            <a:ext cx="3883321" cy="91396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425A42F-6B7E-2E90-3AED-9A7DDE1E58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71118" y="1524866"/>
            <a:ext cx="3442360" cy="108125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Možemo koristiti </a:t>
            </a:r>
            <a:r>
              <a:rPr lang="hr-HR" b="1" dirty="0"/>
              <a:t>dvostruke ("") ili jednostruke ('') navodnike</a:t>
            </a:r>
            <a:r>
              <a:rPr lang="hr-HR" dirty="0"/>
              <a:t> za tekst.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Preporuka: </a:t>
            </a:r>
            <a:r>
              <a:rPr lang="hr-HR" b="1" dirty="0"/>
              <a:t>Dvostruki navodnici za tekstualne podatke u JavaScriptu</a:t>
            </a:r>
            <a:r>
              <a:rPr lang="hr-HR" dirty="0"/>
              <a:t>.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Programeri trebaju slijediti iste stilove pisanja radi čitljivosti.</a:t>
            </a:r>
          </a:p>
        </p:txBody>
      </p:sp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F60A8-3647-C041-8515-0C50006A5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E84A5-DF1A-6876-192C-7A57BA184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AE77A5-78A9-23EF-8CDD-4EBC6AD8A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Napiši funkciju koja prima broj </a:t>
            </a:r>
            <a:r>
              <a:rPr lang="hr-HR" b="1" dirty="0"/>
              <a:t>n</a:t>
            </a:r>
            <a:r>
              <a:rPr lang="hr-HR" dirty="0"/>
              <a:t> i vraća </a:t>
            </a:r>
            <a:r>
              <a:rPr lang="hr-HR" dirty="0" err="1"/>
              <a:t>Fibonacci</a:t>
            </a:r>
            <a:r>
              <a:rPr lang="hr-HR" dirty="0"/>
              <a:t> niz s </a:t>
            </a:r>
            <a:r>
              <a:rPr lang="hr-HR" b="1" dirty="0"/>
              <a:t>n</a:t>
            </a:r>
            <a:r>
              <a:rPr lang="hr-HR" dirty="0"/>
              <a:t> elemenata. U </a:t>
            </a:r>
            <a:r>
              <a:rPr lang="hr-HR" dirty="0" err="1"/>
              <a:t>Fibonacci</a:t>
            </a:r>
            <a:r>
              <a:rPr lang="hr-HR" dirty="0"/>
              <a:t> nizu, svaki broj (osim prva dva) je zbroj prethodna dva broja, pri čemu niz počinje s 0 i 1.</a:t>
            </a:r>
            <a:br>
              <a:rPr lang="hr-HR" dirty="0"/>
            </a:br>
            <a:r>
              <a:rPr lang="hr-HR" b="1" dirty="0"/>
              <a:t>Primjer:</a:t>
            </a:r>
            <a:br>
              <a:rPr lang="hr-HR" dirty="0"/>
            </a:br>
            <a:r>
              <a:rPr lang="hr-HR" dirty="0"/>
              <a:t>Ako pozovemo funkciju s vrijednošću 7, funkcija bi trebala vratiti niz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slike</a:t>
            </a:r>
            <a:r>
              <a:rPr lang="en-US" dirty="0"/>
              <a:t>.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1DB903-F1DB-FC6B-198C-BC5F63FD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7076" y="4709263"/>
            <a:ext cx="3724275" cy="342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BE9C1-0A6E-8706-0731-887AEAC26A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0717" y="232256"/>
            <a:ext cx="2339625" cy="3967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6717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AB1CA9-65B4-086A-1C92-437B435AD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980397-8E6B-FFD9-38A7-935DB5BE981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8FAF7A-E112-21F1-74FA-303CCF57ACED}"/>
              </a:ext>
            </a:extLst>
          </p:cNvPr>
          <p:cNvSpPr txBox="1"/>
          <p:nvPr/>
        </p:nvSpPr>
        <p:spPr>
          <a:xfrm>
            <a:off x="701151" y="1582340"/>
            <a:ext cx="910206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DOM je model web stranice koji omogućava JavaScriptu da mijenja HTML i CSS u realnom vremenu.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Kada se stranica učita, preglednik konvertira HTML u DOM objekt koji možemo selektirati i manipulirati.</a:t>
            </a:r>
            <a:endParaRPr lang="en-US" dirty="0"/>
          </a:p>
          <a:p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BDC3A91-5BA7-A7EF-8C44-248BBD37E922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DOCUMENT OBJECT MODEL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06DCE5-81D1-D730-7615-E357C0C67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5216045"/>
            <a:ext cx="4962525" cy="4381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51472C-4146-BB2C-AF7A-1495488873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774" y="2855128"/>
            <a:ext cx="660082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3000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82D6E-9171-E8A4-C895-F1BDBF1E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C3A398A-76C6-15EE-2D0C-9E7D9743D82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44EA70-7FEC-10F2-514F-48C09366CFB4}"/>
              </a:ext>
            </a:extLst>
          </p:cNvPr>
          <p:cNvSpPr txBox="1"/>
          <p:nvPr/>
        </p:nvSpPr>
        <p:spPr>
          <a:xfrm>
            <a:off x="721774" y="1229777"/>
            <a:ext cx="91020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Omogucava</a:t>
            </a:r>
            <a:r>
              <a:rPr lang="en-US" dirty="0"/>
              <a:t> </a:t>
            </a:r>
            <a:r>
              <a:rPr lang="en-US" dirty="0" err="1"/>
              <a:t>promjenu</a:t>
            </a:r>
            <a:r>
              <a:rPr lang="en-US" dirty="0"/>
              <a:t> </a:t>
            </a:r>
            <a:r>
              <a:rPr lang="hr-HR" dirty="0"/>
              <a:t>HTML elemenata </a:t>
            </a:r>
            <a:r>
              <a:rPr lang="hr-HR" b="1" dirty="0"/>
              <a:t>(tekst, boja, sadržaj...)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Interakciju sa korisnikom (klikovi, </a:t>
            </a:r>
            <a:r>
              <a:rPr lang="en-US" dirty="0" err="1"/>
              <a:t>tiplovnica</a:t>
            </a:r>
            <a:r>
              <a:rPr lang="hr-HR" dirty="0"/>
              <a:t>, input polja...)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Automatizaciju promena </a:t>
            </a:r>
            <a:r>
              <a:rPr lang="pl-PL" b="1" dirty="0"/>
              <a:t>bez osv</a:t>
            </a:r>
            <a:r>
              <a:rPr lang="en-US" b="1" dirty="0"/>
              <a:t>j</a:t>
            </a:r>
            <a:r>
              <a:rPr lang="pl-PL" b="1" dirty="0"/>
              <a:t>ežavanja stranice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0774265-E39E-D154-1B69-E9600DF83318}"/>
              </a:ext>
            </a:extLst>
          </p:cNvPr>
          <p:cNvSpPr txBox="1">
            <a:spLocks/>
          </p:cNvSpPr>
          <p:nvPr/>
        </p:nvSpPr>
        <p:spPr>
          <a:xfrm>
            <a:off x="721774" y="103890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E8710E-AB10-294A-9DE7-6021A0F5B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0905" y="2399753"/>
            <a:ext cx="6334125" cy="1200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54DA2F0-DD5B-5337-CDF8-AA56A1853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905" y="3846549"/>
            <a:ext cx="74961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4756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74ECC-8BAD-3E13-2D63-9F69A1BC4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2C6F6E-E593-6B1F-3BF8-E4F790264E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910E45-CE80-74A2-18A2-362E7D7873A6}"/>
              </a:ext>
            </a:extLst>
          </p:cNvPr>
          <p:cNvSpPr txBox="1"/>
          <p:nvPr/>
        </p:nvSpPr>
        <p:spPr>
          <a:xfrm>
            <a:off x="732406" y="240948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</a:t>
            </a:r>
            <a:r>
              <a:rPr lang="hr-HR" dirty="0"/>
              <a:t>HTML elemenata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91FB56-1BA2-6D57-B544-F839EF304D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189" y="1879747"/>
            <a:ext cx="3762375" cy="419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AFE0CD-2B52-68AB-4023-ED2539D4BD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6189" y="3052200"/>
            <a:ext cx="3448050" cy="4191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6324758-1D3B-4566-9513-464100270280}"/>
              </a:ext>
            </a:extLst>
          </p:cNvPr>
          <p:cNvSpPr txBox="1"/>
          <p:nvPr/>
        </p:nvSpPr>
        <p:spPr>
          <a:xfrm>
            <a:off x="732405" y="3611235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promjena</a:t>
            </a:r>
            <a:r>
              <a:rPr lang="en-US" dirty="0"/>
              <a:t> CSS</a:t>
            </a:r>
            <a:r>
              <a:rPr lang="hr-HR" dirty="0"/>
              <a:t> </a:t>
            </a:r>
            <a:r>
              <a:rPr lang="en-US" dirty="0" err="1"/>
              <a:t>stilova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0FD38A1-745F-C306-00CA-48B79D46C6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189" y="4203847"/>
            <a:ext cx="2857500" cy="3429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5F52D19-9FE8-4A8C-6226-B25D6F556D15}"/>
              </a:ext>
            </a:extLst>
          </p:cNvPr>
          <p:cNvSpPr txBox="1"/>
          <p:nvPr/>
        </p:nvSpPr>
        <p:spPr>
          <a:xfrm>
            <a:off x="732404" y="4628319"/>
            <a:ext cx="91020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simulira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checkbox.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F17AB54-26B3-CF9C-7771-206CBF358FA5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17031FC-3A85-6054-06A4-2CAED38778A6}"/>
              </a:ext>
            </a:extLst>
          </p:cNvPr>
          <p:cNvSpPr txBox="1"/>
          <p:nvPr/>
        </p:nvSpPr>
        <p:spPr>
          <a:xfrm>
            <a:off x="6690507" y="2044005"/>
            <a:ext cx="464642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en-US" sz="1400" dirty="0" err="1"/>
              <a:t>Selektiraj</a:t>
            </a:r>
            <a:r>
              <a:rPr lang="hr-HR" sz="1400" dirty="0"/>
              <a:t> </a:t>
            </a:r>
            <a:r>
              <a:rPr lang="hr-HR" sz="1400" b="1" dirty="0"/>
              <a:t>treći</a:t>
            </a:r>
            <a:r>
              <a:rPr lang="en-US" sz="1400" b="1" dirty="0"/>
              <a:t> &lt;li&gt; </a:t>
            </a:r>
            <a:r>
              <a:rPr lang="hr-HR" sz="1400" b="1" dirty="0"/>
              <a:t>element</a:t>
            </a:r>
            <a:r>
              <a:rPr lang="hr-HR" sz="1400" dirty="0"/>
              <a:t> i </a:t>
            </a:r>
            <a:r>
              <a:rPr lang="hr-HR" sz="1400" dirty="0" err="1"/>
              <a:t>promeni</a:t>
            </a:r>
            <a:r>
              <a:rPr lang="hr-HR" sz="1400" dirty="0"/>
              <a:t> njegov tekst u </a:t>
            </a:r>
            <a:r>
              <a:rPr lang="hr-HR" sz="1400" b="1" dirty="0"/>
              <a:t>svoje ime</a:t>
            </a:r>
            <a:r>
              <a:rPr lang="hr-HR" sz="1400" dirty="0"/>
              <a:t> </a:t>
            </a:r>
            <a:r>
              <a:rPr lang="hr-HR" sz="1400" b="1" dirty="0"/>
              <a:t>(BEZ </a:t>
            </a:r>
            <a:r>
              <a:rPr lang="hr-HR" sz="1400" b="1" dirty="0" err="1"/>
              <a:t>menjanja</a:t>
            </a:r>
            <a:r>
              <a:rPr lang="hr-HR" sz="1400" b="1" dirty="0"/>
              <a:t> HTML-a)</a:t>
            </a:r>
            <a:r>
              <a:rPr lang="hr-HR" sz="1400" dirty="0"/>
              <a:t>!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7540772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D8251-5589-253F-5885-0BFD1D3D6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3EFFF4A-2871-6ADD-E9AA-E2B0F5ECBDEB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DOM</a:t>
            </a:r>
            <a:endParaRPr lang="hr-HR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5F2D388-6793-6B5F-7484-95259EA410F1}"/>
              </a:ext>
            </a:extLst>
          </p:cNvPr>
          <p:cNvSpPr txBox="1">
            <a:spLocks/>
          </p:cNvSpPr>
          <p:nvPr/>
        </p:nvSpPr>
        <p:spPr>
          <a:xfrm>
            <a:off x="6651210" y="1401091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VJEZBA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EF0BD4-5069-EAF6-9F12-2D797416FDC0}"/>
              </a:ext>
            </a:extLst>
          </p:cNvPr>
          <p:cNvSpPr txBox="1"/>
          <p:nvPr/>
        </p:nvSpPr>
        <p:spPr>
          <a:xfrm>
            <a:off x="6690507" y="2044005"/>
            <a:ext cx="464642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</a:t>
            </a:r>
            <a:r>
              <a:rPr lang="hr-HR" sz="1400" dirty="0" err="1"/>
              <a:t>Promeni</a:t>
            </a:r>
            <a:r>
              <a:rPr lang="hr-HR" sz="1400" dirty="0"/>
              <a:t> boju Google linka pomoću JavaScript-a</a:t>
            </a:r>
            <a:endParaRPr lang="en-US" sz="1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046AFD-CCDC-CA01-C743-08F82350B4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663639"/>
            <a:ext cx="4646427" cy="14019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38133AC-B0D2-6CB7-8D6C-03B2BA0AFB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246529"/>
            <a:ext cx="10563225" cy="923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7E52DB-25CD-AF95-DE7C-828966A332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4473418"/>
            <a:ext cx="7648575" cy="419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1CF6777-35CB-4307-7366-0B42C968C127}"/>
              </a:ext>
            </a:extLst>
          </p:cNvPr>
          <p:cNvSpPr txBox="1"/>
          <p:nvPr/>
        </p:nvSpPr>
        <p:spPr>
          <a:xfrm>
            <a:off x="2194127" y="5111281"/>
            <a:ext cx="81561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💡</a:t>
            </a:r>
            <a:r>
              <a:rPr lang="hr-HR" sz="1600" b="1" dirty="0" err="1"/>
              <a:t>querySelector</a:t>
            </a:r>
            <a:r>
              <a:rPr lang="hr-HR" sz="1600" b="1" dirty="0"/>
              <a:t>() i </a:t>
            </a:r>
            <a:r>
              <a:rPr lang="hr-HR" sz="1600" b="1" dirty="0" err="1"/>
              <a:t>querySelectorAll</a:t>
            </a:r>
            <a:r>
              <a:rPr lang="hr-HR" sz="1600" b="1" dirty="0"/>
              <a:t>() </a:t>
            </a:r>
            <a:r>
              <a:rPr lang="hr-HR" sz="1600" dirty="0"/>
              <a:t>su najmoćniji jer mogu selektirati ID, klase i tagove istovremeno.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402620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790829E5-EBA7-C886-B214-68BC0C03E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5B54BBB0-24C3-34EA-BD12-D41BA8DAB9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</a:t>
            </a:r>
            <a:r>
              <a:rPr lang="en-US" sz="1200" b="1" dirty="0" err="1"/>
              <a:t>dodajte</a:t>
            </a:r>
            <a:r>
              <a:rPr lang="en-US" sz="1200" b="1" dirty="0"/>
              <a:t> </a:t>
            </a:r>
            <a:r>
              <a:rPr lang="en-US" sz="1200" b="1" dirty="0" err="1"/>
              <a:t>interaktivnost</a:t>
            </a:r>
            <a:r>
              <a:rPr lang="en-US" sz="1200" b="1" dirty="0"/>
              <a:t> </a:t>
            </a:r>
            <a:r>
              <a:rPr lang="en-US" sz="1200" b="1" dirty="0" err="1"/>
              <a:t>svom</a:t>
            </a:r>
            <a:r>
              <a:rPr lang="en-US" sz="1200" b="1" dirty="0"/>
              <a:t> video </a:t>
            </a:r>
            <a:r>
              <a:rPr lang="en-US" sz="1200" b="1" dirty="0" err="1"/>
              <a:t>klub</a:t>
            </a:r>
            <a:r>
              <a:rPr lang="en-US" sz="1200" b="1" dirty="0"/>
              <a:t> </a:t>
            </a:r>
            <a:r>
              <a:rPr lang="en-US" sz="1200" b="1" dirty="0" err="1"/>
              <a:t>sajtu</a:t>
            </a:r>
            <a:endParaRPr lang="hr-HR" sz="1200" b="1" dirty="0"/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- </a:t>
            </a:r>
            <a:r>
              <a:rPr lang="en-US" sz="1200" dirty="0" err="1"/>
              <a:t>dodati</a:t>
            </a:r>
            <a:r>
              <a:rPr lang="en-US" sz="1200" dirty="0"/>
              <a:t> </a:t>
            </a:r>
            <a:r>
              <a:rPr lang="en-US" sz="1200" dirty="0" err="1"/>
              <a:t>funkcinalnost</a:t>
            </a:r>
            <a:r>
              <a:rPr lang="en-US" sz="1200" dirty="0"/>
              <a:t> </a:t>
            </a:r>
            <a:r>
              <a:rPr lang="en-US" sz="1200" dirty="0" err="1"/>
              <a:t>na</a:t>
            </a:r>
            <a:r>
              <a:rPr lang="en-US" sz="1200" dirty="0"/>
              <a:t> </a:t>
            </a:r>
            <a:r>
              <a:rPr lang="en-US" sz="1200" dirty="0" err="1"/>
              <a:t>klik</a:t>
            </a:r>
            <a:r>
              <a:rPr lang="en-US" sz="1200" dirty="0"/>
              <a:t> </a:t>
            </a:r>
            <a:r>
              <a:rPr lang="en-US" sz="1200" dirty="0" err="1"/>
              <a:t>kategorije</a:t>
            </a:r>
            <a:r>
              <a:rPr lang="en-US" sz="1200" dirty="0"/>
              <a:t> da </a:t>
            </a:r>
            <a:r>
              <a:rPr lang="en-US" sz="1200" dirty="0" err="1"/>
              <a:t>izadje</a:t>
            </a:r>
            <a:r>
              <a:rPr lang="en-US" sz="1200" dirty="0"/>
              <a:t> </a:t>
            </a:r>
            <a:r>
              <a:rPr lang="en-US" sz="1200" dirty="0" err="1"/>
              <a:t>padajuci</a:t>
            </a:r>
            <a:r>
              <a:rPr lang="en-US" sz="1200" dirty="0"/>
              <a:t> </a:t>
            </a:r>
            <a:r>
              <a:rPr lang="en-US" sz="1200" dirty="0" err="1"/>
              <a:t>meni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33409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58DE1-FEB8-1828-DE9A-6782DB822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F9272C0-82C3-5FD3-3F89-58868B08D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51806AC-AD66-7E71-B969-62858E0C7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0584" y="1443623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 err="1"/>
              <a:t>Interni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D052D1-89B2-D3C9-371F-2DD9B87FE7E7}"/>
              </a:ext>
            </a:extLst>
          </p:cNvPr>
          <p:cNvSpPr txBox="1"/>
          <p:nvPr/>
        </p:nvSpPr>
        <p:spPr>
          <a:xfrm>
            <a:off x="525869" y="2748886"/>
            <a:ext cx="48732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Losa</a:t>
            </a:r>
            <a:r>
              <a:rPr lang="en-US" sz="1600" dirty="0"/>
              <a:t> </a:t>
            </a:r>
            <a:r>
              <a:rPr lang="en-US" sz="1600" dirty="0" err="1"/>
              <a:t>praksa</a:t>
            </a:r>
            <a:r>
              <a:rPr lang="en-US" sz="1600" dirty="0"/>
              <a:t>!</a:t>
            </a:r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Teško za održavanje</a:t>
            </a:r>
            <a:r>
              <a:rPr lang="en-US" sz="1600" dirty="0"/>
              <a:t> I debugging.</a:t>
            </a:r>
          </a:p>
          <a:p>
            <a:r>
              <a:rPr lang="hr-HR" sz="1600" dirty="0"/>
              <a:t>👉 Nerazdvojivo od HTML-a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B412C92-C67C-3005-739B-07A6680D3EC5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Inline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942822C-B17D-2C43-8B69-C724F432B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97" y="2181988"/>
            <a:ext cx="2324100" cy="4095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84445B-9E78-5364-B598-3799DA2618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5721" y="2064114"/>
            <a:ext cx="2324100" cy="24860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C48BA-8ACA-7D3B-F19A-CB9EF39F55FD}"/>
              </a:ext>
            </a:extLst>
          </p:cNvPr>
          <p:cNvSpPr txBox="1"/>
          <p:nvPr/>
        </p:nvSpPr>
        <p:spPr>
          <a:xfrm>
            <a:off x="6363193" y="4676923"/>
            <a:ext cx="48732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b="1" dirty="0"/>
              <a:t>Bolje od </a:t>
            </a:r>
            <a:r>
              <a:rPr lang="hr-HR" sz="1600" b="1" dirty="0" err="1"/>
              <a:t>inline</a:t>
            </a:r>
            <a:r>
              <a:rPr lang="hr-HR" sz="1600" b="1" dirty="0"/>
              <a:t> JavaScript-a</a:t>
            </a:r>
            <a:r>
              <a:rPr lang="hr-HR" sz="1600" dirty="0"/>
              <a:t>, ali i dalje nije optimalno za veće projekte.</a:t>
            </a:r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061781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44035-BA76-BDEA-4EA0-273CB9E5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F645AFD-6A28-8BAE-C0CA-5B7C2B86CCD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INTEGRIRANJE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4323D10-7B19-1114-698D-019B238D0FE5}"/>
              </a:ext>
            </a:extLst>
          </p:cNvPr>
          <p:cNvSpPr txBox="1"/>
          <p:nvPr/>
        </p:nvSpPr>
        <p:spPr>
          <a:xfrm>
            <a:off x="440365" y="3881389"/>
            <a:ext cx="487325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Bolja organizacija koda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Lakše održavanje</a:t>
            </a:r>
            <a:endParaRPr lang="en-US" sz="1600" dirty="0"/>
          </a:p>
          <a:p>
            <a:r>
              <a:rPr lang="hr-HR" sz="1600" dirty="0"/>
              <a:t>👉 Bolje performanse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hr-HR" sz="1600" dirty="0"/>
              <a:t>Omogućava </a:t>
            </a:r>
            <a:r>
              <a:rPr lang="hr-HR" sz="1600" b="1" dirty="0"/>
              <a:t>keširanje</a:t>
            </a:r>
            <a:r>
              <a:rPr lang="hr-HR" sz="1600" dirty="0"/>
              <a:t>, što ubrzava učitavanje stranice</a:t>
            </a:r>
            <a:endParaRPr lang="en-US" sz="1600" dirty="0"/>
          </a:p>
          <a:p>
            <a:r>
              <a:rPr lang="hr-HR" sz="1600" dirty="0"/>
              <a:t>👉</a:t>
            </a:r>
            <a:r>
              <a:rPr lang="en-US" sz="1600" dirty="0"/>
              <a:t> </a:t>
            </a:r>
            <a:r>
              <a:rPr lang="en-US" sz="1600" dirty="0" err="1"/>
              <a:t>Stranica</a:t>
            </a:r>
            <a:r>
              <a:rPr lang="en-US" sz="1600" dirty="0"/>
              <a:t> </a:t>
            </a:r>
            <a:r>
              <a:rPr lang="en-US" sz="1600" dirty="0" err="1"/>
              <a:t>radi</a:t>
            </a:r>
            <a:r>
              <a:rPr lang="en-US" sz="1600" dirty="0"/>
              <a:t> </a:t>
            </a:r>
            <a:r>
              <a:rPr lang="en-US" sz="1600" dirty="0" err="1"/>
              <a:t>brze</a:t>
            </a:r>
            <a:r>
              <a:rPr lang="en-US" sz="1600" dirty="0"/>
              <a:t> </a:t>
            </a:r>
            <a:r>
              <a:rPr lang="en-US" sz="1600" dirty="0" err="1"/>
              <a:t>jel</a:t>
            </a:r>
            <a:r>
              <a:rPr lang="en-US" sz="1600" dirty="0"/>
              <a:t> se </a:t>
            </a:r>
            <a:r>
              <a:rPr lang="en-US" sz="1600" dirty="0" err="1"/>
              <a:t>prvo</a:t>
            </a:r>
            <a:r>
              <a:rPr lang="en-US" sz="1600" dirty="0"/>
              <a:t> </a:t>
            </a:r>
            <a:r>
              <a:rPr lang="en-US" sz="1600" dirty="0" err="1"/>
              <a:t>prikaze</a:t>
            </a:r>
            <a:r>
              <a:rPr lang="en-US" sz="1600" dirty="0"/>
              <a:t> </a:t>
            </a:r>
            <a:r>
              <a:rPr lang="en-US" sz="1600" dirty="0" err="1"/>
              <a:t>sadrzaj</a:t>
            </a:r>
            <a:r>
              <a:rPr lang="en-US" sz="1600" dirty="0"/>
              <a:t>, </a:t>
            </a:r>
            <a:r>
              <a:rPr lang="en-US" sz="1600" dirty="0" err="1"/>
              <a:t>zatim</a:t>
            </a:r>
            <a:r>
              <a:rPr lang="en-US" sz="1600" dirty="0"/>
              <a:t> se </a:t>
            </a:r>
            <a:r>
              <a:rPr lang="en-US" sz="1600" dirty="0" err="1"/>
              <a:t>pokrece</a:t>
            </a:r>
            <a:r>
              <a:rPr lang="en-US" sz="1600" dirty="0"/>
              <a:t> </a:t>
            </a:r>
            <a:r>
              <a:rPr lang="en-US" sz="1600" dirty="0" err="1"/>
              <a:t>javascript</a:t>
            </a:r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CE48114-B6BA-3C2F-0E5A-D69B0209BBA4}"/>
              </a:ext>
            </a:extLst>
          </p:cNvPr>
          <p:cNvSpPr txBox="1">
            <a:spLocks/>
          </p:cNvSpPr>
          <p:nvPr/>
        </p:nvSpPr>
        <p:spPr>
          <a:xfrm>
            <a:off x="575589" y="1435205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Eksterni</a:t>
            </a:r>
            <a:r>
              <a:rPr lang="en-US" sz="1600" dirty="0"/>
              <a:t> JavaScript</a:t>
            </a:r>
            <a:endParaRPr lang="hr-HR" sz="1600" dirty="0">
              <a:solidFill>
                <a:schemeClr val="accent3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4805853-2B56-008D-8D36-CF30F8C6B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995" y="2047721"/>
            <a:ext cx="2417037" cy="171803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1CDC9E6-86E5-3084-7708-633A0BAC21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850"/>
            <a:ext cx="3476625" cy="75247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B2DC569-0246-F3D5-B8F4-CD51C93B8322}"/>
              </a:ext>
            </a:extLst>
          </p:cNvPr>
          <p:cNvSpPr txBox="1"/>
          <p:nvPr/>
        </p:nvSpPr>
        <p:spPr>
          <a:xfrm>
            <a:off x="5973283" y="2906738"/>
            <a:ext cx="487325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600" dirty="0"/>
              <a:t>👉</a:t>
            </a:r>
            <a:r>
              <a:rPr lang="en-US" sz="1600" dirty="0"/>
              <a:t> J</a:t>
            </a:r>
            <a:r>
              <a:rPr lang="hr-HR" sz="1600" dirty="0" err="1"/>
              <a:t>avaScript</a:t>
            </a:r>
            <a:r>
              <a:rPr lang="hr-HR" sz="1600" dirty="0"/>
              <a:t> će se pokrenuti pre nego što se HTML učita</a:t>
            </a:r>
            <a:r>
              <a:rPr lang="en-US" sz="1600" dirty="0"/>
              <a:t>!</a:t>
            </a:r>
          </a:p>
          <a:p>
            <a:r>
              <a:rPr lang="hr-HR" sz="1600" dirty="0"/>
              <a:t>👉 Ako skripta pokuša da m</a:t>
            </a:r>
            <a:r>
              <a:rPr lang="en-US" sz="1600" dirty="0" err="1"/>
              <a:t>ijenja</a:t>
            </a:r>
            <a:r>
              <a:rPr lang="en-US" sz="1600" dirty="0"/>
              <a:t> </a:t>
            </a:r>
            <a:r>
              <a:rPr lang="hr-HR" sz="1600" dirty="0"/>
              <a:t>HTML elemente koji još </a:t>
            </a:r>
            <a:r>
              <a:rPr lang="hr-HR" sz="1600" b="1" dirty="0"/>
              <a:t>nisu učitani</a:t>
            </a:r>
            <a:r>
              <a:rPr lang="hr-HR" sz="1600" dirty="0"/>
              <a:t>, dobi</a:t>
            </a:r>
            <a:r>
              <a:rPr lang="en-US" sz="1600" dirty="0"/>
              <a:t>t </a:t>
            </a:r>
            <a:r>
              <a:rPr lang="hr-HR" sz="1600" dirty="0"/>
              <a:t>ćemo </a:t>
            </a:r>
            <a:r>
              <a:rPr lang="hr-HR" sz="1600" b="1" dirty="0"/>
              <a:t>grešku</a:t>
            </a:r>
            <a:r>
              <a:rPr lang="hr-HR" sz="1600" dirty="0"/>
              <a:t>.</a:t>
            </a:r>
            <a:endParaRPr lang="en-US" sz="1600" dirty="0"/>
          </a:p>
          <a:p>
            <a:endParaRPr lang="en-US" sz="16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0EDFF16-1DD8-FD8F-4DD0-9131A79FA2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2467819"/>
            <a:ext cx="386715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952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EA111-FE8A-791D-3230-855134A15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E7D6EC-E9DF-C64A-25B7-C5DD8F099F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CFB2-84A9-84E4-02A9-BC479D60F11E}"/>
              </a:ext>
            </a:extLst>
          </p:cNvPr>
          <p:cNvSpPr txBox="1"/>
          <p:nvPr/>
        </p:nvSpPr>
        <p:spPr>
          <a:xfrm>
            <a:off x="879402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String (</a:t>
            </a:r>
            <a:r>
              <a:rPr lang="en-US" dirty="0" err="1"/>
              <a:t>Tekst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471A6-E98B-C4BB-F0C9-BADBD0F1B5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471" y="2313691"/>
            <a:ext cx="2457450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25602F-FDA0-DDBC-A629-B8ADB88C2F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0516" y="1505728"/>
            <a:ext cx="2790825" cy="4191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37FDDF8-06E7-FCF6-54F1-8B9A4783CE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3758" y="3387163"/>
            <a:ext cx="2428875" cy="5143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A1FF17-99B0-700E-04C0-131A5AC0B3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86645" y="4498188"/>
            <a:ext cx="2238375" cy="69532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F32C9F2-3C26-BF3B-016C-C1A87CF6ED4D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BEC53A-1F8E-35D1-7C15-280E58E9EBAE}"/>
              </a:ext>
            </a:extLst>
          </p:cNvPr>
          <p:cNvSpPr txBox="1"/>
          <p:nvPr/>
        </p:nvSpPr>
        <p:spPr>
          <a:xfrm>
            <a:off x="879402" y="3461244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Boolean (true/false)</a:t>
            </a:r>
            <a:endParaRPr lang="hr-H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6FDAE0-0187-B173-3284-70E77E3A6EB1}"/>
              </a:ext>
            </a:extLst>
          </p:cNvPr>
          <p:cNvSpPr txBox="1"/>
          <p:nvPr/>
        </p:nvSpPr>
        <p:spPr>
          <a:xfrm>
            <a:off x="879402" y="4613609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Preglednik</a:t>
            </a:r>
            <a:r>
              <a:rPr lang="en-US" dirty="0"/>
              <a:t> </a:t>
            </a:r>
            <a:r>
              <a:rPr lang="en-US" dirty="0" err="1"/>
              <a:t>prepoznaje</a:t>
            </a:r>
            <a:endParaRPr lang="hr-HR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5382D1B-8731-069E-BC38-1F40A5C168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15718" y="1924828"/>
            <a:ext cx="2952750" cy="9525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B0B11CD4-87C4-279F-1AAB-57C96E0DDC74}"/>
              </a:ext>
            </a:extLst>
          </p:cNvPr>
          <p:cNvSpPr txBox="1"/>
          <p:nvPr/>
        </p:nvSpPr>
        <p:spPr>
          <a:xfrm>
            <a:off x="931539" y="252320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 err="1"/>
              <a:t>Brojevi</a:t>
            </a:r>
            <a:r>
              <a:rPr lang="en-US" dirty="0"/>
              <a:t> (Numbers)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A643C4A-5EC8-C78F-9934-B392207E993C}"/>
              </a:ext>
            </a:extLst>
          </p:cNvPr>
          <p:cNvSpPr txBox="1"/>
          <p:nvPr/>
        </p:nvSpPr>
        <p:spPr>
          <a:xfrm>
            <a:off x="7838411" y="3901513"/>
            <a:ext cx="363057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Omogućuju nam da </a:t>
            </a:r>
            <a:r>
              <a:rPr lang="pl-PL" b="1" dirty="0"/>
              <a:t>pravilno koristimo podatke</a:t>
            </a:r>
            <a:r>
              <a:rPr lang="pl-PL" dirty="0"/>
              <a:t> u programu.</a:t>
            </a:r>
            <a:endParaRPr lang="en-US" dirty="0"/>
          </a:p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Sprječavaju greške – </a:t>
            </a:r>
            <a:r>
              <a:rPr lang="hr-HR" b="1" dirty="0"/>
              <a:t>ne možemo npr. zbrojiti </a:t>
            </a:r>
            <a:r>
              <a:rPr lang="hr-HR" b="1" dirty="0" err="1"/>
              <a:t>string</a:t>
            </a:r>
            <a:r>
              <a:rPr lang="hr-HR" b="1" dirty="0"/>
              <a:t> i broj</a:t>
            </a:r>
            <a:r>
              <a:rPr lang="hr-HR" dirty="0"/>
              <a:t>: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31E6605-C2C1-DFFB-2A4B-E42E16368E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15718" y="3114675"/>
            <a:ext cx="3886200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397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4EF8E-2565-878D-9F21-D190EEDF0A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F7EA0B-6242-7E99-F40A-FD1FC50CFD3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7E53366-A13D-A5EF-B993-B83E52AB3D12}"/>
              </a:ext>
            </a:extLst>
          </p:cNvPr>
          <p:cNvGrpSpPr/>
          <p:nvPr/>
        </p:nvGrpSpPr>
        <p:grpSpPr>
          <a:xfrm>
            <a:off x="517451" y="2952792"/>
            <a:ext cx="6145618" cy="756942"/>
            <a:chOff x="517451" y="2301027"/>
            <a:chExt cx="6145618" cy="75694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4DD755DB-DA24-AF39-875A-A4970AD7FB15}"/>
                </a:ext>
              </a:extLst>
            </p:cNvPr>
            <p:cNvSpPr txBox="1"/>
            <p:nvPr/>
          </p:nvSpPr>
          <p:spPr>
            <a:xfrm>
              <a:off x="517451" y="2301027"/>
              <a:ext cx="61456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hr-HR" dirty="0"/>
                <a:t>👉 </a:t>
              </a:r>
              <a:r>
                <a:rPr lang="en-US" dirty="0" err="1"/>
                <a:t>Deklaracija</a:t>
              </a:r>
              <a:endParaRPr lang="en-US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E601608-BE18-D43B-D9D4-2CC961A52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042" y="2724594"/>
              <a:ext cx="1619250" cy="333375"/>
            </a:xfrm>
            <a:prstGeom prst="rect">
              <a:avLst/>
            </a:prstGeom>
          </p:spPr>
        </p:pic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4D8F5DF-8C3C-7D62-76B4-7879A2668E0D}"/>
              </a:ext>
            </a:extLst>
          </p:cNvPr>
          <p:cNvGrpSpPr/>
          <p:nvPr/>
        </p:nvGrpSpPr>
        <p:grpSpPr>
          <a:xfrm>
            <a:off x="7838411" y="2047543"/>
            <a:ext cx="3771900" cy="914400"/>
            <a:chOff x="7838411" y="2047543"/>
            <a:chExt cx="3771900" cy="914400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E70E4F5-73F7-B5EE-F345-C4653AA15A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38411" y="2485693"/>
              <a:ext cx="3771900" cy="47625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4DAC27-12A4-2B90-4108-57B8FC504A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838411" y="2047543"/>
              <a:ext cx="3038475" cy="438150"/>
            </a:xfrm>
            <a:prstGeom prst="rect">
              <a:avLst/>
            </a:prstGeom>
          </p:spPr>
        </p:pic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E365E1CB-BCF9-5C76-4041-93025FCEF7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5042" y="4367963"/>
            <a:ext cx="5143500" cy="1143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06C4E8-4FD7-D9E4-7986-DF7B82ECADFA}"/>
              </a:ext>
            </a:extLst>
          </p:cNvPr>
          <p:cNvSpPr txBox="1"/>
          <p:nvPr/>
        </p:nvSpPr>
        <p:spPr>
          <a:xfrm>
            <a:off x="7838411" y="1505728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Vjezba</a:t>
            </a:r>
            <a:endParaRPr lang="hr-H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B30E6ED-A0C3-2AD1-6494-B7F8E91D87A2}"/>
              </a:ext>
            </a:extLst>
          </p:cNvPr>
          <p:cNvSpPr txBox="1"/>
          <p:nvPr/>
        </p:nvSpPr>
        <p:spPr>
          <a:xfrm>
            <a:off x="517451" y="388864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 err="1"/>
              <a:t>Promijena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453D7-48A7-FF4D-9B48-95A08166F3A5}"/>
              </a:ext>
            </a:extLst>
          </p:cNvPr>
          <p:cNvSpPr txBox="1"/>
          <p:nvPr/>
        </p:nvSpPr>
        <p:spPr>
          <a:xfrm>
            <a:off x="517451" y="1165918"/>
            <a:ext cx="61456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hr-HR" b="1" dirty="0"/>
              <a:t>Omogućuju ponovnu upotrebu podataka bez ponavljanja koda.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Pomažu u organizaciji programa.</a:t>
            </a:r>
            <a:br>
              <a:rPr lang="hr-HR" dirty="0"/>
            </a:br>
            <a:r>
              <a:rPr lang="hr-HR" dirty="0"/>
              <a:t>👉 </a:t>
            </a:r>
            <a:r>
              <a:rPr lang="hr-HR" b="1" dirty="0"/>
              <a:t>Omogućuju prilagodbu i promjene podataka tijekom izvršavanja programa.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189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94263-A875-F7BB-942C-30F75B62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030E7F-6E84-51D3-3888-48264A2121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31CED13-EDBF-B5DC-962C-0037698A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CCB5347-F2FF-26A4-9626-51D50764D3AD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32BB5-A2B0-CA72-2AB7-625CBD9B10D8}"/>
              </a:ext>
            </a:extLst>
          </p:cNvPr>
          <p:cNvSpPr txBox="1"/>
          <p:nvPr/>
        </p:nvSpPr>
        <p:spPr>
          <a:xfrm>
            <a:off x="405809" y="2005890"/>
            <a:ext cx="47137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var</a:t>
            </a:r>
            <a:r>
              <a:rPr lang="hr-HR" sz="1400" dirty="0"/>
              <a:t> dostupne su unutar cijele funkcije u kojoj su deklarirane, čak i prije same deklaracije.</a:t>
            </a:r>
            <a:endParaRPr lang="en-US" sz="1400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A2D2CC7-44B1-C253-0F96-CF65ADA561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218" y="2859866"/>
            <a:ext cx="4552950" cy="15525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4BECAAB-9D7C-666A-CE13-118DB4D233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7999" y="2859866"/>
            <a:ext cx="5457825" cy="1524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08EC359-AF52-D563-24BC-9731FF41523B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👉Varijable definirane pomoću </a:t>
            </a:r>
            <a:r>
              <a:rPr lang="hr-HR" sz="1400" b="1" dirty="0"/>
              <a:t>let</a:t>
            </a:r>
            <a:r>
              <a:rPr lang="hr-HR" sz="1400" dirty="0"/>
              <a:t> dostupne su samo unutar bloka {} u kojem su definirane.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014965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BD38C-4CA1-0BBB-F036-D0A3698C9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D279936-DADA-DEDA-AD1E-4C0ACF53A42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hr-HR" dirty="0"/>
              <a:t>JavaScript</a:t>
            </a:r>
            <a:r>
              <a:rPr lang="en-US" dirty="0"/>
              <a:t> – VARIJABLE</a:t>
            </a:r>
            <a:endParaRPr lang="hr-HR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3D6E85-E4D8-4AA9-F04C-377D9010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407" y="1367700"/>
            <a:ext cx="5328139" cy="853976"/>
          </a:xfrm>
        </p:spPr>
        <p:txBody>
          <a:bodyPr>
            <a:normAutofit/>
          </a:bodyPr>
          <a:lstStyle/>
          <a:p>
            <a:r>
              <a:rPr lang="en-US" sz="1600" dirty="0"/>
              <a:t>LET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63BEEB-229F-860D-0706-B241BDAC0E64}"/>
              </a:ext>
            </a:extLst>
          </p:cNvPr>
          <p:cNvSpPr txBox="1">
            <a:spLocks/>
          </p:cNvSpPr>
          <p:nvPr/>
        </p:nvSpPr>
        <p:spPr>
          <a:xfrm>
            <a:off x="612803" y="1367700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/>
              <a:t>VAR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BC38D0-6490-AE36-1E84-05BBCEC7F9B2}"/>
              </a:ext>
            </a:extLst>
          </p:cNvPr>
          <p:cNvSpPr txBox="1"/>
          <p:nvPr/>
        </p:nvSpPr>
        <p:spPr>
          <a:xfrm>
            <a:off x="405809" y="2005890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👉var se "podigne" (</a:t>
            </a:r>
            <a:r>
              <a:rPr lang="hr-HR" sz="1400" dirty="0" err="1"/>
              <a:t>hoisted</a:t>
            </a:r>
            <a:r>
              <a:rPr lang="hr-HR" sz="1400" dirty="0"/>
              <a:t>) na vrh svoje funkcije, ali se inicijalizira kao </a:t>
            </a:r>
            <a:r>
              <a:rPr lang="hr-HR" sz="1400" dirty="0" err="1"/>
              <a:t>undefined</a:t>
            </a:r>
            <a:r>
              <a:rPr lang="hr-HR" sz="1400" dirty="0"/>
              <a:t>.</a:t>
            </a:r>
            <a:endParaRPr lang="en-US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08DF771-D1DC-D88C-6E0A-6E013E99875D}"/>
              </a:ext>
            </a:extLst>
          </p:cNvPr>
          <p:cNvSpPr txBox="1"/>
          <p:nvPr/>
        </p:nvSpPr>
        <p:spPr>
          <a:xfrm>
            <a:off x="6289157" y="2017551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se također podigne, ali nije inicijaliziran, pa ako mu pristupiš prije deklaracije, dobivaš </a:t>
            </a:r>
            <a:r>
              <a:rPr lang="hr-HR" sz="1400" dirty="0" err="1"/>
              <a:t>ReferenceError</a:t>
            </a:r>
            <a:r>
              <a:rPr lang="hr-HR" sz="1400" dirty="0"/>
              <a:t>.</a:t>
            </a:r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A8B35A-1B49-53B3-3654-12F5B871C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972" y="2715732"/>
            <a:ext cx="4724400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188903A-17AA-D20E-426D-FBAD82DCB2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942" y="2714348"/>
            <a:ext cx="5867400" cy="571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19B46D8-6D1D-FD5E-464F-02B448F70E8A}"/>
              </a:ext>
            </a:extLst>
          </p:cNvPr>
          <p:cNvSpPr txBox="1"/>
          <p:nvPr/>
        </p:nvSpPr>
        <p:spPr>
          <a:xfrm>
            <a:off x="405809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</a:t>
            </a:r>
            <a:r>
              <a:rPr lang="hr-HR" sz="1400" b="1" dirty="0"/>
              <a:t>var</a:t>
            </a:r>
            <a:r>
              <a:rPr lang="hr-HR" sz="1400" dirty="0"/>
              <a:t> dopušta ponovnu deklaraciju iste varijable unutar istog dosega.</a:t>
            </a:r>
            <a:endParaRPr lang="en-US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173B210-2AB9-3830-7394-D95D38DD9354}"/>
              </a:ext>
            </a:extLst>
          </p:cNvPr>
          <p:cNvSpPr txBox="1"/>
          <p:nvPr/>
        </p:nvSpPr>
        <p:spPr>
          <a:xfrm>
            <a:off x="6175743" y="3608869"/>
            <a:ext cx="4713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👉let ne dopušta ponovnu deklaraciju unutar istog dosega.</a:t>
            </a:r>
            <a:endParaRPr lang="en-US" sz="14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8BC17D7-AFA9-D122-6864-56450AB03C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897" y="4182471"/>
            <a:ext cx="2428875" cy="5238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90B1AE1-D7EB-2187-0A07-AA70B9912A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0942" y="4182471"/>
            <a:ext cx="4286250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80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2406</TotalTime>
  <Words>1946</Words>
  <Application>Microsoft Office PowerPoint</Application>
  <PresentationFormat>Widescreen</PresentationFormat>
  <Paragraphs>217</Paragraphs>
  <Slides>35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Open Sans</vt:lpstr>
      <vt:lpstr>Open Sans Semibold</vt:lpstr>
      <vt:lpstr>Wingdings</vt:lpstr>
      <vt:lpstr>Office Theme</vt:lpstr>
      <vt:lpstr>Uvod u JAVASCRIPT</vt:lpstr>
      <vt:lpstr>PowerPoint Presentation</vt:lpstr>
      <vt:lpstr>PowerPoint Presentation</vt:lpstr>
      <vt:lpstr>Interni JavaScript</vt:lpstr>
      <vt:lpstr>PowerPoint Presentation</vt:lpstr>
      <vt:lpstr>PowerPoint Presentation</vt:lpstr>
      <vt:lpstr>PowerPoint Presentation</vt:lpstr>
      <vt:lpstr>LET</vt:lpstr>
      <vt:lpstr>LET</vt:lpstr>
      <vt:lpstr>LET</vt:lpstr>
      <vt:lpstr>PowerPoint Presentation</vt:lpstr>
      <vt:lpstr>VJEZBA</vt:lpstr>
      <vt:lpstr>VJEZBA</vt:lpstr>
      <vt:lpstr>VJEZBA</vt:lpstr>
      <vt:lpstr>PowerPoint Presentation</vt:lpstr>
      <vt:lpstr>VJEZBA</vt:lpstr>
      <vt:lpstr>VJEZBA</vt:lpstr>
      <vt:lpstr>VJEZBA</vt:lpstr>
      <vt:lpstr>PowerPoint Presentation</vt:lpstr>
      <vt:lpstr>VJEžba</vt:lpstr>
      <vt:lpstr>VISE UVIJETA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157</cp:revision>
  <dcterms:created xsi:type="dcterms:W3CDTF">2021-08-14T09:32:24Z</dcterms:created>
  <dcterms:modified xsi:type="dcterms:W3CDTF">2025-04-29T19:48:35Z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