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81" r:id="rId4"/>
    <p:sldId id="282" r:id="rId5"/>
    <p:sldId id="286" r:id="rId6"/>
    <p:sldId id="287" r:id="rId7"/>
    <p:sldId id="283" r:id="rId8"/>
    <p:sldId id="285" r:id="rId9"/>
    <p:sldId id="288" r:id="rId10"/>
    <p:sldId id="289" r:id="rId11"/>
    <p:sldId id="284" r:id="rId1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80584" autoAdjust="0"/>
  </p:normalViewPr>
  <p:slideViewPr>
    <p:cSldViewPr snapToGrid="0">
      <p:cViewPr>
        <p:scale>
          <a:sx n="75" d="100"/>
          <a:sy n="75" d="100"/>
        </p:scale>
        <p:origin x="532" y="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395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27FDF-D9AC-4497-8AF1-9347ACD4697E}" type="datetimeFigureOut">
              <a:rPr lang="hr-HR" smtClean="0"/>
              <a:t>19.5.2025.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064B2-EFF6-4760-BE09-0DEDA56827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18592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components/fundamental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apple.com/documentation/swiftui/app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xamarin/essentials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rdova.apache.org/docs/en/latest/guide/cli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apache/cordova-plugin-list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rdova.apache.org/docs/en/latest/guide/cli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apache/cordova-plugin-list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rdova.apache.org/docs/en/latest/guide/cli/index.html#cordova-run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rdova.apache.org/docs/en/latest/guide/cli/index.html#cordova-run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hr-HR" b="1" dirty="0" err="1"/>
              <a:t>Teacher</a:t>
            </a:r>
            <a:r>
              <a:rPr lang="hr-HR" b="1" dirty="0"/>
              <a:t> Notes: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Android:</a:t>
            </a:r>
            <a:r>
              <a:rPr lang="hr-HR" dirty="0"/>
              <a:t> </a:t>
            </a:r>
            <a:r>
              <a:rPr lang="hr-HR" dirty="0" err="1"/>
              <a:t>Demonstrate</a:t>
            </a:r>
            <a:r>
              <a:rPr lang="hr-HR" dirty="0"/>
              <a:t> </a:t>
            </a:r>
            <a:r>
              <a:rPr lang="hr-HR" dirty="0" err="1"/>
              <a:t>creating</a:t>
            </a:r>
            <a:r>
              <a:rPr lang="hr-HR" dirty="0"/>
              <a:t> a “</a:t>
            </a:r>
            <a:r>
              <a:rPr lang="hr-HR" dirty="0" err="1"/>
              <a:t>Hello</a:t>
            </a:r>
            <a:r>
              <a:rPr lang="hr-HR" dirty="0"/>
              <a:t> World” </a:t>
            </a:r>
            <a:r>
              <a:rPr lang="hr-HR" dirty="0" err="1"/>
              <a:t>app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Android Studio </a:t>
            </a:r>
            <a:r>
              <a:rPr lang="hr-HR" dirty="0" err="1"/>
              <a:t>using</a:t>
            </a:r>
            <a:r>
              <a:rPr lang="hr-HR" dirty="0"/>
              <a:t> </a:t>
            </a:r>
            <a:r>
              <a:rPr lang="hr-HR" dirty="0" err="1"/>
              <a:t>Kotlin</a:t>
            </a:r>
            <a:r>
              <a:rPr lang="hr-HR" dirty="0"/>
              <a:t>, </a:t>
            </a:r>
            <a:r>
              <a:rPr lang="hr-HR" dirty="0" err="1"/>
              <a:t>then</a:t>
            </a:r>
            <a:r>
              <a:rPr lang="hr-HR" dirty="0"/>
              <a:t> </a:t>
            </a:r>
            <a:r>
              <a:rPr lang="hr-HR" dirty="0" err="1"/>
              <a:t>walk</a:t>
            </a:r>
            <a:r>
              <a:rPr lang="hr-HR" dirty="0"/>
              <a:t> </a:t>
            </a:r>
            <a:r>
              <a:rPr lang="hr-HR" dirty="0" err="1"/>
              <a:t>through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Android </a:t>
            </a:r>
            <a:r>
              <a:rPr lang="hr-HR" dirty="0" err="1"/>
              <a:t>Activity</a:t>
            </a:r>
            <a:r>
              <a:rPr lang="hr-HR" dirty="0"/>
              <a:t> </a:t>
            </a:r>
            <a:r>
              <a:rPr lang="hr-HR" dirty="0" err="1"/>
              <a:t>lifecycle</a:t>
            </a:r>
            <a:r>
              <a:rPr lang="hr-HR" dirty="0"/>
              <a:t> (</a:t>
            </a:r>
            <a:r>
              <a:rPr lang="hr-HR" dirty="0" err="1"/>
              <a:t>onCreate</a:t>
            </a:r>
            <a:r>
              <a:rPr lang="hr-HR" dirty="0"/>
              <a:t>, </a:t>
            </a:r>
            <a:r>
              <a:rPr lang="hr-HR" dirty="0" err="1"/>
              <a:t>onPause</a:t>
            </a:r>
            <a:r>
              <a:rPr lang="hr-HR" dirty="0"/>
              <a:t>, </a:t>
            </a:r>
            <a:r>
              <a:rPr lang="hr-HR" dirty="0" err="1"/>
              <a:t>onDestroy</a:t>
            </a:r>
            <a:r>
              <a:rPr lang="hr-HR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 err="1"/>
              <a:t>iOS</a:t>
            </a:r>
            <a:r>
              <a:rPr lang="hr-HR" b="1" dirty="0"/>
              <a:t>:</a:t>
            </a:r>
            <a:r>
              <a:rPr lang="hr-HR" dirty="0"/>
              <a:t> Show </a:t>
            </a:r>
            <a:r>
              <a:rPr lang="hr-HR" dirty="0" err="1"/>
              <a:t>an</a:t>
            </a:r>
            <a:r>
              <a:rPr lang="hr-HR" dirty="0"/>
              <a:t> </a:t>
            </a:r>
            <a:r>
              <a:rPr lang="hr-HR" dirty="0" err="1"/>
              <a:t>Xcode</a:t>
            </a:r>
            <a:r>
              <a:rPr lang="hr-HR" dirty="0"/>
              <a:t> </a:t>
            </a:r>
            <a:r>
              <a:rPr lang="hr-HR" dirty="0" err="1"/>
              <a:t>SwiftUI</a:t>
            </a:r>
            <a:r>
              <a:rPr lang="hr-HR" dirty="0"/>
              <a:t> </a:t>
            </a:r>
            <a:r>
              <a:rPr lang="hr-HR" dirty="0" err="1"/>
              <a:t>project</a:t>
            </a:r>
            <a:r>
              <a:rPr lang="hr-HR" dirty="0"/>
              <a:t>, </a:t>
            </a:r>
            <a:r>
              <a:rPr lang="hr-HR" dirty="0" err="1"/>
              <a:t>emphasizing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App </a:t>
            </a:r>
            <a:r>
              <a:rPr lang="hr-HR" dirty="0" err="1"/>
              <a:t>lifecycle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Swift </a:t>
            </a:r>
            <a:r>
              <a:rPr lang="hr-HR" dirty="0" err="1"/>
              <a:t>Package</a:t>
            </a:r>
            <a:r>
              <a:rPr lang="hr-HR" dirty="0"/>
              <a:t> Manager for </a:t>
            </a:r>
            <a:r>
              <a:rPr lang="hr-HR" dirty="0" err="1"/>
              <a:t>dependencies</a:t>
            </a:r>
            <a:r>
              <a:rPr lang="hr-H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/>
              <a:t>Discuss</a:t>
            </a:r>
            <a:r>
              <a:rPr lang="hr-HR" dirty="0"/>
              <a:t> </a:t>
            </a:r>
            <a:r>
              <a:rPr lang="hr-HR" dirty="0" err="1"/>
              <a:t>platform</a:t>
            </a:r>
            <a:r>
              <a:rPr lang="hr-HR" dirty="0"/>
              <a:t> design </a:t>
            </a:r>
            <a:r>
              <a:rPr lang="hr-HR" dirty="0" err="1"/>
              <a:t>guidelines</a:t>
            </a:r>
            <a:r>
              <a:rPr lang="hr-HR" dirty="0"/>
              <a:t> (</a:t>
            </a:r>
            <a:r>
              <a:rPr lang="hr-HR" dirty="0" err="1"/>
              <a:t>Material</a:t>
            </a:r>
            <a:r>
              <a:rPr lang="hr-HR" dirty="0"/>
              <a:t> for Android, Human Interface for </a:t>
            </a:r>
            <a:r>
              <a:rPr lang="hr-HR" dirty="0" err="1"/>
              <a:t>iOS</a:t>
            </a:r>
            <a:r>
              <a:rPr lang="hr-HR" dirty="0"/>
              <a:t>)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why</a:t>
            </a:r>
            <a:r>
              <a:rPr lang="hr-HR" dirty="0"/>
              <a:t> </a:t>
            </a:r>
            <a:r>
              <a:rPr lang="hr-HR" dirty="0" err="1"/>
              <a:t>adhering</a:t>
            </a:r>
            <a:r>
              <a:rPr lang="hr-HR" dirty="0"/>
              <a:t> to </a:t>
            </a:r>
            <a:r>
              <a:rPr lang="hr-HR" dirty="0" err="1"/>
              <a:t>them</a:t>
            </a:r>
            <a:r>
              <a:rPr lang="hr-HR" dirty="0"/>
              <a:t> </a:t>
            </a:r>
            <a:r>
              <a:rPr lang="hr-HR" dirty="0" err="1"/>
              <a:t>improves</a:t>
            </a:r>
            <a:r>
              <a:rPr lang="hr-HR" dirty="0"/>
              <a:t> UX.</a:t>
            </a:r>
          </a:p>
          <a:p>
            <a:pPr>
              <a:buNone/>
            </a:pPr>
            <a:r>
              <a:rPr lang="hr-HR" b="1" dirty="0"/>
              <a:t>Resources: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Android </a:t>
            </a:r>
            <a:r>
              <a:rPr lang="hr-HR" dirty="0" err="1"/>
              <a:t>Developers</a:t>
            </a:r>
            <a:r>
              <a:rPr lang="hr-HR" dirty="0"/>
              <a:t> – </a:t>
            </a:r>
            <a:r>
              <a:rPr lang="hr-HR" dirty="0">
                <a:hlinkClick r:id="rId3"/>
              </a:rPr>
              <a:t>App Fundamentals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Apple Developer – </a:t>
            </a:r>
            <a:r>
              <a:rPr lang="hr-HR" dirty="0">
                <a:hlinkClick r:id="rId4"/>
              </a:rPr>
              <a:t>App </a:t>
            </a:r>
            <a:r>
              <a:rPr lang="hr-HR" dirty="0" err="1">
                <a:hlinkClick r:id="rId4"/>
              </a:rPr>
              <a:t>Architecture</a:t>
            </a:r>
            <a:endParaRPr lang="hr-HR" dirty="0"/>
          </a:p>
          <a:p>
            <a:pPr>
              <a:buNone/>
            </a:pPr>
            <a:r>
              <a:rPr lang="hr-HR" b="1" dirty="0" err="1"/>
              <a:t>Additional</a:t>
            </a:r>
            <a:r>
              <a:rPr lang="hr-HR" b="1" dirty="0"/>
              <a:t> </a:t>
            </a:r>
            <a:r>
              <a:rPr lang="hr-HR" b="1" dirty="0" err="1"/>
              <a:t>Reading</a:t>
            </a:r>
            <a:r>
              <a:rPr lang="hr-HR" b="1" dirty="0"/>
              <a:t>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i="1" dirty="0"/>
              <a:t>Android </a:t>
            </a:r>
            <a:r>
              <a:rPr lang="hr-HR" i="1" dirty="0" err="1"/>
              <a:t>Programming</a:t>
            </a:r>
            <a:r>
              <a:rPr lang="hr-HR" i="1" dirty="0"/>
              <a:t>: </a:t>
            </a:r>
            <a:r>
              <a:rPr lang="hr-HR" i="1" dirty="0" err="1"/>
              <a:t>The</a:t>
            </a:r>
            <a:r>
              <a:rPr lang="hr-HR" i="1" dirty="0"/>
              <a:t> Big </a:t>
            </a:r>
            <a:r>
              <a:rPr lang="hr-HR" i="1" dirty="0" err="1"/>
              <a:t>Nerd</a:t>
            </a:r>
            <a:r>
              <a:rPr lang="hr-HR" i="1" dirty="0"/>
              <a:t> </a:t>
            </a:r>
            <a:r>
              <a:rPr lang="hr-HR" i="1" dirty="0" err="1"/>
              <a:t>Ranch</a:t>
            </a:r>
            <a:r>
              <a:rPr lang="hr-HR" i="1" dirty="0"/>
              <a:t> </a:t>
            </a:r>
            <a:r>
              <a:rPr lang="hr-HR" i="1" dirty="0" err="1"/>
              <a:t>Guide</a:t>
            </a:r>
            <a:r>
              <a:rPr lang="hr-HR" dirty="0"/>
              <a:t> </a:t>
            </a:r>
            <a:r>
              <a:rPr lang="hr-HR" dirty="0" err="1"/>
              <a:t>by</a:t>
            </a:r>
            <a:r>
              <a:rPr lang="hr-HR" dirty="0"/>
              <a:t> Bill Phillips &amp; Chris Stewart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i="1" dirty="0" err="1"/>
              <a:t>iOS</a:t>
            </a:r>
            <a:r>
              <a:rPr lang="hr-HR" i="1" dirty="0"/>
              <a:t> </a:t>
            </a:r>
            <a:r>
              <a:rPr lang="hr-HR" i="1" dirty="0" err="1"/>
              <a:t>Programming</a:t>
            </a:r>
            <a:r>
              <a:rPr lang="hr-HR" i="1" dirty="0"/>
              <a:t>: </a:t>
            </a:r>
            <a:r>
              <a:rPr lang="hr-HR" i="1" dirty="0" err="1"/>
              <a:t>The</a:t>
            </a:r>
            <a:r>
              <a:rPr lang="hr-HR" i="1" dirty="0"/>
              <a:t> Big </a:t>
            </a:r>
            <a:r>
              <a:rPr lang="hr-HR" i="1" dirty="0" err="1"/>
              <a:t>Nerd</a:t>
            </a:r>
            <a:r>
              <a:rPr lang="hr-HR" i="1" dirty="0"/>
              <a:t> </a:t>
            </a:r>
            <a:r>
              <a:rPr lang="hr-HR" i="1" dirty="0" err="1"/>
              <a:t>Ranch</a:t>
            </a:r>
            <a:r>
              <a:rPr lang="hr-HR" i="1" dirty="0"/>
              <a:t> </a:t>
            </a:r>
            <a:r>
              <a:rPr lang="hr-HR" i="1" dirty="0" err="1"/>
              <a:t>Guide</a:t>
            </a:r>
            <a:r>
              <a:rPr lang="hr-HR" dirty="0"/>
              <a:t> </a:t>
            </a:r>
            <a:r>
              <a:rPr lang="hr-HR" dirty="0" err="1"/>
              <a:t>by</a:t>
            </a:r>
            <a:r>
              <a:rPr lang="hr-HR" dirty="0"/>
              <a:t> Christian </a:t>
            </a:r>
            <a:r>
              <a:rPr lang="hr-HR" dirty="0" err="1"/>
              <a:t>Keur</a:t>
            </a:r>
            <a:r>
              <a:rPr lang="hr-HR" dirty="0"/>
              <a:t> &amp; Aaron </a:t>
            </a:r>
            <a:r>
              <a:rPr lang="hr-HR" dirty="0" err="1"/>
              <a:t>Hillegass</a:t>
            </a:r>
            <a:endParaRPr lang="hr-HR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38951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hr-HR" b="1" dirty="0" err="1"/>
              <a:t>Teacher</a:t>
            </a:r>
            <a:r>
              <a:rPr lang="hr-HR" b="1" dirty="0"/>
              <a:t> Notes: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/>
              <a:t>Compare</a:t>
            </a:r>
            <a:r>
              <a:rPr lang="hr-HR" dirty="0"/>
              <a:t> </a:t>
            </a:r>
            <a:r>
              <a:rPr lang="hr-HR" dirty="0" err="1"/>
              <a:t>costs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timelines</a:t>
            </a:r>
            <a:r>
              <a:rPr lang="hr-HR" dirty="0"/>
              <a:t> for </a:t>
            </a:r>
            <a:r>
              <a:rPr lang="hr-HR" dirty="0" err="1"/>
              <a:t>maintaining</a:t>
            </a:r>
            <a:r>
              <a:rPr lang="hr-HR" dirty="0"/>
              <a:t> </a:t>
            </a:r>
            <a:r>
              <a:rPr lang="hr-HR" dirty="0" err="1"/>
              <a:t>two</a:t>
            </a:r>
            <a:r>
              <a:rPr lang="hr-HR" dirty="0"/>
              <a:t> </a:t>
            </a:r>
            <a:r>
              <a:rPr lang="hr-HR" dirty="0" err="1"/>
              <a:t>native</a:t>
            </a:r>
            <a:r>
              <a:rPr lang="hr-HR" dirty="0"/>
              <a:t> </a:t>
            </a:r>
            <a:r>
              <a:rPr lang="hr-HR" dirty="0" err="1"/>
              <a:t>codebases</a:t>
            </a:r>
            <a:r>
              <a:rPr lang="hr-HR" dirty="0"/>
              <a:t> vs. one </a:t>
            </a:r>
            <a:r>
              <a:rPr lang="hr-HR" dirty="0" err="1"/>
              <a:t>cross‑platform</a:t>
            </a:r>
            <a:r>
              <a:rPr lang="hr-HR" dirty="0"/>
              <a:t> </a:t>
            </a:r>
            <a:r>
              <a:rPr lang="hr-HR" dirty="0" err="1"/>
              <a:t>codebase</a:t>
            </a:r>
            <a:r>
              <a:rPr lang="hr-H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/>
              <a:t>Highlight</a:t>
            </a:r>
            <a:r>
              <a:rPr lang="hr-HR" dirty="0"/>
              <a:t> </a:t>
            </a:r>
            <a:r>
              <a:rPr lang="hr-HR" dirty="0" err="1"/>
              <a:t>real‑world</a:t>
            </a:r>
            <a:r>
              <a:rPr lang="hr-HR" dirty="0"/>
              <a:t> </a:t>
            </a:r>
            <a:r>
              <a:rPr lang="hr-HR" dirty="0" err="1"/>
              <a:t>examples</a:t>
            </a:r>
            <a:r>
              <a:rPr lang="hr-HR" dirty="0"/>
              <a:t>: how </a:t>
            </a:r>
            <a:r>
              <a:rPr lang="hr-HR" dirty="0" err="1"/>
              <a:t>Airbnb</a:t>
            </a:r>
            <a:r>
              <a:rPr lang="hr-HR" dirty="0"/>
              <a:t> </a:t>
            </a:r>
            <a:r>
              <a:rPr lang="hr-HR" dirty="0" err="1"/>
              <a:t>transitioned</a:t>
            </a:r>
            <a:r>
              <a:rPr lang="hr-HR" dirty="0"/>
              <a:t> </a:t>
            </a:r>
            <a:r>
              <a:rPr lang="hr-HR" dirty="0" err="1"/>
              <a:t>from</a:t>
            </a:r>
            <a:r>
              <a:rPr lang="hr-HR" dirty="0"/>
              <a:t> </a:t>
            </a:r>
            <a:r>
              <a:rPr lang="hr-HR" dirty="0" err="1"/>
              <a:t>native</a:t>
            </a:r>
            <a:r>
              <a:rPr lang="hr-HR" dirty="0"/>
              <a:t> to </a:t>
            </a:r>
            <a:r>
              <a:rPr lang="hr-HR" dirty="0" err="1"/>
              <a:t>React</a:t>
            </a:r>
            <a:r>
              <a:rPr lang="hr-HR" dirty="0"/>
              <a:t> </a:t>
            </a:r>
            <a:r>
              <a:rPr lang="hr-HR" dirty="0" err="1"/>
              <a:t>Native</a:t>
            </a:r>
            <a:r>
              <a:rPr lang="hr-HR" dirty="0"/>
              <a:t> for </a:t>
            </a:r>
            <a:r>
              <a:rPr lang="hr-HR" dirty="0" err="1"/>
              <a:t>faster</a:t>
            </a:r>
            <a:r>
              <a:rPr lang="hr-HR" dirty="0"/>
              <a:t> </a:t>
            </a:r>
            <a:r>
              <a:rPr lang="hr-HR" dirty="0" err="1"/>
              <a:t>feature</a:t>
            </a:r>
            <a:r>
              <a:rPr lang="hr-HR" dirty="0"/>
              <a:t> </a:t>
            </a:r>
            <a:r>
              <a:rPr lang="hr-HR" dirty="0" err="1"/>
              <a:t>delivery</a:t>
            </a:r>
            <a:r>
              <a:rPr lang="hr-HR" dirty="0"/>
              <a:t>.</a:t>
            </a:r>
          </a:p>
          <a:p>
            <a:pPr>
              <a:buNone/>
            </a:pPr>
            <a:r>
              <a:rPr lang="hr-HR" b="1" dirty="0"/>
              <a:t>Resources: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Microsoft – </a:t>
            </a:r>
            <a:r>
              <a:rPr lang="hr-HR" dirty="0">
                <a:hlinkClick r:id="rId3"/>
              </a:rPr>
              <a:t>Cross-</a:t>
            </a:r>
            <a:r>
              <a:rPr lang="hr-HR" dirty="0" err="1">
                <a:hlinkClick r:id="rId3"/>
              </a:rPr>
              <a:t>platform</a:t>
            </a:r>
            <a:r>
              <a:rPr lang="hr-HR" dirty="0">
                <a:hlinkClick r:id="rId3"/>
              </a:rPr>
              <a:t> Mobile Development </a:t>
            </a:r>
            <a:r>
              <a:rPr lang="hr-HR" dirty="0" err="1">
                <a:hlinkClick r:id="rId3"/>
              </a:rPr>
              <a:t>Overview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/>
              <a:t>Smashing</a:t>
            </a:r>
            <a:r>
              <a:rPr lang="hr-HR" dirty="0"/>
              <a:t> Magazine – “Cross‑</a:t>
            </a:r>
            <a:r>
              <a:rPr lang="hr-HR" dirty="0" err="1"/>
              <a:t>Platform</a:t>
            </a:r>
            <a:r>
              <a:rPr lang="hr-HR" dirty="0"/>
              <a:t> Mobile App Development: Pros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Cons</a:t>
            </a:r>
            <a:r>
              <a:rPr lang="hr-HR" dirty="0"/>
              <a:t>”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1036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Teacher Notes:</a:t>
            </a:r>
          </a:p>
          <a:p>
            <a:pPr>
              <a:buNone/>
            </a:pPr>
            <a:r>
              <a:rPr lang="en-US" b="1" dirty="0"/>
              <a:t>. 🌐 Overview of Cross-Platform Development</a:t>
            </a:r>
          </a:p>
          <a:p>
            <a:pPr>
              <a:buNone/>
            </a:pPr>
            <a:r>
              <a:rPr lang="en-US" dirty="0"/>
              <a:t>Cross-platform development allows developers to build mobile applications using a </a:t>
            </a:r>
            <a:r>
              <a:rPr lang="en-US" b="1" dirty="0"/>
              <a:t>single codebase</a:t>
            </a:r>
            <a:r>
              <a:rPr lang="en-US" dirty="0"/>
              <a:t> and deploy them on multiple platforms (Android, iOS). This reduces development effort and ensures consistency in functionality and user experience.</a:t>
            </a:r>
          </a:p>
          <a:p>
            <a:pPr>
              <a:buNone/>
            </a:pPr>
            <a:r>
              <a:rPr lang="en-US" b="1" dirty="0"/>
              <a:t>🔎 Unified Codebase</a:t>
            </a:r>
          </a:p>
          <a:p>
            <a:pPr>
              <a:buNone/>
            </a:pPr>
            <a:r>
              <a:rPr lang="en-US" dirty="0"/>
              <a:t>Instead of maintaining two separate codebases for Android (Java/Kotlin) and iOS (Objective-C/Swift), cross-platform frameworks enable developers to write code once and run it on both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a code demo: write a simple login screen in React Native and show it running on Android emulator and iOS simulator from the same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Explain how shared business logic (e.g., API calls) resides in a single JS module.</a:t>
            </a:r>
          </a:p>
          <a:p>
            <a:pPr>
              <a:buNone/>
            </a:pPr>
            <a:r>
              <a:rPr lang="en-US" b="1" dirty="0"/>
              <a:t>Resources: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React Native – Getting Started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Expo – React Native Tools</a:t>
            </a:r>
          </a:p>
          <a:p>
            <a:pPr>
              <a:buNone/>
            </a:pPr>
            <a:r>
              <a:rPr lang="en-US" b="1" dirty="0"/>
              <a:t>Additional Reading: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Learning React Native</a:t>
            </a:r>
            <a:r>
              <a:rPr lang="en-US" dirty="0"/>
              <a:t> by Bonnie Eisenman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React Native in Action</a:t>
            </a:r>
            <a:r>
              <a:rPr lang="en-US" dirty="0"/>
              <a:t> by Nader Dabit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6831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FC326-8A90-312C-7242-00BD358F2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F976A7-7764-152B-793E-C3D0897BA9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297E29-163A-FDE7-EE57-51DE5A0A11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hr-HR" b="1" dirty="0" err="1"/>
              <a:t>Teacher</a:t>
            </a:r>
            <a:r>
              <a:rPr lang="hr-HR" b="1" dirty="0"/>
              <a:t> Notes: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Demo </a:t>
            </a:r>
            <a:r>
              <a:rPr lang="hr-HR" dirty="0" err="1"/>
              <a:t>installing</a:t>
            </a:r>
            <a:r>
              <a:rPr lang="hr-HR" dirty="0"/>
              <a:t> </a:t>
            </a:r>
            <a:r>
              <a:rPr lang="hr-HR" dirty="0" err="1"/>
              <a:t>Cordova</a:t>
            </a:r>
            <a:r>
              <a:rPr lang="hr-HR" dirty="0"/>
              <a:t> CLI (</a:t>
            </a:r>
            <a:r>
              <a:rPr lang="hr-HR" dirty="0" err="1"/>
              <a:t>npm</a:t>
            </a:r>
            <a:r>
              <a:rPr lang="hr-HR" dirty="0"/>
              <a:t> </a:t>
            </a:r>
            <a:r>
              <a:rPr lang="hr-HR" dirty="0" err="1"/>
              <a:t>install</a:t>
            </a:r>
            <a:r>
              <a:rPr lang="hr-HR" dirty="0"/>
              <a:t> -g </a:t>
            </a:r>
            <a:r>
              <a:rPr lang="hr-HR" dirty="0" err="1"/>
              <a:t>cordova</a:t>
            </a:r>
            <a:r>
              <a:rPr lang="hr-HR" dirty="0"/>
              <a:t>), </a:t>
            </a:r>
            <a:r>
              <a:rPr lang="hr-HR" dirty="0" err="1"/>
              <a:t>creating</a:t>
            </a:r>
            <a:r>
              <a:rPr lang="hr-HR" dirty="0"/>
              <a:t> a </a:t>
            </a:r>
            <a:r>
              <a:rPr lang="hr-HR" dirty="0" err="1"/>
              <a:t>project</a:t>
            </a:r>
            <a:r>
              <a:rPr lang="hr-HR" dirty="0"/>
              <a:t> (</a:t>
            </a:r>
            <a:r>
              <a:rPr lang="hr-HR" dirty="0" err="1"/>
              <a:t>cordova</a:t>
            </a:r>
            <a:r>
              <a:rPr lang="hr-HR" dirty="0"/>
              <a:t> </a:t>
            </a:r>
            <a:r>
              <a:rPr lang="hr-HR" dirty="0" err="1"/>
              <a:t>create</a:t>
            </a:r>
            <a:r>
              <a:rPr lang="hr-HR" dirty="0"/>
              <a:t>),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adding</a:t>
            </a:r>
            <a:r>
              <a:rPr lang="hr-HR" dirty="0"/>
              <a:t> </a:t>
            </a:r>
            <a:r>
              <a:rPr lang="hr-HR" dirty="0" err="1"/>
              <a:t>platforms</a:t>
            </a:r>
            <a:r>
              <a:rPr lang="hr-HR" dirty="0"/>
              <a:t> (</a:t>
            </a:r>
            <a:r>
              <a:rPr lang="hr-HR" dirty="0" err="1"/>
              <a:t>cordova</a:t>
            </a:r>
            <a:r>
              <a:rPr lang="hr-HR" dirty="0"/>
              <a:t> </a:t>
            </a:r>
            <a:r>
              <a:rPr lang="hr-HR" dirty="0" err="1"/>
              <a:t>platform</a:t>
            </a:r>
            <a:r>
              <a:rPr lang="hr-HR" dirty="0"/>
              <a:t> </a:t>
            </a:r>
            <a:r>
              <a:rPr lang="hr-HR" dirty="0" err="1"/>
              <a:t>add</a:t>
            </a:r>
            <a:r>
              <a:rPr lang="hr-HR" dirty="0"/>
              <a:t> android).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Show how to </a:t>
            </a:r>
            <a:r>
              <a:rPr lang="hr-HR" dirty="0" err="1"/>
              <a:t>access</a:t>
            </a:r>
            <a:r>
              <a:rPr lang="hr-HR" dirty="0"/>
              <a:t> </a:t>
            </a:r>
            <a:r>
              <a:rPr lang="hr-HR" dirty="0" err="1"/>
              <a:t>device</a:t>
            </a:r>
            <a:r>
              <a:rPr lang="hr-HR" dirty="0"/>
              <a:t> </a:t>
            </a:r>
            <a:r>
              <a:rPr lang="hr-HR" dirty="0" err="1"/>
              <a:t>features</a:t>
            </a:r>
            <a:r>
              <a:rPr lang="hr-HR" dirty="0"/>
              <a:t> (</a:t>
            </a:r>
            <a:r>
              <a:rPr lang="hr-HR" dirty="0" err="1"/>
              <a:t>camera</a:t>
            </a:r>
            <a:r>
              <a:rPr lang="hr-HR" dirty="0"/>
              <a:t>, </a:t>
            </a:r>
            <a:r>
              <a:rPr lang="hr-HR" dirty="0" err="1"/>
              <a:t>geolocation</a:t>
            </a:r>
            <a:r>
              <a:rPr lang="hr-HR" dirty="0"/>
              <a:t>) via </a:t>
            </a:r>
            <a:r>
              <a:rPr lang="hr-HR" dirty="0" err="1"/>
              <a:t>plugins</a:t>
            </a:r>
            <a:r>
              <a:rPr lang="hr-HR" dirty="0"/>
              <a:t> (</a:t>
            </a:r>
            <a:r>
              <a:rPr lang="hr-HR" dirty="0" err="1"/>
              <a:t>cordova</a:t>
            </a:r>
            <a:r>
              <a:rPr lang="hr-HR" dirty="0"/>
              <a:t> </a:t>
            </a:r>
            <a:r>
              <a:rPr lang="hr-HR" dirty="0" err="1"/>
              <a:t>plugin</a:t>
            </a:r>
            <a:r>
              <a:rPr lang="hr-HR" dirty="0"/>
              <a:t> </a:t>
            </a:r>
            <a:r>
              <a:rPr lang="hr-HR" dirty="0" err="1"/>
              <a:t>add</a:t>
            </a:r>
            <a:r>
              <a:rPr lang="hr-HR" dirty="0"/>
              <a:t> </a:t>
            </a:r>
            <a:r>
              <a:rPr lang="hr-HR" dirty="0" err="1"/>
              <a:t>cordova-plugin-camera</a:t>
            </a:r>
            <a:r>
              <a:rPr lang="hr-HR" dirty="0"/>
              <a:t>).</a:t>
            </a:r>
          </a:p>
          <a:p>
            <a:pPr>
              <a:buNone/>
            </a:pPr>
            <a:r>
              <a:rPr lang="hr-HR" b="1" dirty="0"/>
              <a:t>Resources: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Apache </a:t>
            </a:r>
            <a:r>
              <a:rPr lang="hr-HR" dirty="0" err="1"/>
              <a:t>Cordova</a:t>
            </a:r>
            <a:r>
              <a:rPr lang="hr-HR" dirty="0"/>
              <a:t> – </a:t>
            </a:r>
            <a:r>
              <a:rPr lang="hr-HR" dirty="0" err="1">
                <a:hlinkClick r:id="rId3"/>
              </a:rPr>
              <a:t>Getting</a:t>
            </a:r>
            <a:r>
              <a:rPr lang="hr-HR" dirty="0">
                <a:hlinkClick r:id="rId3"/>
              </a:rPr>
              <a:t> </a:t>
            </a:r>
            <a:r>
              <a:rPr lang="hr-HR" dirty="0" err="1">
                <a:hlinkClick r:id="rId3"/>
              </a:rPr>
              <a:t>Started</a:t>
            </a:r>
            <a:r>
              <a:rPr lang="hr-HR" dirty="0">
                <a:hlinkClick r:id="rId3"/>
              </a:rPr>
              <a:t> </a:t>
            </a:r>
            <a:r>
              <a:rPr lang="hr-HR" dirty="0" err="1">
                <a:hlinkClick r:id="rId3"/>
              </a:rPr>
              <a:t>Guide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/>
              <a:t>GitHub</a:t>
            </a:r>
            <a:r>
              <a:rPr lang="hr-HR" dirty="0"/>
              <a:t> – </a:t>
            </a:r>
            <a:r>
              <a:rPr lang="hr-HR" dirty="0">
                <a:hlinkClick r:id="rId4"/>
              </a:rPr>
              <a:t>Apache </a:t>
            </a:r>
            <a:r>
              <a:rPr lang="hr-HR" dirty="0" err="1">
                <a:hlinkClick r:id="rId4"/>
              </a:rPr>
              <a:t>Cordova</a:t>
            </a:r>
            <a:r>
              <a:rPr lang="hr-HR" dirty="0">
                <a:hlinkClick r:id="rId4"/>
              </a:rPr>
              <a:t> </a:t>
            </a:r>
            <a:r>
              <a:rPr lang="hr-HR" dirty="0" err="1">
                <a:hlinkClick r:id="rId4"/>
              </a:rPr>
              <a:t>Plugins</a:t>
            </a:r>
            <a:endParaRPr lang="hr-HR" dirty="0"/>
          </a:p>
          <a:p>
            <a:pPr>
              <a:buNone/>
            </a:pPr>
            <a:r>
              <a:rPr lang="hr-HR" b="1" dirty="0" err="1"/>
              <a:t>Additional</a:t>
            </a:r>
            <a:r>
              <a:rPr lang="hr-HR" b="1" dirty="0"/>
              <a:t> </a:t>
            </a:r>
            <a:r>
              <a:rPr lang="hr-HR" b="1" dirty="0" err="1"/>
              <a:t>Reading</a:t>
            </a:r>
            <a:r>
              <a:rPr lang="hr-HR" b="1" dirty="0"/>
              <a:t>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i="1" dirty="0"/>
              <a:t>Apache </a:t>
            </a:r>
            <a:r>
              <a:rPr lang="hr-HR" i="1" dirty="0" err="1"/>
              <a:t>Cordova</a:t>
            </a:r>
            <a:r>
              <a:rPr lang="hr-HR" i="1" dirty="0"/>
              <a:t> </a:t>
            </a:r>
            <a:r>
              <a:rPr lang="hr-HR" i="1" dirty="0" err="1"/>
              <a:t>in</a:t>
            </a:r>
            <a:r>
              <a:rPr lang="hr-HR" i="1" dirty="0"/>
              <a:t> </a:t>
            </a:r>
            <a:r>
              <a:rPr lang="hr-HR" i="1" dirty="0" err="1"/>
              <a:t>Action</a:t>
            </a:r>
            <a:r>
              <a:rPr lang="hr-HR" dirty="0"/>
              <a:t> </a:t>
            </a:r>
            <a:r>
              <a:rPr lang="hr-HR" dirty="0" err="1"/>
              <a:t>by</a:t>
            </a:r>
            <a:r>
              <a:rPr lang="hr-HR" dirty="0"/>
              <a:t> Raymond </a:t>
            </a:r>
            <a:r>
              <a:rPr lang="hr-HR" dirty="0" err="1"/>
              <a:t>Camden</a:t>
            </a:r>
            <a:r>
              <a:rPr lang="hr-HR" dirty="0"/>
              <a:t> &amp; John </a:t>
            </a:r>
            <a:r>
              <a:rPr lang="hr-HR" dirty="0" err="1"/>
              <a:t>Wargo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i="1" dirty="0" err="1"/>
              <a:t>PhoneGap</a:t>
            </a:r>
            <a:r>
              <a:rPr lang="hr-HR" i="1" dirty="0"/>
              <a:t> Essentials</a:t>
            </a:r>
            <a:r>
              <a:rPr lang="hr-HR" dirty="0"/>
              <a:t> </a:t>
            </a:r>
            <a:r>
              <a:rPr lang="hr-HR" dirty="0" err="1"/>
              <a:t>by</a:t>
            </a:r>
            <a:r>
              <a:rPr lang="hr-HR" dirty="0"/>
              <a:t> John M. </a:t>
            </a:r>
            <a:r>
              <a:rPr lang="hr-HR" dirty="0" err="1"/>
              <a:t>Wargo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F0EC1-832F-B107-8956-B2B0C6C882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6502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6A69E-B936-4006-14FB-9F35CB06A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80A8F6-571F-D96C-1B9E-09E6D2FD56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217CE6-3A46-AF34-BC60-1FAB22AC7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hr-HR" b="1" dirty="0" err="1"/>
              <a:t>Teacher</a:t>
            </a:r>
            <a:r>
              <a:rPr lang="hr-HR" b="1" dirty="0"/>
              <a:t> Notes: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Demo </a:t>
            </a:r>
            <a:r>
              <a:rPr lang="hr-HR" dirty="0" err="1"/>
              <a:t>installing</a:t>
            </a:r>
            <a:r>
              <a:rPr lang="hr-HR" dirty="0"/>
              <a:t> </a:t>
            </a:r>
            <a:r>
              <a:rPr lang="hr-HR" dirty="0" err="1"/>
              <a:t>Cordova</a:t>
            </a:r>
            <a:r>
              <a:rPr lang="hr-HR" dirty="0"/>
              <a:t> CLI (</a:t>
            </a:r>
            <a:r>
              <a:rPr lang="hr-HR" dirty="0" err="1"/>
              <a:t>npm</a:t>
            </a:r>
            <a:r>
              <a:rPr lang="hr-HR" dirty="0"/>
              <a:t> </a:t>
            </a:r>
            <a:r>
              <a:rPr lang="hr-HR" dirty="0" err="1"/>
              <a:t>install</a:t>
            </a:r>
            <a:r>
              <a:rPr lang="hr-HR" dirty="0"/>
              <a:t> -g </a:t>
            </a:r>
            <a:r>
              <a:rPr lang="hr-HR" dirty="0" err="1"/>
              <a:t>cordova</a:t>
            </a:r>
            <a:r>
              <a:rPr lang="hr-HR" dirty="0"/>
              <a:t>), </a:t>
            </a:r>
            <a:r>
              <a:rPr lang="hr-HR" dirty="0" err="1"/>
              <a:t>creating</a:t>
            </a:r>
            <a:r>
              <a:rPr lang="hr-HR" dirty="0"/>
              <a:t> a </a:t>
            </a:r>
            <a:r>
              <a:rPr lang="hr-HR" dirty="0" err="1"/>
              <a:t>project</a:t>
            </a:r>
            <a:r>
              <a:rPr lang="hr-HR" dirty="0"/>
              <a:t> (</a:t>
            </a:r>
            <a:r>
              <a:rPr lang="hr-HR" dirty="0" err="1"/>
              <a:t>cordova</a:t>
            </a:r>
            <a:r>
              <a:rPr lang="hr-HR" dirty="0"/>
              <a:t> </a:t>
            </a:r>
            <a:r>
              <a:rPr lang="hr-HR" dirty="0" err="1"/>
              <a:t>create</a:t>
            </a:r>
            <a:r>
              <a:rPr lang="hr-HR" dirty="0"/>
              <a:t>),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adding</a:t>
            </a:r>
            <a:r>
              <a:rPr lang="hr-HR" dirty="0"/>
              <a:t> </a:t>
            </a:r>
            <a:r>
              <a:rPr lang="hr-HR" dirty="0" err="1"/>
              <a:t>platforms</a:t>
            </a:r>
            <a:r>
              <a:rPr lang="hr-HR" dirty="0"/>
              <a:t> (</a:t>
            </a:r>
            <a:r>
              <a:rPr lang="hr-HR" dirty="0" err="1"/>
              <a:t>cordova</a:t>
            </a:r>
            <a:r>
              <a:rPr lang="hr-HR" dirty="0"/>
              <a:t> </a:t>
            </a:r>
            <a:r>
              <a:rPr lang="hr-HR" dirty="0" err="1"/>
              <a:t>platform</a:t>
            </a:r>
            <a:r>
              <a:rPr lang="hr-HR" dirty="0"/>
              <a:t> </a:t>
            </a:r>
            <a:r>
              <a:rPr lang="hr-HR" dirty="0" err="1"/>
              <a:t>add</a:t>
            </a:r>
            <a:r>
              <a:rPr lang="hr-HR" dirty="0"/>
              <a:t> android).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Show how to </a:t>
            </a:r>
            <a:r>
              <a:rPr lang="hr-HR" dirty="0" err="1"/>
              <a:t>access</a:t>
            </a:r>
            <a:r>
              <a:rPr lang="hr-HR" dirty="0"/>
              <a:t> </a:t>
            </a:r>
            <a:r>
              <a:rPr lang="hr-HR" dirty="0" err="1"/>
              <a:t>device</a:t>
            </a:r>
            <a:r>
              <a:rPr lang="hr-HR" dirty="0"/>
              <a:t> </a:t>
            </a:r>
            <a:r>
              <a:rPr lang="hr-HR" dirty="0" err="1"/>
              <a:t>features</a:t>
            </a:r>
            <a:r>
              <a:rPr lang="hr-HR" dirty="0"/>
              <a:t> (</a:t>
            </a:r>
            <a:r>
              <a:rPr lang="hr-HR" dirty="0" err="1"/>
              <a:t>camera</a:t>
            </a:r>
            <a:r>
              <a:rPr lang="hr-HR" dirty="0"/>
              <a:t>, </a:t>
            </a:r>
            <a:r>
              <a:rPr lang="hr-HR" dirty="0" err="1"/>
              <a:t>geolocation</a:t>
            </a:r>
            <a:r>
              <a:rPr lang="hr-HR" dirty="0"/>
              <a:t>) via </a:t>
            </a:r>
            <a:r>
              <a:rPr lang="hr-HR" dirty="0" err="1"/>
              <a:t>plugins</a:t>
            </a:r>
            <a:r>
              <a:rPr lang="hr-HR" dirty="0"/>
              <a:t> (</a:t>
            </a:r>
            <a:r>
              <a:rPr lang="hr-HR" dirty="0" err="1"/>
              <a:t>cordova</a:t>
            </a:r>
            <a:r>
              <a:rPr lang="hr-HR" dirty="0"/>
              <a:t> </a:t>
            </a:r>
            <a:r>
              <a:rPr lang="hr-HR" dirty="0" err="1"/>
              <a:t>plugin</a:t>
            </a:r>
            <a:r>
              <a:rPr lang="hr-HR" dirty="0"/>
              <a:t> </a:t>
            </a:r>
            <a:r>
              <a:rPr lang="hr-HR" dirty="0" err="1"/>
              <a:t>add</a:t>
            </a:r>
            <a:r>
              <a:rPr lang="hr-HR" dirty="0"/>
              <a:t> </a:t>
            </a:r>
            <a:r>
              <a:rPr lang="hr-HR" dirty="0" err="1"/>
              <a:t>cordova-plugin-camera</a:t>
            </a:r>
            <a:r>
              <a:rPr lang="hr-HR" dirty="0"/>
              <a:t>).</a:t>
            </a:r>
          </a:p>
          <a:p>
            <a:pPr>
              <a:buNone/>
            </a:pPr>
            <a:r>
              <a:rPr lang="hr-HR" b="1" dirty="0"/>
              <a:t>Resources: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Apache </a:t>
            </a:r>
            <a:r>
              <a:rPr lang="hr-HR" dirty="0" err="1"/>
              <a:t>Cordova</a:t>
            </a:r>
            <a:r>
              <a:rPr lang="hr-HR" dirty="0"/>
              <a:t> – </a:t>
            </a:r>
            <a:r>
              <a:rPr lang="hr-HR" dirty="0" err="1">
                <a:hlinkClick r:id="rId3"/>
              </a:rPr>
              <a:t>Getting</a:t>
            </a:r>
            <a:r>
              <a:rPr lang="hr-HR" dirty="0">
                <a:hlinkClick r:id="rId3"/>
              </a:rPr>
              <a:t> </a:t>
            </a:r>
            <a:r>
              <a:rPr lang="hr-HR" dirty="0" err="1">
                <a:hlinkClick r:id="rId3"/>
              </a:rPr>
              <a:t>Started</a:t>
            </a:r>
            <a:r>
              <a:rPr lang="hr-HR" dirty="0">
                <a:hlinkClick r:id="rId3"/>
              </a:rPr>
              <a:t> </a:t>
            </a:r>
            <a:r>
              <a:rPr lang="hr-HR" dirty="0" err="1">
                <a:hlinkClick r:id="rId3"/>
              </a:rPr>
              <a:t>Guide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/>
              <a:t>GitHub</a:t>
            </a:r>
            <a:r>
              <a:rPr lang="hr-HR" dirty="0"/>
              <a:t> – </a:t>
            </a:r>
            <a:r>
              <a:rPr lang="hr-HR" dirty="0">
                <a:hlinkClick r:id="rId4"/>
              </a:rPr>
              <a:t>Apache </a:t>
            </a:r>
            <a:r>
              <a:rPr lang="hr-HR" dirty="0" err="1">
                <a:hlinkClick r:id="rId4"/>
              </a:rPr>
              <a:t>Cordova</a:t>
            </a:r>
            <a:r>
              <a:rPr lang="hr-HR" dirty="0">
                <a:hlinkClick r:id="rId4"/>
              </a:rPr>
              <a:t> </a:t>
            </a:r>
            <a:r>
              <a:rPr lang="hr-HR" dirty="0" err="1">
                <a:hlinkClick r:id="rId4"/>
              </a:rPr>
              <a:t>Plugins</a:t>
            </a:r>
            <a:endParaRPr lang="hr-HR" dirty="0"/>
          </a:p>
          <a:p>
            <a:pPr>
              <a:buNone/>
            </a:pPr>
            <a:r>
              <a:rPr lang="hr-HR" b="1" dirty="0" err="1"/>
              <a:t>Additional</a:t>
            </a:r>
            <a:r>
              <a:rPr lang="hr-HR" b="1" dirty="0"/>
              <a:t> </a:t>
            </a:r>
            <a:r>
              <a:rPr lang="hr-HR" b="1" dirty="0" err="1"/>
              <a:t>Reading</a:t>
            </a:r>
            <a:r>
              <a:rPr lang="hr-HR" b="1" dirty="0"/>
              <a:t>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i="1" dirty="0"/>
              <a:t>Apache </a:t>
            </a:r>
            <a:r>
              <a:rPr lang="hr-HR" i="1" dirty="0" err="1"/>
              <a:t>Cordova</a:t>
            </a:r>
            <a:r>
              <a:rPr lang="hr-HR" i="1" dirty="0"/>
              <a:t> </a:t>
            </a:r>
            <a:r>
              <a:rPr lang="hr-HR" i="1" dirty="0" err="1"/>
              <a:t>in</a:t>
            </a:r>
            <a:r>
              <a:rPr lang="hr-HR" i="1" dirty="0"/>
              <a:t> </a:t>
            </a:r>
            <a:r>
              <a:rPr lang="hr-HR" i="1" dirty="0" err="1"/>
              <a:t>Action</a:t>
            </a:r>
            <a:r>
              <a:rPr lang="hr-HR" dirty="0"/>
              <a:t> </a:t>
            </a:r>
            <a:r>
              <a:rPr lang="hr-HR" dirty="0" err="1"/>
              <a:t>by</a:t>
            </a:r>
            <a:r>
              <a:rPr lang="hr-HR" dirty="0"/>
              <a:t> Raymond </a:t>
            </a:r>
            <a:r>
              <a:rPr lang="hr-HR" dirty="0" err="1"/>
              <a:t>Camden</a:t>
            </a:r>
            <a:r>
              <a:rPr lang="hr-HR" dirty="0"/>
              <a:t> &amp; John </a:t>
            </a:r>
            <a:r>
              <a:rPr lang="hr-HR" dirty="0" err="1"/>
              <a:t>Wargo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i="1" dirty="0" err="1"/>
              <a:t>PhoneGap</a:t>
            </a:r>
            <a:r>
              <a:rPr lang="hr-HR" i="1" dirty="0"/>
              <a:t> Essentials</a:t>
            </a:r>
            <a:r>
              <a:rPr lang="hr-HR" dirty="0"/>
              <a:t> </a:t>
            </a:r>
            <a:r>
              <a:rPr lang="hr-HR" dirty="0" err="1"/>
              <a:t>by</a:t>
            </a:r>
            <a:r>
              <a:rPr lang="hr-HR" dirty="0"/>
              <a:t> John M. </a:t>
            </a:r>
            <a:r>
              <a:rPr lang="hr-HR" dirty="0" err="1"/>
              <a:t>Wargo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48A08-DFB1-E2BA-C07A-77A82AF92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30809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B2D71-B06B-01CD-92AB-B2BE43AC8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6A325D-4693-D77F-0B30-DCA561240A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A183BF-51EA-D694-7FC8-9B554D45F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Teacher Notes: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Show a flutter create demo, run on emulator, then edit a widget and see hot reload.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Explain the widget tree concept and how Flutter’s custom rendering bypasses native UI components for full control.</a:t>
            </a:r>
          </a:p>
          <a:p>
            <a:pPr>
              <a:buNone/>
            </a:pPr>
            <a:r>
              <a:rPr lang="en-US" b="1" dirty="0"/>
              <a:t>Resources: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Flutter – Get Started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Dart – Language Tour</a:t>
            </a:r>
          </a:p>
          <a:p>
            <a:pPr>
              <a:buNone/>
            </a:pPr>
            <a:r>
              <a:rPr lang="en-US" b="1" dirty="0"/>
              <a:t>Additional Reading: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Flutter in Action</a:t>
            </a:r>
            <a:r>
              <a:rPr lang="en-US" dirty="0"/>
              <a:t> by Eric Windmill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Beginning Flutter: A Hands On Guide to App Development</a:t>
            </a:r>
            <a:r>
              <a:rPr lang="en-US" dirty="0"/>
              <a:t> by Marco L. Napoli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08951-0491-197A-EFBE-1B845D41F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4152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785FF-E8EC-C5BE-51F5-58D2CEA81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7463CA-E9C2-D24B-3CE0-9550935712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78987C-F0FF-C326-E735-5F8502325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hr-HR" b="1" dirty="0" err="1"/>
              <a:t>Teacher</a:t>
            </a:r>
            <a:r>
              <a:rPr lang="hr-HR" b="1" dirty="0"/>
              <a:t> Notes: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Provide a live </a:t>
            </a:r>
            <a:r>
              <a:rPr lang="hr-HR" dirty="0" err="1"/>
              <a:t>walkthrough</a:t>
            </a:r>
            <a:r>
              <a:rPr lang="hr-HR" dirty="0"/>
              <a:t> </a:t>
            </a:r>
            <a:r>
              <a:rPr lang="hr-HR" dirty="0" err="1"/>
              <a:t>packaging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Classroom</a:t>
            </a:r>
            <a:r>
              <a:rPr lang="hr-HR" dirty="0"/>
              <a:t> Management web </a:t>
            </a:r>
            <a:r>
              <a:rPr lang="hr-HR" dirty="0" err="1"/>
              <a:t>app</a:t>
            </a:r>
            <a:r>
              <a:rPr lang="hr-HR" dirty="0"/>
              <a:t> via </a:t>
            </a:r>
            <a:r>
              <a:rPr lang="hr-HR" dirty="0" err="1"/>
              <a:t>Cordova</a:t>
            </a:r>
            <a:r>
              <a:rPr lang="hr-HR" dirty="0"/>
              <a:t>: </a:t>
            </a:r>
            <a:r>
              <a:rPr lang="hr-HR" dirty="0" err="1"/>
              <a:t>cordova</a:t>
            </a:r>
            <a:r>
              <a:rPr lang="hr-HR" dirty="0"/>
              <a:t> </a:t>
            </a:r>
            <a:r>
              <a:rPr lang="hr-HR" dirty="0" err="1"/>
              <a:t>build</a:t>
            </a:r>
            <a:r>
              <a:rPr lang="hr-HR" dirty="0"/>
              <a:t> android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deploying</a:t>
            </a:r>
            <a:r>
              <a:rPr lang="hr-HR" dirty="0"/>
              <a:t> to a </a:t>
            </a:r>
            <a:r>
              <a:rPr lang="hr-HR" dirty="0" err="1"/>
              <a:t>device</a:t>
            </a:r>
            <a:r>
              <a:rPr lang="hr-H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/>
              <a:t>Emphasize</a:t>
            </a:r>
            <a:r>
              <a:rPr lang="hr-HR" dirty="0"/>
              <a:t> </a:t>
            </a:r>
            <a:r>
              <a:rPr lang="hr-HR" dirty="0" err="1"/>
              <a:t>testing</a:t>
            </a:r>
            <a:r>
              <a:rPr lang="hr-HR" dirty="0"/>
              <a:t> on </a:t>
            </a:r>
            <a:r>
              <a:rPr lang="hr-HR" dirty="0" err="1"/>
              <a:t>both</a:t>
            </a:r>
            <a:r>
              <a:rPr lang="hr-HR" dirty="0"/>
              <a:t> Android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iOS</a:t>
            </a:r>
            <a:r>
              <a:rPr lang="hr-HR" dirty="0"/>
              <a:t> </a:t>
            </a:r>
            <a:r>
              <a:rPr lang="hr-HR" dirty="0" err="1"/>
              <a:t>emulators</a:t>
            </a:r>
            <a:r>
              <a:rPr lang="hr-HR" dirty="0"/>
              <a:t> </a:t>
            </a:r>
            <a:r>
              <a:rPr lang="hr-HR" dirty="0" err="1"/>
              <a:t>or</a:t>
            </a:r>
            <a:r>
              <a:rPr lang="hr-HR" dirty="0"/>
              <a:t> </a:t>
            </a:r>
            <a:r>
              <a:rPr lang="hr-HR" dirty="0" err="1"/>
              <a:t>real</a:t>
            </a:r>
            <a:r>
              <a:rPr lang="hr-HR" dirty="0"/>
              <a:t> </a:t>
            </a:r>
            <a:r>
              <a:rPr lang="hr-HR" dirty="0" err="1"/>
              <a:t>devices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debugging</a:t>
            </a:r>
            <a:r>
              <a:rPr lang="hr-HR" dirty="0"/>
              <a:t> via </a:t>
            </a:r>
            <a:r>
              <a:rPr lang="hr-HR" dirty="0" err="1"/>
              <a:t>remote</a:t>
            </a:r>
            <a:r>
              <a:rPr lang="hr-HR" dirty="0"/>
              <a:t> </a:t>
            </a:r>
            <a:r>
              <a:rPr lang="hr-HR" dirty="0" err="1"/>
              <a:t>WebView</a:t>
            </a:r>
            <a:r>
              <a:rPr lang="hr-HR" dirty="0"/>
              <a:t> </a:t>
            </a:r>
            <a:r>
              <a:rPr lang="hr-HR" dirty="0" err="1"/>
              <a:t>inspector</a:t>
            </a:r>
            <a:r>
              <a:rPr lang="hr-HR" dirty="0"/>
              <a:t>.</a:t>
            </a:r>
          </a:p>
          <a:p>
            <a:pPr>
              <a:buNone/>
            </a:pPr>
            <a:r>
              <a:rPr lang="hr-HR" b="1" dirty="0"/>
              <a:t>Resources: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Apache </a:t>
            </a:r>
            <a:r>
              <a:rPr lang="hr-HR" dirty="0" err="1"/>
              <a:t>Cordova</a:t>
            </a:r>
            <a:r>
              <a:rPr lang="hr-HR" dirty="0"/>
              <a:t> – </a:t>
            </a:r>
            <a:r>
              <a:rPr lang="hr-HR" dirty="0" err="1">
                <a:hlinkClick r:id="rId3"/>
              </a:rPr>
              <a:t>Debugging</a:t>
            </a:r>
            <a:r>
              <a:rPr lang="hr-HR" dirty="0">
                <a:hlinkClick r:id="rId3"/>
              </a:rPr>
              <a:t> </a:t>
            </a:r>
            <a:r>
              <a:rPr lang="hr-HR" dirty="0" err="1">
                <a:hlinkClick r:id="rId3"/>
              </a:rPr>
              <a:t>Guide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Android – </a:t>
            </a:r>
            <a:r>
              <a:rPr lang="hr-HR" dirty="0" err="1"/>
              <a:t>Debug</a:t>
            </a:r>
            <a:r>
              <a:rPr lang="hr-HR" dirty="0"/>
              <a:t> </a:t>
            </a:r>
            <a:r>
              <a:rPr lang="hr-HR" dirty="0" err="1"/>
              <a:t>WebView</a:t>
            </a:r>
            <a:r>
              <a:rPr lang="hr-HR" dirty="0"/>
              <a:t> on Android Devices</a:t>
            </a: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23B8B-6D11-7C0F-7786-C009305802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71267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049CE-499A-2541-75CE-4EC298D6F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E9C01E-40AA-87F5-A641-61BCC0F569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126F0A-CB6B-C8B0-70E0-6FA0946E6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hr-HR" b="1" dirty="0" err="1"/>
              <a:t>Teacher</a:t>
            </a:r>
            <a:r>
              <a:rPr lang="hr-HR" b="1" dirty="0"/>
              <a:t> Notes: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Provide a live </a:t>
            </a:r>
            <a:r>
              <a:rPr lang="hr-HR" dirty="0" err="1"/>
              <a:t>walkthrough</a:t>
            </a:r>
            <a:r>
              <a:rPr lang="hr-HR" dirty="0"/>
              <a:t> </a:t>
            </a:r>
            <a:r>
              <a:rPr lang="hr-HR" dirty="0" err="1"/>
              <a:t>packaging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Classroom</a:t>
            </a:r>
            <a:r>
              <a:rPr lang="hr-HR" dirty="0"/>
              <a:t> Management web </a:t>
            </a:r>
            <a:r>
              <a:rPr lang="hr-HR" dirty="0" err="1"/>
              <a:t>app</a:t>
            </a:r>
            <a:r>
              <a:rPr lang="hr-HR" dirty="0"/>
              <a:t> via </a:t>
            </a:r>
            <a:r>
              <a:rPr lang="hr-HR" dirty="0" err="1"/>
              <a:t>Cordova</a:t>
            </a:r>
            <a:r>
              <a:rPr lang="hr-HR" dirty="0"/>
              <a:t>: </a:t>
            </a:r>
            <a:r>
              <a:rPr lang="hr-HR" dirty="0" err="1"/>
              <a:t>cordova</a:t>
            </a:r>
            <a:r>
              <a:rPr lang="hr-HR" dirty="0"/>
              <a:t> </a:t>
            </a:r>
            <a:r>
              <a:rPr lang="hr-HR" dirty="0" err="1"/>
              <a:t>build</a:t>
            </a:r>
            <a:r>
              <a:rPr lang="hr-HR" dirty="0"/>
              <a:t> android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deploying</a:t>
            </a:r>
            <a:r>
              <a:rPr lang="hr-HR" dirty="0"/>
              <a:t> to a </a:t>
            </a:r>
            <a:r>
              <a:rPr lang="hr-HR" dirty="0" err="1"/>
              <a:t>device</a:t>
            </a:r>
            <a:r>
              <a:rPr lang="hr-H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/>
              <a:t>Emphasize</a:t>
            </a:r>
            <a:r>
              <a:rPr lang="hr-HR" dirty="0"/>
              <a:t> </a:t>
            </a:r>
            <a:r>
              <a:rPr lang="hr-HR" dirty="0" err="1"/>
              <a:t>testing</a:t>
            </a:r>
            <a:r>
              <a:rPr lang="hr-HR" dirty="0"/>
              <a:t> on </a:t>
            </a:r>
            <a:r>
              <a:rPr lang="hr-HR" dirty="0" err="1"/>
              <a:t>both</a:t>
            </a:r>
            <a:r>
              <a:rPr lang="hr-HR" dirty="0"/>
              <a:t> Android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iOS</a:t>
            </a:r>
            <a:r>
              <a:rPr lang="hr-HR" dirty="0"/>
              <a:t> </a:t>
            </a:r>
            <a:r>
              <a:rPr lang="hr-HR" dirty="0" err="1"/>
              <a:t>emulators</a:t>
            </a:r>
            <a:r>
              <a:rPr lang="hr-HR" dirty="0"/>
              <a:t> </a:t>
            </a:r>
            <a:r>
              <a:rPr lang="hr-HR" dirty="0" err="1"/>
              <a:t>or</a:t>
            </a:r>
            <a:r>
              <a:rPr lang="hr-HR" dirty="0"/>
              <a:t> </a:t>
            </a:r>
            <a:r>
              <a:rPr lang="hr-HR" dirty="0" err="1"/>
              <a:t>real</a:t>
            </a:r>
            <a:r>
              <a:rPr lang="hr-HR" dirty="0"/>
              <a:t> </a:t>
            </a:r>
            <a:r>
              <a:rPr lang="hr-HR" dirty="0" err="1"/>
              <a:t>devices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debugging</a:t>
            </a:r>
            <a:r>
              <a:rPr lang="hr-HR" dirty="0"/>
              <a:t> via </a:t>
            </a:r>
            <a:r>
              <a:rPr lang="hr-HR" dirty="0" err="1"/>
              <a:t>remote</a:t>
            </a:r>
            <a:r>
              <a:rPr lang="hr-HR" dirty="0"/>
              <a:t> </a:t>
            </a:r>
            <a:r>
              <a:rPr lang="hr-HR" dirty="0" err="1"/>
              <a:t>WebView</a:t>
            </a:r>
            <a:r>
              <a:rPr lang="hr-HR" dirty="0"/>
              <a:t> </a:t>
            </a:r>
            <a:r>
              <a:rPr lang="hr-HR" dirty="0" err="1"/>
              <a:t>inspector</a:t>
            </a:r>
            <a:r>
              <a:rPr lang="hr-HR" dirty="0"/>
              <a:t>.</a:t>
            </a:r>
          </a:p>
          <a:p>
            <a:pPr>
              <a:buNone/>
            </a:pPr>
            <a:r>
              <a:rPr lang="hr-HR" b="1" dirty="0"/>
              <a:t>Resources: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Apache </a:t>
            </a:r>
            <a:r>
              <a:rPr lang="hr-HR" dirty="0" err="1"/>
              <a:t>Cordova</a:t>
            </a:r>
            <a:r>
              <a:rPr lang="hr-HR" dirty="0"/>
              <a:t> – </a:t>
            </a:r>
            <a:r>
              <a:rPr lang="hr-HR" dirty="0" err="1">
                <a:hlinkClick r:id="rId3"/>
              </a:rPr>
              <a:t>Debugging</a:t>
            </a:r>
            <a:r>
              <a:rPr lang="hr-HR" dirty="0">
                <a:hlinkClick r:id="rId3"/>
              </a:rPr>
              <a:t> </a:t>
            </a:r>
            <a:r>
              <a:rPr lang="hr-HR" dirty="0" err="1">
                <a:hlinkClick r:id="rId3"/>
              </a:rPr>
              <a:t>Guide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Android – </a:t>
            </a:r>
            <a:r>
              <a:rPr lang="hr-HR" dirty="0" err="1"/>
              <a:t>Debug</a:t>
            </a:r>
            <a:r>
              <a:rPr lang="hr-HR" dirty="0"/>
              <a:t> </a:t>
            </a:r>
            <a:r>
              <a:rPr lang="hr-HR" dirty="0" err="1"/>
              <a:t>WebView</a:t>
            </a:r>
            <a:r>
              <a:rPr lang="hr-HR" dirty="0"/>
              <a:t> on Android Devices</a:t>
            </a: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F49A1-3659-DF12-919D-F5692EEE10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4242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ka 13">
            <a:extLst>
              <a:ext uri="{FF2B5EF4-FFF2-40B4-BE49-F238E27FC236}">
                <a16:creationId xmlns:a16="http://schemas.microsoft.com/office/drawing/2014/main" id="{8FBD081C-E6C2-807B-F622-45A52F57D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2468084"/>
            <a:ext cx="9144000" cy="2387600"/>
          </a:xfrm>
        </p:spPr>
        <p:txBody>
          <a:bodyPr anchor="b"/>
          <a:lstStyle>
            <a:lvl1pPr algn="r">
              <a:defRPr sz="6000">
                <a:latin typeface="Montserrat" panose="00000500000000000000" pitchFamily="2" charset="-18"/>
              </a:defRPr>
            </a:lvl1pPr>
          </a:lstStyle>
          <a:p>
            <a:r>
              <a:rPr lang="hr-HR" dirty="0"/>
              <a:t>DOCUMENT TITLE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A61E420-EBAD-A9E6-F448-076E17D0F2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55653" y="4947759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latin typeface="Montserrat" panose="00000500000000000000" pitchFamily="2" charset="-1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6379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1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HOMEWORK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202940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428"/>
            <a:ext cx="12191996" cy="6857141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ASSESSMENTS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414209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428"/>
            <a:ext cx="12191996" cy="685714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ADDITIONAL READING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2414324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428"/>
            <a:ext cx="12191994" cy="685714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RESOURCES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680089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Završ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1E9C26A1-6687-A87D-1AE0-CDCFC63DA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2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1E9C26A1-6687-A87D-1AE0-CDCFC63DA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3382477"/>
            <a:ext cx="9144000" cy="2387600"/>
          </a:xfrm>
        </p:spPr>
        <p:txBody>
          <a:bodyPr anchor="b"/>
          <a:lstStyle>
            <a:lvl1pPr algn="r">
              <a:defRPr sz="4800">
                <a:latin typeface="Bahnschrift" panose="020B0502040204020203" pitchFamily="34" charset="0"/>
              </a:defRPr>
            </a:lvl1pPr>
          </a:lstStyle>
          <a:p>
            <a:r>
              <a:rPr lang="hr-HR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62662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 descr="Slika na kojoj se prikazuje crta, snimka zaslona, šarenilo, dizajn&#10;&#10;Opis je automatski generiran">
            <a:extLst>
              <a:ext uri="{FF2B5EF4-FFF2-40B4-BE49-F238E27FC236}">
                <a16:creationId xmlns:a16="http://schemas.microsoft.com/office/drawing/2014/main" id="{7D3E6235-77BD-81C2-1C4B-460BFF2AC5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60127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 descr="Slika na kojoj se prikazuje crta, snimka zaslona, šarenilo, dizajn">
            <a:extLst>
              <a:ext uri="{FF2B5EF4-FFF2-40B4-BE49-F238E27FC236}">
                <a16:creationId xmlns:a16="http://schemas.microsoft.com/office/drawing/2014/main" id="{813DD7BB-6C45-D079-40C8-D9AAFA3351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E69C0126-D498-D7EF-F08C-471CA839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915537-B2D1-B872-5BC6-E6A6498B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pPr lvl="0"/>
            <a:r>
              <a:rPr lang="hr-HR" dirty="0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E429AF7-3B52-7B21-C5E7-7BA86CDA8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308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4911BAC4-6BC8-78C9-C3A0-3B8193B50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3382477"/>
            <a:ext cx="9144000" cy="2387600"/>
          </a:xfrm>
        </p:spPr>
        <p:txBody>
          <a:bodyPr anchor="b"/>
          <a:lstStyle>
            <a:lvl1pPr algn="r">
              <a:defRPr sz="4800">
                <a:latin typeface="Bahnschrift" panose="020B0502040204020203" pitchFamily="34" charset="0"/>
              </a:defRPr>
            </a:lvl1pPr>
          </a:lstStyle>
          <a:p>
            <a:r>
              <a:rPr lang="hr-HR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294142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 descr="Slika na kojoj se prikazuje crta, snimka zaslona, dizajn&#10;&#10;Opis je automatski generiran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55890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 descr="Slika na kojoj se prikazuje crta, snimka zaslona, dizajn&#10;&#10;Opis je automatski generiran">
            <a:extLst>
              <a:ext uri="{FF2B5EF4-FFF2-40B4-BE49-F238E27FC236}">
                <a16:creationId xmlns:a16="http://schemas.microsoft.com/office/drawing/2014/main" id="{5FF10651-A88B-132B-AE77-005E725B18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E69C0126-D498-D7EF-F08C-471CA839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915537-B2D1-B872-5BC6-E6A6498B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pPr lvl="0"/>
            <a:r>
              <a:rPr lang="hr-HR" dirty="0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E429AF7-3B52-7B21-C5E7-7BA86CDA8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5683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DISCUSSION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401415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EXERCISE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57538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1B650DF9-2458-1434-6EFF-3D965EDC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6C6E5EE-2B8F-9019-690C-3AF0A69B8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70CF1CA-F427-A5AF-96AA-671002CD7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B997-549E-41F4-A1E4-B0CF42B49EF1}" type="datetimeFigureOut">
              <a:rPr lang="hr-HR" smtClean="0"/>
              <a:t>19.5.2025.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D829544-1FE5-4ED0-6A51-373B24568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3A67201-5F88-A086-59F5-4A06FA6BE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DD723-16A0-42C8-A963-6C8D73A0AD4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9751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9" r:id="rId4"/>
    <p:sldLayoutId id="2147483665" r:id="rId5"/>
    <p:sldLayoutId id="2147483651" r:id="rId6"/>
    <p:sldLayoutId id="2147483660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6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xamarin/essentials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cordova-plugin-list" TargetMode="External"/><Relationship Id="rId2" Type="http://schemas.openxmlformats.org/officeDocument/2006/relationships/hyperlink" Target="https://cordova.apache.org/docs/en/latest/guide/cli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4022C4E9-1E70-8866-3479-A24FD93D0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 SemiLight" panose="020B0502040204020203" pitchFamily="34" charset="0"/>
              </a:rPr>
              <a:t>MOBILE DEVELOPMENT</a:t>
            </a:r>
            <a:endParaRPr lang="hr-HR" dirty="0">
              <a:latin typeface="Bahnschrift SemiLight" panose="020B0502040204020203" pitchFamily="34" charset="0"/>
            </a:endParaRPr>
          </a:p>
        </p:txBody>
      </p:sp>
      <p:sp>
        <p:nvSpPr>
          <p:cNvPr id="5" name="Podnaslov 4">
            <a:extLst>
              <a:ext uri="{FF2B5EF4-FFF2-40B4-BE49-F238E27FC236}">
                <a16:creationId xmlns:a16="http://schemas.microsoft.com/office/drawing/2014/main" id="{2D59F4E1-B531-21D4-1874-34304F7DA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ahnschrift SemiLight" panose="020B0502040204020203" pitchFamily="34" charset="0"/>
              </a:rPr>
              <a:t>ANDROID AND IOS</a:t>
            </a:r>
          </a:p>
        </p:txBody>
      </p:sp>
    </p:spTree>
    <p:extLst>
      <p:ext uri="{BB962C8B-B14F-4D97-AF65-F5344CB8AC3E}">
        <p14:creationId xmlns:p14="http://schemas.microsoft.com/office/powerpoint/2010/main" val="495518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856ED-6F47-B020-BE04-6DAFFCAED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C3F5F-75DF-EB54-7FD5-E14ADEA3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DEVELOPMENT – FINAL EXERCISE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6502C-85BE-0EF9-D29A-115078883D2C}"/>
              </a:ext>
            </a:extLst>
          </p:cNvPr>
          <p:cNvSpPr txBox="1"/>
          <p:nvPr/>
        </p:nvSpPr>
        <p:spPr>
          <a:xfrm>
            <a:off x="181913" y="1690688"/>
            <a:ext cx="1182817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>
                <a:latin typeface="Bahnschrift SemiLight" panose="020B0502040204020203" pitchFamily="34" charset="0"/>
              </a:rPr>
              <a:t>Pack and Deploy Your Classroom Management App with Apache Cordova</a:t>
            </a:r>
            <a:br>
              <a:rPr lang="en-US" sz="2000" dirty="0">
                <a:latin typeface="Bahnschrift SemiLight" panose="020B0502040204020203" pitchFamily="34" charset="0"/>
              </a:rPr>
            </a:br>
            <a:r>
              <a:rPr lang="en-US" sz="2000" dirty="0">
                <a:latin typeface="Bahnschrift SemiLight" panose="020B0502040204020203" pitchFamily="34" charset="0"/>
              </a:rPr>
              <a:t>✅ </a:t>
            </a:r>
            <a:r>
              <a:rPr lang="en-US" sz="2000" b="1" dirty="0">
                <a:latin typeface="Bahnschrift SemiLight" panose="020B0502040204020203" pitchFamily="34" charset="0"/>
              </a:rPr>
              <a:t>Install Apache Cordova</a:t>
            </a:r>
            <a:br>
              <a:rPr lang="en-US" sz="2000" dirty="0">
                <a:latin typeface="Bahnschrift SemiLight" panose="020B0502040204020203" pitchFamily="34" charset="0"/>
              </a:rPr>
            </a:br>
            <a:r>
              <a:rPr lang="en-US" sz="2000" dirty="0">
                <a:latin typeface="Bahnschrift SemiLight" panose="020B0502040204020203" pitchFamily="34" charset="0"/>
              </a:rPr>
              <a:t>Set up Cordova on your machine to package your HTML, CSS, and JavaScript files into a mobile-ready application.</a:t>
            </a:r>
            <a:br>
              <a:rPr lang="en-US" sz="2000" dirty="0">
                <a:latin typeface="Bahnschrift SemiLight" panose="020B0502040204020203" pitchFamily="34" charset="0"/>
              </a:rPr>
            </a:br>
            <a:r>
              <a:rPr lang="en-US" sz="2000" dirty="0">
                <a:latin typeface="Bahnschrift SemiLight" panose="020B0502040204020203" pitchFamily="34" charset="0"/>
              </a:rPr>
              <a:t>✅ </a:t>
            </a:r>
            <a:r>
              <a:rPr lang="en-US" sz="2000" b="1" dirty="0">
                <a:latin typeface="Bahnschrift SemiLight" panose="020B0502040204020203" pitchFamily="34" charset="0"/>
              </a:rPr>
              <a:t>Prepare Your Web Project</a:t>
            </a:r>
            <a:br>
              <a:rPr lang="en-US" sz="2000" dirty="0">
                <a:latin typeface="Bahnschrift SemiLight" panose="020B0502040204020203" pitchFamily="34" charset="0"/>
              </a:rPr>
            </a:br>
            <a:r>
              <a:rPr lang="en-US" sz="2000" dirty="0">
                <a:latin typeface="Bahnschrift SemiLight" panose="020B0502040204020203" pitchFamily="34" charset="0"/>
              </a:rPr>
              <a:t>Make sure your project folder is well-structured and includes all necessary files (HTML, CSS, JS).</a:t>
            </a:r>
            <a:br>
              <a:rPr lang="en-US" sz="2000" dirty="0">
                <a:latin typeface="Bahnschrift SemiLight" panose="020B0502040204020203" pitchFamily="34" charset="0"/>
              </a:rPr>
            </a:br>
            <a:r>
              <a:rPr lang="en-US" sz="2000" dirty="0">
                <a:latin typeface="Bahnschrift SemiLight" panose="020B0502040204020203" pitchFamily="34" charset="0"/>
              </a:rPr>
              <a:t>✅ </a:t>
            </a:r>
            <a:r>
              <a:rPr lang="en-US" sz="2000" b="1" dirty="0">
                <a:latin typeface="Bahnschrift SemiLight" panose="020B0502040204020203" pitchFamily="34" charset="0"/>
              </a:rPr>
              <a:t>Build the Mobile App</a:t>
            </a:r>
            <a:br>
              <a:rPr lang="en-US" sz="2000" dirty="0">
                <a:latin typeface="Bahnschrift SemiLight" panose="020B0502040204020203" pitchFamily="34" charset="0"/>
              </a:rPr>
            </a:br>
            <a:r>
              <a:rPr lang="en-US" sz="2000" dirty="0">
                <a:latin typeface="Bahnschrift SemiLight" panose="020B0502040204020203" pitchFamily="34" charset="0"/>
              </a:rPr>
              <a:t>Use Cordova commands to build your project for Android or iOS, creating native app packages.</a:t>
            </a:r>
            <a:br>
              <a:rPr lang="en-US" sz="2000" dirty="0">
                <a:latin typeface="Bahnschrift SemiLight" panose="020B0502040204020203" pitchFamily="34" charset="0"/>
              </a:rPr>
            </a:br>
            <a:r>
              <a:rPr lang="en-US" sz="2000" dirty="0">
                <a:latin typeface="Bahnschrift SemiLight" panose="020B0502040204020203" pitchFamily="34" charset="0"/>
              </a:rPr>
              <a:t>✅ </a:t>
            </a:r>
            <a:r>
              <a:rPr lang="en-US" sz="2000" b="1" dirty="0">
                <a:latin typeface="Bahnschrift SemiLight" panose="020B0502040204020203" pitchFamily="34" charset="0"/>
              </a:rPr>
              <a:t>Test on Real Devices</a:t>
            </a:r>
            <a:br>
              <a:rPr lang="en-US" sz="2000" dirty="0">
                <a:latin typeface="Bahnschrift SemiLight" panose="020B0502040204020203" pitchFamily="34" charset="0"/>
              </a:rPr>
            </a:br>
            <a:r>
              <a:rPr lang="en-US" sz="2000" dirty="0">
                <a:latin typeface="Bahnschrift SemiLight" panose="020B0502040204020203" pitchFamily="34" charset="0"/>
              </a:rPr>
              <a:t>Install the generated app files on your phone or emulator to see your classroom management tool in action.</a:t>
            </a:r>
          </a:p>
          <a:p>
            <a:pPr>
              <a:buNone/>
            </a:pPr>
            <a:endParaRPr lang="en-US" sz="2000" dirty="0">
              <a:latin typeface="Bahnschrift SemiLight" panose="020B0502040204020203" pitchFamily="34" charset="0"/>
            </a:endParaRPr>
          </a:p>
          <a:p>
            <a:r>
              <a:rPr lang="en-US" sz="2000" dirty="0">
                <a:latin typeface="Bahnschrift SemiLight" panose="020B0502040204020203" pitchFamily="34" charset="0"/>
              </a:rPr>
              <a:t>👉 This will let you experience your project on real devices and share it with others—taking your classroom management app to the next level! 😎</a:t>
            </a:r>
          </a:p>
          <a:p>
            <a:endParaRPr lang="en-US" sz="2000" dirty="0">
              <a:latin typeface="Bahnschrift SemiLight" panose="020B0502040204020203" pitchFamily="34" charset="0"/>
            </a:endParaRPr>
          </a:p>
          <a:p>
            <a:r>
              <a:rPr lang="en-US" sz="2000" dirty="0">
                <a:latin typeface="Bahnschrift SemiLight" panose="020B0502040204020203" pitchFamily="34" charset="0"/>
              </a:rPr>
              <a:t>https://cordova.apache.org/</a:t>
            </a:r>
          </a:p>
        </p:txBody>
      </p:sp>
    </p:spTree>
    <p:extLst>
      <p:ext uri="{BB962C8B-B14F-4D97-AF65-F5344CB8AC3E}">
        <p14:creationId xmlns:p14="http://schemas.microsoft.com/office/powerpoint/2010/main" val="1610357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D190C-BEB5-37F1-A6FD-13688D556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6B4FA9-42B4-49F1-4330-C43CA58C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DEVELOPMENT – FINAL EXERCISE</a:t>
            </a:r>
            <a:endParaRPr lang="hr-H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A6376-34D9-3DE3-59D2-B24F37BBA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027" y="1876683"/>
            <a:ext cx="3945239" cy="479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6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6D607-80CA-12EE-36FE-B5235F2A9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DE23B6-06B6-B6AB-4FA1-F10769E2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DEVELOPMENT - NATIVE</a:t>
            </a:r>
            <a:endParaRPr lang="hr-H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915964-F90E-1992-2317-93BB2A47006C}"/>
              </a:ext>
            </a:extLst>
          </p:cNvPr>
          <p:cNvSpPr txBox="1">
            <a:spLocks/>
          </p:cNvSpPr>
          <p:nvPr/>
        </p:nvSpPr>
        <p:spPr>
          <a:xfrm>
            <a:off x="759435" y="1943200"/>
            <a:ext cx="10353802" cy="3996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 SemiLight" panose="020B0502040204020203" pitchFamily="34" charset="0"/>
              </a:rPr>
              <a:t>Android:</a:t>
            </a:r>
            <a:r>
              <a:rPr lang="en-US" sz="2400" dirty="0">
                <a:latin typeface="Bahnschrift SemiLight" panose="020B0502040204020203" pitchFamily="34" charset="0"/>
              </a:rPr>
              <a:t>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 SemiLight" panose="020B0502040204020203" pitchFamily="34" charset="0"/>
              </a:rPr>
              <a:t>Development Tools:</a:t>
            </a:r>
            <a:r>
              <a:rPr lang="en-US" sz="2400" dirty="0">
                <a:latin typeface="Bahnschrift SemiLight" panose="020B0502040204020203" pitchFamily="34" charset="0"/>
              </a:rPr>
              <a:t> Familiarity with Android Studio and the use of Java or Kotlin.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 SemiLight" panose="020B0502040204020203" pitchFamily="34" charset="0"/>
              </a:rPr>
              <a:t>App Lifecycle and UI Design:</a:t>
            </a:r>
            <a:r>
              <a:rPr lang="en-US" sz="2400" dirty="0">
                <a:latin typeface="Bahnschrift SemiLight" panose="020B0502040204020203" pitchFamily="34" charset="0"/>
              </a:rPr>
              <a:t> Understanding Android-specific design guidelines and the lifecycle of an Android app.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sz="2400" dirty="0">
              <a:latin typeface="Bahnschrift SemiLigh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 SemiLight" panose="020B0502040204020203" pitchFamily="34" charset="0"/>
              </a:rPr>
              <a:t>iOS:</a:t>
            </a:r>
            <a:r>
              <a:rPr lang="en-US" sz="2400" dirty="0">
                <a:latin typeface="Bahnschrift SemiLight" panose="020B0502040204020203" pitchFamily="34" charset="0"/>
              </a:rPr>
              <a:t>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 SemiLight" panose="020B0502040204020203" pitchFamily="34" charset="0"/>
              </a:rPr>
              <a:t>Development Tools:</a:t>
            </a:r>
            <a:r>
              <a:rPr lang="en-US" sz="2400" dirty="0">
                <a:latin typeface="Bahnschrift SemiLight" panose="020B0502040204020203" pitchFamily="34" charset="0"/>
              </a:rPr>
              <a:t> Using Xcode with Swift (or Objective-C) for app development.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 SemiLight" panose="020B0502040204020203" pitchFamily="34" charset="0"/>
              </a:rPr>
              <a:t>Design Principles:</a:t>
            </a:r>
            <a:r>
              <a:rPr lang="en-US" sz="2400" dirty="0">
                <a:latin typeface="Bahnschrift SemiLight" panose="020B0502040204020203" pitchFamily="34" charset="0"/>
              </a:rPr>
              <a:t> Adhering to iOS design standards and managing app lifecycle events.</a:t>
            </a:r>
          </a:p>
        </p:txBody>
      </p:sp>
    </p:spTree>
    <p:extLst>
      <p:ext uri="{BB962C8B-B14F-4D97-AF65-F5344CB8AC3E}">
        <p14:creationId xmlns:p14="http://schemas.microsoft.com/office/powerpoint/2010/main" val="176795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D1A4E-303B-F937-4435-44B7372FB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235362-0D0B-7375-F5EA-37041BC0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DEVELOPMENT – CROSS-PLATFORM</a:t>
            </a:r>
            <a:endParaRPr lang="hr-H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C93457-CBC6-8EE3-B6CE-60D50011D12A}"/>
              </a:ext>
            </a:extLst>
          </p:cNvPr>
          <p:cNvSpPr txBox="1">
            <a:spLocks/>
          </p:cNvSpPr>
          <p:nvPr/>
        </p:nvSpPr>
        <p:spPr>
          <a:xfrm>
            <a:off x="419100" y="2131458"/>
            <a:ext cx="10983248" cy="4361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>
                <a:latin typeface="Bahnschrift SemiLight" panose="020B0502040204020203" pitchFamily="34" charset="0"/>
              </a:rPr>
              <a:t>Developing natively for both Android and iOS can be time-consuming and resource-intensive. Cross-platform development allows you to use a </a:t>
            </a:r>
            <a:r>
              <a:rPr lang="en-US" b="1" dirty="0">
                <a:latin typeface="Bahnschrift SemiLight" panose="020B0502040204020203" pitchFamily="34" charset="0"/>
              </a:rPr>
              <a:t>unified codebase</a:t>
            </a:r>
            <a:r>
              <a:rPr lang="en-US" dirty="0">
                <a:latin typeface="Bahnschrift SemiLight" panose="020B0502040204020203" pitchFamily="34" charset="0"/>
              </a:rPr>
              <a:t> to reduce costs, accelerate development, and improve maintainability — without sacrificing performance or user experience.</a:t>
            </a:r>
          </a:p>
          <a:p>
            <a:pPr>
              <a:buNone/>
            </a:pPr>
            <a:endParaRPr lang="en-US" dirty="0">
              <a:latin typeface="Bahnschrift SemiLight" panose="020B0502040204020203" pitchFamily="34" charset="0"/>
            </a:endParaRPr>
          </a:p>
          <a:p>
            <a:pPr marL="15875" indent="0">
              <a:buNone/>
            </a:pPr>
            <a:r>
              <a:rPr lang="en-US" dirty="0">
                <a:latin typeface="Bahnschrift SemiLight" panose="020B0502040204020203" pitchFamily="34" charset="0"/>
              </a:rPr>
              <a:t>Building apps for multiple platforms from a single codebase offers several key benefits:</a:t>
            </a:r>
            <a:br>
              <a:rPr lang="en-US" dirty="0">
                <a:latin typeface="Bahnschrift SemiLight" panose="020B0502040204020203" pitchFamily="34" charset="0"/>
              </a:rPr>
            </a:br>
            <a:r>
              <a:rPr lang="en-US" dirty="0">
                <a:latin typeface="Bahnschrift SemiLight" panose="020B0502040204020203" pitchFamily="34" charset="0"/>
              </a:rPr>
              <a:t>✅ Faster time-to-market with reduced development effort.</a:t>
            </a:r>
            <a:br>
              <a:rPr lang="en-US" dirty="0">
                <a:latin typeface="Bahnschrift SemiLight" panose="020B0502040204020203" pitchFamily="34" charset="0"/>
              </a:rPr>
            </a:br>
            <a:r>
              <a:rPr lang="en-US" dirty="0">
                <a:latin typeface="Bahnschrift SemiLight" panose="020B0502040204020203" pitchFamily="34" charset="0"/>
              </a:rPr>
              <a:t>✅ Lower development and maintenance costs.</a:t>
            </a:r>
            <a:br>
              <a:rPr lang="en-US" dirty="0">
                <a:latin typeface="Bahnschrift SemiLight" panose="020B0502040204020203" pitchFamily="34" charset="0"/>
              </a:rPr>
            </a:br>
            <a:r>
              <a:rPr lang="en-US" dirty="0">
                <a:latin typeface="Bahnschrift SemiLight" panose="020B0502040204020203" pitchFamily="34" charset="0"/>
              </a:rPr>
              <a:t>✅ Consistent user experience across platforms.</a:t>
            </a:r>
            <a:br>
              <a:rPr lang="en-US" dirty="0">
                <a:latin typeface="Bahnschrift SemiLight" panose="020B0502040204020203" pitchFamily="34" charset="0"/>
              </a:rPr>
            </a:br>
            <a:r>
              <a:rPr lang="en-US" dirty="0">
                <a:latin typeface="Bahnschrift SemiLight" panose="020B0502040204020203" pitchFamily="34" charset="0"/>
              </a:rPr>
              <a:t>✅ Ability to leverage native features using plugins and APIs.</a:t>
            </a:r>
            <a:br>
              <a:rPr lang="en-US" dirty="0">
                <a:latin typeface="Bahnschrift SemiLight" panose="020B0502040204020203" pitchFamily="34" charset="0"/>
              </a:rPr>
            </a:br>
            <a:r>
              <a:rPr lang="en-US" dirty="0">
                <a:latin typeface="Bahnschrift SemiLight" panose="020B0502040204020203" pitchFamily="34" charset="0"/>
              </a:rPr>
              <a:t>✅ Easier updates and feature rollouts.</a:t>
            </a:r>
          </a:p>
        </p:txBody>
      </p:sp>
    </p:spTree>
    <p:extLst>
      <p:ext uri="{BB962C8B-B14F-4D97-AF65-F5344CB8AC3E}">
        <p14:creationId xmlns:p14="http://schemas.microsoft.com/office/powerpoint/2010/main" val="133885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E20D9-D01B-C868-7E05-61972411B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FD8DCB-0280-524A-0523-FB8BE455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DEVELOPMENT – CROSS-PLATFORM</a:t>
            </a:r>
            <a:endParaRPr lang="hr-H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56D0BD-4CAF-9040-7027-0022C2010068}"/>
              </a:ext>
            </a:extLst>
          </p:cNvPr>
          <p:cNvSpPr txBox="1">
            <a:spLocks/>
          </p:cNvSpPr>
          <p:nvPr/>
        </p:nvSpPr>
        <p:spPr>
          <a:xfrm>
            <a:off x="129988" y="1690688"/>
            <a:ext cx="5867400" cy="4361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>
                <a:latin typeface="Bahnschrift SemiLight" panose="020B0502040204020203" pitchFamily="34" charset="0"/>
              </a:rPr>
              <a:t>Unified Codebase</a:t>
            </a:r>
          </a:p>
          <a:p>
            <a:pPr>
              <a:buNone/>
            </a:pPr>
            <a:r>
              <a:rPr lang="en-US" dirty="0">
                <a:latin typeface="Bahnschrift SemiLight" panose="020B0502040204020203" pitchFamily="34" charset="0"/>
              </a:rPr>
              <a:t>Instead of maintaining two separate codebases for Android (Java/Kotlin) and iOS (Objective-C/Swift), cross-platform frameworks enable developers to write code once and run it on both platforms.</a:t>
            </a:r>
          </a:p>
          <a:p>
            <a:pPr>
              <a:buNone/>
            </a:pPr>
            <a:r>
              <a:rPr lang="en-US" dirty="0">
                <a:latin typeface="Bahnschrift SemiLight" panose="020B0502040204020203" pitchFamily="34" charset="0"/>
              </a:rPr>
              <a:t>✅ </a:t>
            </a:r>
            <a:r>
              <a:rPr lang="en-US" b="1" dirty="0">
                <a:latin typeface="Bahnschrift SemiLight" panose="020B0502040204020203" pitchFamily="34" charset="0"/>
              </a:rPr>
              <a:t>Example:</a:t>
            </a:r>
            <a:endParaRPr lang="en-US" dirty="0">
              <a:latin typeface="Bahnschrift Semi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" panose="020B0502040204020203" pitchFamily="34" charset="0"/>
              </a:rPr>
              <a:t>Write a login feature in React Native → Works on both iOS and Android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" panose="020B0502040204020203" pitchFamily="34" charset="0"/>
              </a:rPr>
              <a:t>Shared business logic, network requests, and data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Bahnschrift SemiLight" panose="020B0502040204020203" pitchFamily="34" charset="0"/>
              </a:rPr>
              <a:t>Consistent behavior across platforms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1E7DB96-A8C6-3302-D4F3-9B3FA7F19FC0}"/>
              </a:ext>
            </a:extLst>
          </p:cNvPr>
          <p:cNvSpPr txBox="1">
            <a:spLocks/>
          </p:cNvSpPr>
          <p:nvPr/>
        </p:nvSpPr>
        <p:spPr>
          <a:xfrm>
            <a:off x="5853206" y="1768014"/>
            <a:ext cx="6338794" cy="4361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b="1" dirty="0" err="1">
                <a:latin typeface="Bahnschrift SemiLight" panose="020B0502040204020203" pitchFamily="34" charset="0"/>
              </a:rPr>
              <a:t>Consistency</a:t>
            </a:r>
            <a:endParaRPr lang="hr-HR" b="1" dirty="0">
              <a:latin typeface="Bahnschrift SemiLight" panose="020B0502040204020203" pitchFamily="34" charset="0"/>
            </a:endParaRPr>
          </a:p>
          <a:p>
            <a:pPr>
              <a:buNone/>
            </a:pPr>
            <a:r>
              <a:rPr lang="hr-HR" dirty="0" err="1">
                <a:latin typeface="Bahnschrift SemiLight" panose="020B0502040204020203" pitchFamily="34" charset="0"/>
              </a:rPr>
              <a:t>Maintaining</a:t>
            </a:r>
            <a:r>
              <a:rPr lang="hr-HR" dirty="0">
                <a:latin typeface="Bahnschrift SemiLight" panose="020B0502040204020203" pitchFamily="34" charset="0"/>
              </a:rPr>
              <a:t> a </a:t>
            </a:r>
            <a:r>
              <a:rPr lang="hr-HR" dirty="0" err="1">
                <a:latin typeface="Bahnschrift SemiLight" panose="020B0502040204020203" pitchFamily="34" charset="0"/>
              </a:rPr>
              <a:t>consistent</a:t>
            </a:r>
            <a:r>
              <a:rPr lang="hr-HR" dirty="0">
                <a:latin typeface="Bahnschrift SemiLight" panose="020B0502040204020203" pitchFamily="34" charset="0"/>
              </a:rPr>
              <a:t> UI </a:t>
            </a:r>
            <a:r>
              <a:rPr lang="hr-HR" dirty="0" err="1">
                <a:latin typeface="Bahnschrift SemiLight" panose="020B0502040204020203" pitchFamily="34" charset="0"/>
              </a:rPr>
              <a:t>and</a:t>
            </a:r>
            <a:r>
              <a:rPr lang="hr-HR" dirty="0">
                <a:latin typeface="Bahnschrift SemiLight" panose="020B0502040204020203" pitchFamily="34" charset="0"/>
              </a:rPr>
              <a:t> </a:t>
            </a:r>
            <a:r>
              <a:rPr lang="hr-HR" dirty="0" err="1">
                <a:latin typeface="Bahnschrift SemiLight" panose="020B0502040204020203" pitchFamily="34" charset="0"/>
              </a:rPr>
              <a:t>user</a:t>
            </a:r>
            <a:r>
              <a:rPr lang="hr-HR" dirty="0">
                <a:latin typeface="Bahnschrift SemiLight" panose="020B0502040204020203" pitchFamily="34" charset="0"/>
              </a:rPr>
              <a:t> </a:t>
            </a:r>
            <a:r>
              <a:rPr lang="hr-HR" dirty="0" err="1">
                <a:latin typeface="Bahnschrift SemiLight" panose="020B0502040204020203" pitchFamily="34" charset="0"/>
              </a:rPr>
              <a:t>experience</a:t>
            </a:r>
            <a:r>
              <a:rPr lang="hr-HR" dirty="0">
                <a:latin typeface="Bahnschrift SemiLight" panose="020B0502040204020203" pitchFamily="34" charset="0"/>
              </a:rPr>
              <a:t> </a:t>
            </a:r>
            <a:r>
              <a:rPr lang="hr-HR" dirty="0" err="1">
                <a:latin typeface="Bahnschrift SemiLight" panose="020B0502040204020203" pitchFamily="34" charset="0"/>
              </a:rPr>
              <a:t>across</a:t>
            </a:r>
            <a:r>
              <a:rPr lang="hr-HR" dirty="0">
                <a:latin typeface="Bahnschrift SemiLight" panose="020B0502040204020203" pitchFamily="34" charset="0"/>
              </a:rPr>
              <a:t> </a:t>
            </a:r>
            <a:r>
              <a:rPr lang="hr-HR" dirty="0" err="1">
                <a:latin typeface="Bahnschrift SemiLight" panose="020B0502040204020203" pitchFamily="34" charset="0"/>
              </a:rPr>
              <a:t>platforms</a:t>
            </a:r>
            <a:r>
              <a:rPr lang="hr-HR" dirty="0">
                <a:latin typeface="Bahnschrift SemiLight" panose="020B0502040204020203" pitchFamily="34" charset="0"/>
              </a:rPr>
              <a:t> </a:t>
            </a:r>
            <a:r>
              <a:rPr lang="hr-HR" dirty="0" err="1">
                <a:latin typeface="Bahnschrift SemiLight" panose="020B0502040204020203" pitchFamily="34" charset="0"/>
              </a:rPr>
              <a:t>is</a:t>
            </a:r>
            <a:r>
              <a:rPr lang="hr-HR" dirty="0">
                <a:latin typeface="Bahnschrift SemiLight" panose="020B0502040204020203" pitchFamily="34" charset="0"/>
              </a:rPr>
              <a:t> </a:t>
            </a:r>
            <a:r>
              <a:rPr lang="hr-HR" dirty="0" err="1">
                <a:latin typeface="Bahnschrift SemiLight" panose="020B0502040204020203" pitchFamily="34" charset="0"/>
              </a:rPr>
              <a:t>critical</a:t>
            </a:r>
            <a:r>
              <a:rPr lang="hr-HR" dirty="0">
                <a:latin typeface="Bahnschrift SemiLight" panose="020B0502040204020203" pitchFamily="34" charset="0"/>
              </a:rPr>
              <a:t> for </a:t>
            </a:r>
            <a:r>
              <a:rPr lang="hr-HR" dirty="0" err="1">
                <a:latin typeface="Bahnschrift SemiLight" panose="020B0502040204020203" pitchFamily="34" charset="0"/>
              </a:rPr>
              <a:t>user</a:t>
            </a:r>
            <a:r>
              <a:rPr lang="hr-HR" dirty="0">
                <a:latin typeface="Bahnschrift SemiLight" panose="020B0502040204020203" pitchFamily="34" charset="0"/>
              </a:rPr>
              <a:t> </a:t>
            </a:r>
            <a:r>
              <a:rPr lang="hr-HR" dirty="0" err="1">
                <a:latin typeface="Bahnschrift SemiLight" panose="020B0502040204020203" pitchFamily="34" charset="0"/>
              </a:rPr>
              <a:t>retention</a:t>
            </a:r>
            <a:r>
              <a:rPr lang="hr-HR" dirty="0">
                <a:latin typeface="Bahnschrift SemiLight" panose="020B0502040204020203" pitchFamily="34" charset="0"/>
              </a:rPr>
              <a:t> </a:t>
            </a:r>
            <a:r>
              <a:rPr lang="hr-HR" dirty="0" err="1">
                <a:latin typeface="Bahnschrift SemiLight" panose="020B0502040204020203" pitchFamily="34" charset="0"/>
              </a:rPr>
              <a:t>and</a:t>
            </a:r>
            <a:r>
              <a:rPr lang="hr-HR" dirty="0">
                <a:latin typeface="Bahnschrift SemiLight" panose="020B0502040204020203" pitchFamily="34" charset="0"/>
              </a:rPr>
              <a:t> </a:t>
            </a:r>
            <a:r>
              <a:rPr lang="hr-HR" dirty="0" err="1">
                <a:latin typeface="Bahnschrift SemiLight" panose="020B0502040204020203" pitchFamily="34" charset="0"/>
              </a:rPr>
              <a:t>satisfaction</a:t>
            </a:r>
            <a:r>
              <a:rPr lang="hr-HR" dirty="0">
                <a:latin typeface="Bahnschrift SemiLight" panose="020B0502040204020203" pitchFamily="34" charset="0"/>
              </a:rPr>
              <a:t>.</a:t>
            </a:r>
          </a:p>
          <a:p>
            <a:pPr>
              <a:buNone/>
            </a:pPr>
            <a:r>
              <a:rPr lang="hr-HR" dirty="0">
                <a:latin typeface="Bahnschrift SemiLight" panose="020B0502040204020203" pitchFamily="34" charset="0"/>
              </a:rPr>
              <a:t>✅ </a:t>
            </a:r>
            <a:r>
              <a:rPr lang="hr-HR" b="1" dirty="0" err="1">
                <a:latin typeface="Bahnschrift SemiLight" panose="020B0502040204020203" pitchFamily="34" charset="0"/>
              </a:rPr>
              <a:t>Example</a:t>
            </a:r>
            <a:r>
              <a:rPr lang="hr-HR" b="1" dirty="0">
                <a:latin typeface="Bahnschrift SemiLight" panose="020B0502040204020203" pitchFamily="34" charset="0"/>
              </a:rPr>
              <a:t>:</a:t>
            </a:r>
            <a:endParaRPr lang="hr-HR" dirty="0">
              <a:latin typeface="Bahnschrift Semi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>
                <a:latin typeface="Bahnschrift SemiLight" panose="020B0502040204020203" pitchFamily="34" charset="0"/>
              </a:rPr>
              <a:t>Material</a:t>
            </a:r>
            <a:r>
              <a:rPr lang="hr-HR" dirty="0">
                <a:latin typeface="Bahnschrift SemiLight" panose="020B0502040204020203" pitchFamily="34" charset="0"/>
              </a:rPr>
              <a:t> Design </a:t>
            </a:r>
            <a:r>
              <a:rPr lang="hr-HR" dirty="0" err="1">
                <a:latin typeface="Bahnschrift SemiLight" panose="020B0502040204020203" pitchFamily="34" charset="0"/>
              </a:rPr>
              <a:t>components</a:t>
            </a:r>
            <a:r>
              <a:rPr lang="hr-HR" dirty="0">
                <a:latin typeface="Bahnschrift SemiLight" panose="020B0502040204020203" pitchFamily="34" charset="0"/>
              </a:rPr>
              <a:t> on Android → </a:t>
            </a:r>
            <a:r>
              <a:rPr lang="hr-HR" dirty="0" err="1">
                <a:latin typeface="Bahnschrift SemiLight" panose="020B0502040204020203" pitchFamily="34" charset="0"/>
              </a:rPr>
              <a:t>Cupertino</a:t>
            </a:r>
            <a:r>
              <a:rPr lang="hr-HR" dirty="0">
                <a:latin typeface="Bahnschrift SemiLight" panose="020B0502040204020203" pitchFamily="34" charset="0"/>
              </a:rPr>
              <a:t> </a:t>
            </a:r>
            <a:r>
              <a:rPr lang="hr-HR" dirty="0" err="1">
                <a:latin typeface="Bahnschrift SemiLight" panose="020B0502040204020203" pitchFamily="34" charset="0"/>
              </a:rPr>
              <a:t>components</a:t>
            </a:r>
            <a:r>
              <a:rPr lang="hr-HR" dirty="0">
                <a:latin typeface="Bahnschrift SemiLight" panose="020B0502040204020203" pitchFamily="34" charset="0"/>
              </a:rPr>
              <a:t> on </a:t>
            </a:r>
            <a:r>
              <a:rPr lang="hr-HR" dirty="0" err="1">
                <a:latin typeface="Bahnschrift SemiLight" panose="020B0502040204020203" pitchFamily="34" charset="0"/>
              </a:rPr>
              <a:t>iOS</a:t>
            </a:r>
            <a:endParaRPr lang="hr-HR" dirty="0">
              <a:latin typeface="Bahnschrift Semi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r-HR" dirty="0">
                <a:latin typeface="Bahnschrift SemiLight" panose="020B0502040204020203" pitchFamily="34" charset="0"/>
              </a:rPr>
              <a:t>Cross-</a:t>
            </a:r>
            <a:r>
              <a:rPr lang="hr-HR" dirty="0" err="1">
                <a:latin typeface="Bahnschrift SemiLight" panose="020B0502040204020203" pitchFamily="34" charset="0"/>
              </a:rPr>
              <a:t>platform</a:t>
            </a:r>
            <a:r>
              <a:rPr lang="hr-HR" dirty="0">
                <a:latin typeface="Bahnschrift SemiLight" panose="020B0502040204020203" pitchFamily="34" charset="0"/>
              </a:rPr>
              <a:t> </a:t>
            </a:r>
            <a:r>
              <a:rPr lang="hr-HR" dirty="0" err="1">
                <a:latin typeface="Bahnschrift SemiLight" panose="020B0502040204020203" pitchFamily="34" charset="0"/>
              </a:rPr>
              <a:t>frameworks</a:t>
            </a:r>
            <a:r>
              <a:rPr lang="hr-HR" dirty="0">
                <a:latin typeface="Bahnschrift SemiLight" panose="020B0502040204020203" pitchFamily="34" charset="0"/>
              </a:rPr>
              <a:t> </a:t>
            </a:r>
            <a:r>
              <a:rPr lang="hr-HR" dirty="0" err="1">
                <a:latin typeface="Bahnschrift SemiLight" panose="020B0502040204020203" pitchFamily="34" charset="0"/>
              </a:rPr>
              <a:t>automatically</a:t>
            </a:r>
            <a:r>
              <a:rPr lang="hr-HR" dirty="0">
                <a:latin typeface="Bahnschrift SemiLight" panose="020B0502040204020203" pitchFamily="34" charset="0"/>
              </a:rPr>
              <a:t> </a:t>
            </a:r>
            <a:r>
              <a:rPr lang="hr-HR" dirty="0" err="1">
                <a:latin typeface="Bahnschrift SemiLight" panose="020B0502040204020203" pitchFamily="34" charset="0"/>
              </a:rPr>
              <a:t>adapt</a:t>
            </a:r>
            <a:r>
              <a:rPr lang="hr-HR" dirty="0">
                <a:latin typeface="Bahnschrift SemiLight" panose="020B0502040204020203" pitchFamily="34" charset="0"/>
              </a:rPr>
              <a:t> UI to </a:t>
            </a:r>
            <a:r>
              <a:rPr lang="hr-HR" dirty="0" err="1">
                <a:latin typeface="Bahnschrift SemiLight" panose="020B0502040204020203" pitchFamily="34" charset="0"/>
              </a:rPr>
              <a:t>platform</a:t>
            </a:r>
            <a:r>
              <a:rPr lang="hr-HR" dirty="0">
                <a:latin typeface="Bahnschrift SemiLight" panose="020B0502040204020203" pitchFamily="34" charset="0"/>
              </a:rPr>
              <a:t> </a:t>
            </a:r>
            <a:r>
              <a:rPr lang="hr-HR" dirty="0" err="1">
                <a:latin typeface="Bahnschrift SemiLight" panose="020B0502040204020203" pitchFamily="34" charset="0"/>
              </a:rPr>
              <a:t>guidelines</a:t>
            </a:r>
            <a:endParaRPr lang="hr-HR" dirty="0">
              <a:latin typeface="Bahnschrift Semi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>
                <a:latin typeface="Bahnschrift SemiLight" panose="020B0502040204020203" pitchFamily="34" charset="0"/>
              </a:rPr>
              <a:t>Platform-specific</a:t>
            </a:r>
            <a:r>
              <a:rPr lang="hr-HR" dirty="0">
                <a:latin typeface="Bahnschrift SemiLight" panose="020B0502040204020203" pitchFamily="34" charset="0"/>
              </a:rPr>
              <a:t> </a:t>
            </a:r>
            <a:r>
              <a:rPr lang="hr-HR" dirty="0" err="1">
                <a:latin typeface="Bahnschrift SemiLight" panose="020B0502040204020203" pitchFamily="34" charset="0"/>
              </a:rPr>
              <a:t>gestures</a:t>
            </a:r>
            <a:r>
              <a:rPr lang="hr-HR" dirty="0">
                <a:latin typeface="Bahnschrift SemiLight" panose="020B0502040204020203" pitchFamily="34" charset="0"/>
              </a:rPr>
              <a:t> (</a:t>
            </a:r>
            <a:r>
              <a:rPr lang="hr-HR" dirty="0" err="1">
                <a:latin typeface="Bahnschrift SemiLight" panose="020B0502040204020203" pitchFamily="34" charset="0"/>
              </a:rPr>
              <a:t>like</a:t>
            </a:r>
            <a:r>
              <a:rPr lang="hr-HR" dirty="0">
                <a:latin typeface="Bahnschrift SemiLight" panose="020B0502040204020203" pitchFamily="34" charset="0"/>
              </a:rPr>
              <a:t> </a:t>
            </a:r>
            <a:r>
              <a:rPr lang="hr-HR" dirty="0" err="1">
                <a:latin typeface="Bahnschrift SemiLight" panose="020B0502040204020203" pitchFamily="34" charset="0"/>
              </a:rPr>
              <a:t>swiping</a:t>
            </a:r>
            <a:r>
              <a:rPr lang="hr-HR" dirty="0">
                <a:latin typeface="Bahnschrift SemiLight" panose="020B0502040204020203" pitchFamily="34" charset="0"/>
              </a:rPr>
              <a:t> </a:t>
            </a:r>
            <a:r>
              <a:rPr lang="hr-HR" dirty="0" err="1">
                <a:latin typeface="Bahnschrift SemiLight" panose="020B0502040204020203" pitchFamily="34" charset="0"/>
              </a:rPr>
              <a:t>or</a:t>
            </a:r>
            <a:r>
              <a:rPr lang="hr-HR" dirty="0">
                <a:latin typeface="Bahnschrift SemiLight" panose="020B0502040204020203" pitchFamily="34" charset="0"/>
              </a:rPr>
              <a:t> </a:t>
            </a:r>
            <a:r>
              <a:rPr lang="hr-HR" dirty="0" err="1">
                <a:latin typeface="Bahnschrift SemiLight" panose="020B0502040204020203" pitchFamily="34" charset="0"/>
              </a:rPr>
              <a:t>haptic</a:t>
            </a:r>
            <a:r>
              <a:rPr lang="hr-HR" dirty="0">
                <a:latin typeface="Bahnschrift SemiLight" panose="020B0502040204020203" pitchFamily="34" charset="0"/>
              </a:rPr>
              <a:t> </a:t>
            </a:r>
            <a:r>
              <a:rPr lang="hr-HR" dirty="0" err="1">
                <a:latin typeface="Bahnschrift SemiLight" panose="020B0502040204020203" pitchFamily="34" charset="0"/>
              </a:rPr>
              <a:t>feedback</a:t>
            </a:r>
            <a:r>
              <a:rPr lang="hr-HR" dirty="0">
                <a:latin typeface="Bahnschrift SemiLight" panose="020B0502040204020203" pitchFamily="34" charset="0"/>
              </a:rPr>
              <a:t>) </a:t>
            </a:r>
            <a:r>
              <a:rPr lang="hr-HR" dirty="0" err="1">
                <a:latin typeface="Bahnschrift SemiLight" panose="020B0502040204020203" pitchFamily="34" charset="0"/>
              </a:rPr>
              <a:t>handled</a:t>
            </a:r>
            <a:r>
              <a:rPr lang="hr-HR" dirty="0">
                <a:latin typeface="Bahnschrift SemiLight" panose="020B0502040204020203" pitchFamily="34" charset="0"/>
              </a:rPr>
              <a:t> </a:t>
            </a:r>
            <a:r>
              <a:rPr lang="hr-HR" dirty="0" err="1">
                <a:latin typeface="Bahnschrift SemiLight" panose="020B0502040204020203" pitchFamily="34" charset="0"/>
              </a:rPr>
              <a:t>by</a:t>
            </a:r>
            <a:r>
              <a:rPr lang="hr-HR" dirty="0">
                <a:latin typeface="Bahnschrift SemiLight" panose="020B0502040204020203" pitchFamily="34" charset="0"/>
              </a:rPr>
              <a:t> </a:t>
            </a:r>
            <a:r>
              <a:rPr lang="hr-HR" dirty="0" err="1">
                <a:latin typeface="Bahnschrift SemiLight" panose="020B0502040204020203" pitchFamily="34" charset="0"/>
              </a:rPr>
              <a:t>the</a:t>
            </a:r>
            <a:r>
              <a:rPr lang="hr-HR" dirty="0">
                <a:latin typeface="Bahnschrift SemiLight" panose="020B0502040204020203" pitchFamily="34" charset="0"/>
              </a:rPr>
              <a:t> </a:t>
            </a:r>
            <a:r>
              <a:rPr lang="hr-HR" dirty="0" err="1">
                <a:latin typeface="Bahnschrift SemiLight" panose="020B0502040204020203" pitchFamily="34" charset="0"/>
              </a:rPr>
              <a:t>framework</a:t>
            </a:r>
            <a:endParaRPr lang="hr-HR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82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7455F3-11AB-8806-63F0-553704DD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21DC5-5CE2-84A9-2299-C3B20B72F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React Native – Getting Started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Expo – React Native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Learning React Native</a:t>
            </a:r>
            <a:r>
              <a:rPr lang="en-US" dirty="0"/>
              <a:t> by Bonnie Eisenman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React Native in Action</a:t>
            </a:r>
            <a:r>
              <a:rPr lang="en-US" dirty="0"/>
              <a:t> by Nader Dabit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Microsoft – </a:t>
            </a:r>
            <a:r>
              <a:rPr lang="hr-HR" dirty="0">
                <a:hlinkClick r:id="rId2"/>
              </a:rPr>
              <a:t>Cross-platform Mobile Development Overview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Smashing Magazine – “Cross‑Platform Mobile App Development: Pros and Cons”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5825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09995-6542-B4B4-40EE-06CECB9F9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75DCD5-47EB-3707-D5E6-24970AE8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DEVELOPMENT – TOOLS</a:t>
            </a:r>
            <a:endParaRPr lang="hr-H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C978AB-379C-DC2E-6ABB-A154B73B2568}"/>
              </a:ext>
            </a:extLst>
          </p:cNvPr>
          <p:cNvSpPr txBox="1">
            <a:spLocks/>
          </p:cNvSpPr>
          <p:nvPr/>
        </p:nvSpPr>
        <p:spPr>
          <a:xfrm>
            <a:off x="479798" y="1827779"/>
            <a:ext cx="10099302" cy="3036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2000" b="1" dirty="0">
                <a:latin typeface="Bahnschrift SemiLight" panose="020B0502040204020203" pitchFamily="34" charset="0"/>
              </a:rPr>
              <a:t>Apache Cordova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000" b="1" dirty="0" err="1">
                <a:latin typeface="Bahnschrift SemiLight" panose="020B0502040204020203" pitchFamily="34" charset="0"/>
              </a:rPr>
              <a:t>Language</a:t>
            </a:r>
            <a:r>
              <a:rPr lang="hr-HR" sz="2000" b="1" dirty="0">
                <a:latin typeface="Bahnschrift SemiLight" panose="020B0502040204020203" pitchFamily="34" charset="0"/>
              </a:rPr>
              <a:t>:</a:t>
            </a:r>
            <a:r>
              <a:rPr lang="hr-HR" sz="2000" dirty="0">
                <a:latin typeface="Bahnschrift SemiLight" panose="020B0502040204020203" pitchFamily="34" charset="0"/>
              </a:rPr>
              <a:t> HTML, CSS,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000" b="1" dirty="0" err="1">
                <a:latin typeface="Bahnschrift SemiLight" panose="020B0502040204020203" pitchFamily="34" charset="0"/>
              </a:rPr>
              <a:t>Approach</a:t>
            </a:r>
            <a:r>
              <a:rPr lang="hr-HR" sz="2000" b="1" dirty="0">
                <a:latin typeface="Bahnschrift SemiLight" panose="020B0502040204020203" pitchFamily="34" charset="0"/>
              </a:rPr>
              <a:t>:</a:t>
            </a:r>
            <a:r>
              <a:rPr lang="hr-HR" sz="2000" dirty="0">
                <a:latin typeface="Bahnschrift SemiLight" panose="020B0502040204020203" pitchFamily="34" charset="0"/>
              </a:rPr>
              <a:t> </a:t>
            </a:r>
            <a:r>
              <a:rPr lang="hr-HR" sz="2000" dirty="0" err="1">
                <a:latin typeface="Bahnschrift SemiLight" panose="020B0502040204020203" pitchFamily="34" charset="0"/>
              </a:rPr>
              <a:t>Wraps</a:t>
            </a:r>
            <a:r>
              <a:rPr lang="hr-HR" sz="2000" dirty="0">
                <a:latin typeface="Bahnschrift SemiLight" panose="020B0502040204020203" pitchFamily="34" charset="0"/>
              </a:rPr>
              <a:t> a web </a:t>
            </a:r>
            <a:r>
              <a:rPr lang="hr-HR" sz="2000" dirty="0" err="1">
                <a:latin typeface="Bahnschrift SemiLight" panose="020B0502040204020203" pitchFamily="34" charset="0"/>
              </a:rPr>
              <a:t>app</a:t>
            </a:r>
            <a:r>
              <a:rPr lang="hr-HR" sz="2000" dirty="0">
                <a:latin typeface="Bahnschrift SemiLight" panose="020B0502040204020203" pitchFamily="34" charset="0"/>
              </a:rPr>
              <a:t> </a:t>
            </a:r>
            <a:r>
              <a:rPr lang="hr-HR" sz="2000" dirty="0" err="1">
                <a:latin typeface="Bahnschrift SemiLight" panose="020B0502040204020203" pitchFamily="34" charset="0"/>
              </a:rPr>
              <a:t>in</a:t>
            </a:r>
            <a:r>
              <a:rPr lang="hr-HR" sz="2000" dirty="0">
                <a:latin typeface="Bahnschrift SemiLight" panose="020B0502040204020203" pitchFamily="34" charset="0"/>
              </a:rPr>
              <a:t> a </a:t>
            </a:r>
            <a:r>
              <a:rPr lang="hr-HR" sz="2000" dirty="0" err="1">
                <a:latin typeface="Bahnschrift SemiLight" panose="020B0502040204020203" pitchFamily="34" charset="0"/>
              </a:rPr>
              <a:t>native</a:t>
            </a:r>
            <a:r>
              <a:rPr lang="hr-HR" sz="2000" dirty="0">
                <a:latin typeface="Bahnschrift SemiLight" panose="020B0502040204020203" pitchFamily="34" charset="0"/>
              </a:rPr>
              <a:t> </a:t>
            </a:r>
            <a:r>
              <a:rPr lang="hr-HR" sz="2000" dirty="0" err="1">
                <a:latin typeface="Bahnschrift SemiLight" panose="020B0502040204020203" pitchFamily="34" charset="0"/>
              </a:rPr>
              <a:t>container</a:t>
            </a:r>
            <a:r>
              <a:rPr lang="hr-HR" sz="2000" dirty="0">
                <a:latin typeface="Bahnschrift SemiLight" panose="020B0502040204020203" pitchFamily="34" charset="0"/>
              </a:rPr>
              <a:t> </a:t>
            </a:r>
            <a:r>
              <a:rPr lang="hr-HR" sz="2000" dirty="0" err="1">
                <a:latin typeface="Bahnschrift SemiLight" panose="020B0502040204020203" pitchFamily="34" charset="0"/>
              </a:rPr>
              <a:t>using</a:t>
            </a:r>
            <a:r>
              <a:rPr lang="hr-HR" sz="2000" dirty="0">
                <a:latin typeface="Bahnschrift SemiLight" panose="020B0502040204020203" pitchFamily="34" charset="0"/>
              </a:rPr>
              <a:t> </a:t>
            </a:r>
            <a:r>
              <a:rPr lang="hr-HR" sz="2000" dirty="0" err="1">
                <a:latin typeface="Bahnschrift SemiLight" panose="020B0502040204020203" pitchFamily="34" charset="0"/>
              </a:rPr>
              <a:t>WebView</a:t>
            </a:r>
            <a:endParaRPr lang="hr-HR" sz="2000" dirty="0">
              <a:latin typeface="Bahnschrift Semi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r-HR" sz="2000" b="1" dirty="0" err="1">
                <a:latin typeface="Bahnschrift SemiLight" panose="020B0502040204020203" pitchFamily="34" charset="0"/>
              </a:rPr>
              <a:t>Plugins</a:t>
            </a:r>
            <a:r>
              <a:rPr lang="hr-HR" sz="2000" b="1" dirty="0">
                <a:latin typeface="Bahnschrift SemiLight" panose="020B0502040204020203" pitchFamily="34" charset="0"/>
              </a:rPr>
              <a:t>:</a:t>
            </a:r>
            <a:r>
              <a:rPr lang="hr-HR" sz="2000" dirty="0">
                <a:latin typeface="Bahnschrift SemiLight" panose="020B0502040204020203" pitchFamily="34" charset="0"/>
              </a:rPr>
              <a:t> </a:t>
            </a:r>
            <a:r>
              <a:rPr lang="hr-HR" sz="2000" dirty="0" err="1">
                <a:latin typeface="Bahnschrift SemiLight" panose="020B0502040204020203" pitchFamily="34" charset="0"/>
              </a:rPr>
              <a:t>Allows</a:t>
            </a:r>
            <a:r>
              <a:rPr lang="hr-HR" sz="2000" dirty="0">
                <a:latin typeface="Bahnschrift SemiLight" panose="020B0502040204020203" pitchFamily="34" charset="0"/>
              </a:rPr>
              <a:t> </a:t>
            </a:r>
            <a:r>
              <a:rPr lang="hr-HR" sz="2000" dirty="0" err="1">
                <a:latin typeface="Bahnschrift SemiLight" panose="020B0502040204020203" pitchFamily="34" charset="0"/>
              </a:rPr>
              <a:t>access</a:t>
            </a:r>
            <a:r>
              <a:rPr lang="hr-HR" sz="2000" dirty="0">
                <a:latin typeface="Bahnschrift SemiLight" panose="020B0502040204020203" pitchFamily="34" charset="0"/>
              </a:rPr>
              <a:t> to </a:t>
            </a:r>
            <a:r>
              <a:rPr lang="hr-HR" sz="2000" dirty="0" err="1">
                <a:latin typeface="Bahnschrift SemiLight" panose="020B0502040204020203" pitchFamily="34" charset="0"/>
              </a:rPr>
              <a:t>native</a:t>
            </a:r>
            <a:r>
              <a:rPr lang="hr-HR" sz="2000" dirty="0">
                <a:latin typeface="Bahnschrift SemiLight" panose="020B0502040204020203" pitchFamily="34" charset="0"/>
              </a:rPr>
              <a:t> </a:t>
            </a:r>
            <a:r>
              <a:rPr lang="hr-HR" sz="2000" dirty="0" err="1">
                <a:latin typeface="Bahnschrift SemiLight" panose="020B0502040204020203" pitchFamily="34" charset="0"/>
              </a:rPr>
              <a:t>device</a:t>
            </a:r>
            <a:r>
              <a:rPr lang="hr-HR" sz="2000" dirty="0">
                <a:latin typeface="Bahnschrift SemiLight" panose="020B0502040204020203" pitchFamily="34" charset="0"/>
              </a:rPr>
              <a:t> </a:t>
            </a:r>
            <a:r>
              <a:rPr lang="hr-HR" sz="2000" dirty="0" err="1">
                <a:latin typeface="Bahnschrift SemiLight" panose="020B0502040204020203" pitchFamily="34" charset="0"/>
              </a:rPr>
              <a:t>features</a:t>
            </a:r>
            <a:r>
              <a:rPr lang="hr-HR" sz="2000" dirty="0">
                <a:latin typeface="Bahnschrift SemiLight" panose="020B0502040204020203" pitchFamily="34" charset="0"/>
              </a:rPr>
              <a:t> (</a:t>
            </a:r>
            <a:r>
              <a:rPr lang="hr-HR" sz="2000" dirty="0" err="1">
                <a:latin typeface="Bahnschrift SemiLight" panose="020B0502040204020203" pitchFamily="34" charset="0"/>
              </a:rPr>
              <a:t>camera</a:t>
            </a:r>
            <a:r>
              <a:rPr lang="hr-HR" sz="2000" dirty="0">
                <a:latin typeface="Bahnschrift SemiLight" panose="020B0502040204020203" pitchFamily="34" charset="0"/>
              </a:rPr>
              <a:t>, GPS)</a:t>
            </a:r>
          </a:p>
          <a:p>
            <a:pPr>
              <a:buNone/>
            </a:pPr>
            <a:r>
              <a:rPr lang="hr-HR" sz="2000" dirty="0">
                <a:latin typeface="Bahnschrift SemiLight" panose="020B0502040204020203" pitchFamily="34" charset="0"/>
              </a:rPr>
              <a:t>✅ </a:t>
            </a:r>
            <a:r>
              <a:rPr lang="hr-HR" sz="2000" b="1" dirty="0" err="1">
                <a:latin typeface="Bahnschrift SemiLight" panose="020B0502040204020203" pitchFamily="34" charset="0"/>
              </a:rPr>
              <a:t>Advantages</a:t>
            </a:r>
            <a:r>
              <a:rPr lang="hr-HR" sz="2000" b="1" dirty="0">
                <a:latin typeface="Bahnschrift SemiLight" panose="020B0502040204020203" pitchFamily="34" charset="0"/>
              </a:rPr>
              <a:t>:</a:t>
            </a:r>
            <a:endParaRPr lang="hr-HR" sz="2000" dirty="0">
              <a:latin typeface="Bahnschrift Semi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r-HR" sz="2000" dirty="0" err="1">
                <a:latin typeface="Bahnschrift SemiLight" panose="020B0502040204020203" pitchFamily="34" charset="0"/>
              </a:rPr>
              <a:t>Familiar</a:t>
            </a:r>
            <a:r>
              <a:rPr lang="hr-HR" sz="2000" dirty="0">
                <a:latin typeface="Bahnschrift SemiLight" panose="020B0502040204020203" pitchFamily="34" charset="0"/>
              </a:rPr>
              <a:t> web </a:t>
            </a:r>
            <a:r>
              <a:rPr lang="hr-HR" sz="2000" dirty="0" err="1">
                <a:latin typeface="Bahnschrift SemiLight" panose="020B0502040204020203" pitchFamily="34" charset="0"/>
              </a:rPr>
              <a:t>technologies</a:t>
            </a:r>
            <a:endParaRPr lang="hr-HR" sz="2000" dirty="0">
              <a:latin typeface="Bahnschrift Semi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r-HR" sz="2000" dirty="0" err="1">
                <a:latin typeface="Bahnschrift SemiLight" panose="020B0502040204020203" pitchFamily="34" charset="0"/>
              </a:rPr>
              <a:t>Large</a:t>
            </a:r>
            <a:r>
              <a:rPr lang="hr-HR" sz="2000" dirty="0">
                <a:latin typeface="Bahnschrift SemiLight" panose="020B0502040204020203" pitchFamily="34" charset="0"/>
              </a:rPr>
              <a:t> </a:t>
            </a:r>
            <a:r>
              <a:rPr lang="hr-HR" sz="2000" dirty="0" err="1">
                <a:latin typeface="Bahnschrift SemiLight" panose="020B0502040204020203" pitchFamily="34" charset="0"/>
              </a:rPr>
              <a:t>ecosystem</a:t>
            </a:r>
            <a:r>
              <a:rPr lang="hr-HR" sz="2000" dirty="0">
                <a:latin typeface="Bahnschrift SemiLight" panose="020B0502040204020203" pitchFamily="34" charset="0"/>
              </a:rPr>
              <a:t> </a:t>
            </a:r>
            <a:r>
              <a:rPr lang="hr-HR" sz="2000" dirty="0" err="1">
                <a:latin typeface="Bahnschrift SemiLight" panose="020B0502040204020203" pitchFamily="34" charset="0"/>
              </a:rPr>
              <a:t>of</a:t>
            </a:r>
            <a:r>
              <a:rPr lang="hr-HR" sz="2000" dirty="0">
                <a:latin typeface="Bahnschrift SemiLight" panose="020B0502040204020203" pitchFamily="34" charset="0"/>
              </a:rPr>
              <a:t> </a:t>
            </a:r>
            <a:r>
              <a:rPr lang="hr-HR" sz="2000" dirty="0" err="1">
                <a:latin typeface="Bahnschrift SemiLight" panose="020B0502040204020203" pitchFamily="34" charset="0"/>
              </a:rPr>
              <a:t>plugins</a:t>
            </a:r>
            <a:endParaRPr lang="hr-HR" sz="2000" dirty="0">
              <a:latin typeface="Bahnschrift SemiLight" panose="020B0502040204020203" pitchFamily="34" charset="0"/>
            </a:endParaRPr>
          </a:p>
          <a:p>
            <a:pPr>
              <a:buNone/>
            </a:pPr>
            <a:r>
              <a:rPr lang="hr-HR" sz="2000" dirty="0">
                <a:latin typeface="Bahnschrift SemiLight" panose="020B0502040204020203" pitchFamily="34" charset="0"/>
              </a:rPr>
              <a:t>⚠️ </a:t>
            </a:r>
            <a:r>
              <a:rPr lang="hr-HR" sz="2000" b="1" dirty="0" err="1">
                <a:latin typeface="Bahnschrift SemiLight" panose="020B0502040204020203" pitchFamily="34" charset="0"/>
              </a:rPr>
              <a:t>Considerations</a:t>
            </a:r>
            <a:r>
              <a:rPr lang="hr-HR" sz="2000" b="1" dirty="0">
                <a:latin typeface="Bahnschrift SemiLight" panose="020B0502040204020203" pitchFamily="34" charset="0"/>
              </a:rPr>
              <a:t>:</a:t>
            </a:r>
            <a:endParaRPr lang="hr-HR" sz="2000" dirty="0">
              <a:latin typeface="Bahnschrift Semi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r-HR" sz="2000" dirty="0">
                <a:latin typeface="Bahnschrift SemiLight" panose="020B0502040204020203" pitchFamily="34" charset="0"/>
              </a:rPr>
              <a:t>Web-</a:t>
            </a:r>
            <a:r>
              <a:rPr lang="hr-HR" sz="2000" dirty="0" err="1">
                <a:latin typeface="Bahnschrift SemiLight" panose="020B0502040204020203" pitchFamily="34" charset="0"/>
              </a:rPr>
              <a:t>based</a:t>
            </a:r>
            <a:r>
              <a:rPr lang="hr-HR" sz="2000" dirty="0">
                <a:latin typeface="Bahnschrift SemiLight" panose="020B0502040204020203" pitchFamily="34" charset="0"/>
              </a:rPr>
              <a:t> </a:t>
            </a:r>
            <a:r>
              <a:rPr lang="hr-HR" sz="2000" dirty="0" err="1">
                <a:latin typeface="Bahnschrift SemiLight" panose="020B0502040204020203" pitchFamily="34" charset="0"/>
              </a:rPr>
              <a:t>approach</a:t>
            </a:r>
            <a:r>
              <a:rPr lang="hr-HR" sz="2000" dirty="0">
                <a:latin typeface="Bahnschrift SemiLight" panose="020B0502040204020203" pitchFamily="34" charset="0"/>
              </a:rPr>
              <a:t> → </a:t>
            </a:r>
            <a:r>
              <a:rPr lang="hr-HR" sz="2000" dirty="0" err="1">
                <a:latin typeface="Bahnschrift SemiLight" panose="020B0502040204020203" pitchFamily="34" charset="0"/>
              </a:rPr>
              <a:t>Lower</a:t>
            </a:r>
            <a:r>
              <a:rPr lang="hr-HR" sz="2000" dirty="0">
                <a:latin typeface="Bahnschrift SemiLight" panose="020B0502040204020203" pitchFamily="34" charset="0"/>
              </a:rPr>
              <a:t> </a:t>
            </a:r>
            <a:r>
              <a:rPr lang="hr-HR" sz="2000" dirty="0" err="1">
                <a:latin typeface="Bahnschrift SemiLight" panose="020B0502040204020203" pitchFamily="34" charset="0"/>
              </a:rPr>
              <a:t>performance</a:t>
            </a:r>
            <a:r>
              <a:rPr lang="hr-HR" sz="2000" dirty="0">
                <a:latin typeface="Bahnschrift SemiLight" panose="020B0502040204020203" pitchFamily="34" charset="0"/>
              </a:rPr>
              <a:t> </a:t>
            </a:r>
            <a:r>
              <a:rPr lang="hr-HR" sz="2000" dirty="0" err="1">
                <a:latin typeface="Bahnschrift SemiLight" panose="020B0502040204020203" pitchFamily="34" charset="0"/>
              </a:rPr>
              <a:t>than</a:t>
            </a:r>
            <a:r>
              <a:rPr lang="hr-HR" sz="2000" dirty="0">
                <a:latin typeface="Bahnschrift SemiLight" panose="020B0502040204020203" pitchFamily="34" charset="0"/>
              </a:rPr>
              <a:t> </a:t>
            </a:r>
            <a:r>
              <a:rPr lang="hr-HR" sz="2000" dirty="0" err="1">
                <a:latin typeface="Bahnschrift SemiLight" panose="020B0502040204020203" pitchFamily="34" charset="0"/>
              </a:rPr>
              <a:t>native</a:t>
            </a:r>
            <a:endParaRPr lang="hr-HR" sz="2000" dirty="0">
              <a:latin typeface="Bahnschrift Semi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r-HR" sz="2000" dirty="0">
                <a:latin typeface="Bahnschrift SemiLight" panose="020B0502040204020203" pitchFamily="34" charset="0"/>
              </a:rPr>
              <a:t>UI elements may not feel "native"</a:t>
            </a:r>
            <a:endParaRPr lang="en-US" sz="2000" dirty="0">
              <a:latin typeface="Bahnschrift Semi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Light" panose="020B0502040204020203" pitchFamily="34" charset="0"/>
              </a:rPr>
              <a:t>Shared business logic, network requests, and data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Light" panose="020B0502040204020203" pitchFamily="34" charset="0"/>
              </a:rPr>
              <a:t>Consistent behavior across platforms</a:t>
            </a:r>
          </a:p>
        </p:txBody>
      </p:sp>
    </p:spTree>
    <p:extLst>
      <p:ext uri="{BB962C8B-B14F-4D97-AF65-F5344CB8AC3E}">
        <p14:creationId xmlns:p14="http://schemas.microsoft.com/office/powerpoint/2010/main" val="130402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EE8E0-B9BD-CDDE-754F-F20FB26A9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955CA5-F94B-4765-2C78-6D66E606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DEVELOPMENT – TOOLS</a:t>
            </a:r>
            <a:endParaRPr lang="hr-H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990398-C259-62CA-82BD-F64873F56466}"/>
              </a:ext>
            </a:extLst>
          </p:cNvPr>
          <p:cNvSpPr txBox="1">
            <a:spLocks/>
          </p:cNvSpPr>
          <p:nvPr/>
        </p:nvSpPr>
        <p:spPr>
          <a:xfrm>
            <a:off x="530098" y="1871377"/>
            <a:ext cx="10932074" cy="39711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b="1" dirty="0">
                <a:latin typeface="Bahnschrift SemiLight" panose="020B0502040204020203" pitchFamily="34" charset="0"/>
              </a:rPr>
              <a:t>React Native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 SemiLight" panose="020B0502040204020203" pitchFamily="34" charset="0"/>
              </a:rPr>
              <a:t>Language:</a:t>
            </a:r>
            <a:r>
              <a:rPr lang="en-US" sz="2000" dirty="0">
                <a:latin typeface="Bahnschrift SemiLight" panose="020B0502040204020203" pitchFamily="34" charset="0"/>
              </a:rPr>
              <a:t> JavaScript + React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 SemiLight" panose="020B0502040204020203" pitchFamily="34" charset="0"/>
              </a:rPr>
              <a:t>Approach:</a:t>
            </a:r>
            <a:r>
              <a:rPr lang="en-US" sz="2000" dirty="0">
                <a:latin typeface="Bahnschrift SemiLight" panose="020B0502040204020203" pitchFamily="34" charset="0"/>
              </a:rPr>
              <a:t> Uses native components and a JavaScript bridge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 SemiLight" panose="020B0502040204020203" pitchFamily="34" charset="0"/>
              </a:rPr>
              <a:t>Hot Reload:</a:t>
            </a:r>
            <a:r>
              <a:rPr lang="en-US" sz="2000" dirty="0">
                <a:latin typeface="Bahnschrift SemiLight" panose="020B0502040204020203" pitchFamily="34" charset="0"/>
              </a:rPr>
              <a:t> Fast updates without rebuilding the app</a:t>
            </a:r>
          </a:p>
          <a:p>
            <a:pPr>
              <a:buNone/>
            </a:pPr>
            <a:r>
              <a:rPr lang="en-US" sz="2000" dirty="0">
                <a:latin typeface="Bahnschrift SemiLight" panose="020B0502040204020203" pitchFamily="34" charset="0"/>
              </a:rPr>
              <a:t>✅ </a:t>
            </a:r>
            <a:r>
              <a:rPr lang="en-US" sz="2000" b="1" dirty="0">
                <a:latin typeface="Bahnschrift SemiLight" panose="020B0502040204020203" pitchFamily="34" charset="0"/>
              </a:rPr>
              <a:t>Advantages:</a:t>
            </a:r>
            <a:endParaRPr lang="en-US" sz="2000" dirty="0">
              <a:latin typeface="Bahnschrift Semi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Light" panose="020B0502040204020203" pitchFamily="34" charset="0"/>
              </a:rPr>
              <a:t>High performance → Close to native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Light" panose="020B0502040204020203" pitchFamily="34" charset="0"/>
              </a:rPr>
              <a:t>Strong community and third-party 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Light" panose="020B0502040204020203" pitchFamily="34" charset="0"/>
              </a:rPr>
              <a:t>Reusable UI components</a:t>
            </a:r>
          </a:p>
          <a:p>
            <a:pPr>
              <a:buNone/>
            </a:pPr>
            <a:r>
              <a:rPr lang="en-US" sz="2000" dirty="0">
                <a:latin typeface="Bahnschrift SemiLight" panose="020B0502040204020203" pitchFamily="34" charset="0"/>
              </a:rPr>
              <a:t>⚠️ </a:t>
            </a:r>
            <a:r>
              <a:rPr lang="en-US" sz="2000" b="1" dirty="0">
                <a:latin typeface="Bahnschrift SemiLight" panose="020B0502040204020203" pitchFamily="34" charset="0"/>
              </a:rPr>
              <a:t>Considerations:</a:t>
            </a:r>
            <a:endParaRPr lang="en-US" sz="2000" dirty="0">
              <a:latin typeface="Bahnschrift Semi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Light" panose="020B0502040204020203" pitchFamily="34" charset="0"/>
              </a:rPr>
              <a:t>Complex animations and UI may require native modules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SemiLight" panose="020B0502040204020203" pitchFamily="34" charset="0"/>
              </a:rPr>
              <a:t>Learning curve for handling state and props</a:t>
            </a:r>
          </a:p>
        </p:txBody>
      </p:sp>
    </p:spTree>
    <p:extLst>
      <p:ext uri="{BB962C8B-B14F-4D97-AF65-F5344CB8AC3E}">
        <p14:creationId xmlns:p14="http://schemas.microsoft.com/office/powerpoint/2010/main" val="1866620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AB949-441E-45A4-E8FE-5FDFF6D4F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A170CD-3601-F223-E5E9-5C1EF6D5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DEVELOPMENT – TOOLS</a:t>
            </a:r>
            <a:endParaRPr lang="hr-H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40F68B-92E6-3290-4F3D-3C2F82A31B0F}"/>
              </a:ext>
            </a:extLst>
          </p:cNvPr>
          <p:cNvSpPr txBox="1">
            <a:spLocks/>
          </p:cNvSpPr>
          <p:nvPr/>
        </p:nvSpPr>
        <p:spPr>
          <a:xfrm>
            <a:off x="527050" y="2036208"/>
            <a:ext cx="5715000" cy="45423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Flutter</a:t>
            </a:r>
          </a:p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Language:</a:t>
            </a:r>
            <a:r>
              <a:rPr lang="en-US" dirty="0"/>
              <a:t> Dart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Approach:</a:t>
            </a:r>
            <a:r>
              <a:rPr lang="en-US" dirty="0"/>
              <a:t> Uses a custom rendering engine for building 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Hot Reload:</a:t>
            </a:r>
            <a:r>
              <a:rPr lang="en-US" dirty="0"/>
              <a:t> Fast updates without full rebuild</a:t>
            </a:r>
          </a:p>
          <a:p>
            <a:pPr>
              <a:buNone/>
            </a:pPr>
            <a:r>
              <a:rPr lang="en-US" dirty="0"/>
              <a:t>✅ </a:t>
            </a:r>
            <a:r>
              <a:rPr lang="en-US" b="1" dirty="0"/>
              <a:t>Advantages: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performance → Compiles to native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Highly customizable UI with widgets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Growing community and strong Google support</a:t>
            </a:r>
          </a:p>
          <a:p>
            <a:pPr>
              <a:buNone/>
            </a:pPr>
            <a:r>
              <a:rPr lang="en-US" dirty="0"/>
              <a:t>⚠️ </a:t>
            </a:r>
            <a:r>
              <a:rPr lang="en-US" b="1" dirty="0"/>
              <a:t>Considerations: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Dart is less familiar to most developers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Larger app size compared to other frameworks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4BD89D-0E0B-B11D-D7A3-365EF6069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468938" cy="132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35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C06C0-5C02-24CF-D4E0-6E8A030FE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0245A0-946E-CDD5-C60A-8C8D5AE5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C669BD-EB57-921B-967C-C09D2F9F4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Flutter – Get Started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Dart – Language Tour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Flutter in Action</a:t>
            </a:r>
            <a:r>
              <a:rPr lang="en-US" dirty="0"/>
              <a:t> by Eric Windmill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Beginning Flutter: A Hands On Guide to App Development</a:t>
            </a:r>
            <a:r>
              <a:rPr lang="en-US" dirty="0"/>
              <a:t> by Marco L. Napoli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Apache Cordova – </a:t>
            </a:r>
            <a:r>
              <a:rPr lang="hr-HR" dirty="0">
                <a:hlinkClick r:id="rId2"/>
              </a:rPr>
              <a:t>Getting Started Guide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GitHub – </a:t>
            </a:r>
            <a:r>
              <a:rPr lang="hr-HR" dirty="0">
                <a:hlinkClick r:id="rId3"/>
              </a:rPr>
              <a:t>Apache Cordova Plugins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i="1" dirty="0"/>
              <a:t>Apache Cordova in Action</a:t>
            </a:r>
            <a:r>
              <a:rPr lang="hr-HR" dirty="0"/>
              <a:t> by Raymond Camden &amp; John Wargo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i="1" dirty="0"/>
              <a:t>PhoneGap Essentials</a:t>
            </a:r>
            <a:r>
              <a:rPr lang="hr-HR" dirty="0"/>
              <a:t> by John M. Wargo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5095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453</TotalTime>
  <Words>1471</Words>
  <Application>Microsoft Office PowerPoint</Application>
  <PresentationFormat>Widescreen</PresentationFormat>
  <Paragraphs>162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Bahnschrift</vt:lpstr>
      <vt:lpstr>Bahnschrift SemiBold</vt:lpstr>
      <vt:lpstr>Bahnschrift SemiLight</vt:lpstr>
      <vt:lpstr>Calibri</vt:lpstr>
      <vt:lpstr>Calibri Light</vt:lpstr>
      <vt:lpstr>Montserrat</vt:lpstr>
      <vt:lpstr>Tema sustava Office</vt:lpstr>
      <vt:lpstr>MOBILE DEVELOPMENT</vt:lpstr>
      <vt:lpstr>MOBILE DEVELOPMENT - NATIVE</vt:lpstr>
      <vt:lpstr>MOBILE DEVELOPMENT – CROSS-PLATFORM</vt:lpstr>
      <vt:lpstr>MOBILE DEVELOPMENT – CROSS-PLATFORM</vt:lpstr>
      <vt:lpstr>PowerPoint Presentation</vt:lpstr>
      <vt:lpstr>MOBILE DEVELOPMENT – TOOLS</vt:lpstr>
      <vt:lpstr>MOBILE DEVELOPMENT – TOOLS</vt:lpstr>
      <vt:lpstr>MOBILE DEVELOPMENT – TOOLS</vt:lpstr>
      <vt:lpstr>PowerPoint Presentation</vt:lpstr>
      <vt:lpstr>MOBILE DEVELOPMENT – FINAL EXERCISE</vt:lpstr>
      <vt:lpstr>MOBILE DEVELOPMENT – FINAL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Božica Bajčić</dc:creator>
  <cp:lastModifiedBy>Dino Duvnjak</cp:lastModifiedBy>
  <cp:revision>136</cp:revision>
  <dcterms:created xsi:type="dcterms:W3CDTF">2024-02-12T13:35:47Z</dcterms:created>
  <dcterms:modified xsi:type="dcterms:W3CDTF">2025-05-19T05:24:18Z</dcterms:modified>
</cp:coreProperties>
</file>