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6" r:id="rId3"/>
    <p:sldId id="288" r:id="rId4"/>
    <p:sldId id="261" r:id="rId5"/>
    <p:sldId id="281" r:id="rId6"/>
    <p:sldId id="272" r:id="rId7"/>
    <p:sldId id="274" r:id="rId8"/>
    <p:sldId id="282" r:id="rId9"/>
    <p:sldId id="275" r:id="rId10"/>
    <p:sldId id="276" r:id="rId11"/>
    <p:sldId id="277" r:id="rId12"/>
    <p:sldId id="278" r:id="rId13"/>
    <p:sldId id="279" r:id="rId14"/>
    <p:sldId id="280" r:id="rId15"/>
    <p:sldId id="284" r:id="rId16"/>
    <p:sldId id="285" r:id="rId17"/>
    <p:sldId id="287" r:id="rId18"/>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9" autoAdjust="0"/>
    <p:restoredTop sz="67383" autoAdjust="0"/>
  </p:normalViewPr>
  <p:slideViewPr>
    <p:cSldViewPr snapToGrid="0">
      <p:cViewPr varScale="1">
        <p:scale>
          <a:sx n="108" d="100"/>
          <a:sy n="108" d="100"/>
        </p:scale>
        <p:origin x="2332" y="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2" d="100"/>
          <a:sy n="122" d="100"/>
        </p:scale>
        <p:origin x="395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27FDF-D9AC-4497-8AF1-9347ACD4697E}" type="datetimeFigureOut">
              <a:rPr lang="hr-HR" smtClean="0"/>
              <a:t>11.7.2025.</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064B2-EFF6-4760-BE09-0DEDA56827BE}" type="slidenum">
              <a:rPr lang="hr-HR" smtClean="0"/>
              <a:t>‹#›</a:t>
            </a:fld>
            <a:endParaRPr lang="hr-HR"/>
          </a:p>
        </p:txBody>
      </p:sp>
    </p:spTree>
    <p:extLst>
      <p:ext uri="{BB962C8B-B14F-4D97-AF65-F5344CB8AC3E}">
        <p14:creationId xmlns:p14="http://schemas.microsoft.com/office/powerpoint/2010/main" val="1218592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2</a:t>
            </a:fld>
            <a:endParaRPr lang="hr-HR"/>
          </a:p>
        </p:txBody>
      </p:sp>
    </p:spTree>
    <p:extLst>
      <p:ext uri="{BB962C8B-B14F-4D97-AF65-F5344CB8AC3E}">
        <p14:creationId xmlns:p14="http://schemas.microsoft.com/office/powerpoint/2010/main" val="275098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hr-HR" b="1" dirty="0" err="1"/>
              <a:t>Teacher</a:t>
            </a:r>
            <a:r>
              <a:rPr lang="hr-HR" b="1" dirty="0"/>
              <a:t> Notes:</a:t>
            </a:r>
            <a:endParaRPr lang="hr-HR" dirty="0"/>
          </a:p>
          <a:p>
            <a:pPr>
              <a:buFont typeface="Arial" panose="020B0604020202020204" pitchFamily="34" charset="0"/>
              <a:buChar char="•"/>
            </a:pPr>
            <a:r>
              <a:rPr lang="hr-HR" dirty="0"/>
              <a:t>Live‑demo a </a:t>
            </a:r>
            <a:r>
              <a:rPr lang="hr-HR" dirty="0" err="1"/>
              <a:t>simple</a:t>
            </a:r>
            <a:r>
              <a:rPr lang="hr-HR" dirty="0"/>
              <a:t> Blue/Green </a:t>
            </a:r>
            <a:r>
              <a:rPr lang="hr-HR" dirty="0" err="1"/>
              <a:t>deployment</a:t>
            </a:r>
            <a:r>
              <a:rPr lang="hr-HR" dirty="0"/>
              <a:t> on AWS </a:t>
            </a:r>
            <a:r>
              <a:rPr lang="hr-HR" dirty="0" err="1"/>
              <a:t>Elastic</a:t>
            </a:r>
            <a:r>
              <a:rPr lang="hr-HR" dirty="0"/>
              <a:t> </a:t>
            </a:r>
            <a:r>
              <a:rPr lang="hr-HR" dirty="0" err="1"/>
              <a:t>Beanstalk</a:t>
            </a:r>
            <a:r>
              <a:rPr lang="hr-HR" dirty="0"/>
              <a:t>.</a:t>
            </a:r>
          </a:p>
          <a:p>
            <a:pPr>
              <a:buFont typeface="Arial" panose="020B0604020202020204" pitchFamily="34" charset="0"/>
              <a:buChar char="•"/>
            </a:pPr>
            <a:r>
              <a:rPr lang="hr-HR" dirty="0" err="1"/>
              <a:t>Explain</a:t>
            </a:r>
            <a:r>
              <a:rPr lang="hr-HR" dirty="0"/>
              <a:t> </a:t>
            </a:r>
            <a:r>
              <a:rPr lang="hr-HR" dirty="0" err="1"/>
              <a:t>load</a:t>
            </a:r>
            <a:r>
              <a:rPr lang="hr-HR" dirty="0"/>
              <a:t> </a:t>
            </a:r>
            <a:r>
              <a:rPr lang="hr-HR" dirty="0" err="1"/>
              <a:t>balancing</a:t>
            </a:r>
            <a:r>
              <a:rPr lang="hr-HR" dirty="0"/>
              <a:t> </a:t>
            </a:r>
            <a:r>
              <a:rPr lang="hr-HR" dirty="0" err="1"/>
              <a:t>and</a:t>
            </a:r>
            <a:r>
              <a:rPr lang="hr-HR" dirty="0"/>
              <a:t> auto‑</a:t>
            </a:r>
            <a:r>
              <a:rPr lang="hr-HR" dirty="0" err="1"/>
              <a:t>scaling</a:t>
            </a:r>
            <a:r>
              <a:rPr lang="hr-HR" dirty="0"/>
              <a:t> </a:t>
            </a:r>
            <a:r>
              <a:rPr lang="hr-HR" dirty="0" err="1"/>
              <a:t>policies</a:t>
            </a:r>
            <a:r>
              <a:rPr lang="hr-HR" dirty="0"/>
              <a:t>.</a:t>
            </a:r>
          </a:p>
          <a:p>
            <a:pPr>
              <a:buNone/>
            </a:pPr>
            <a:r>
              <a:rPr lang="hr-HR" b="1" dirty="0"/>
              <a:t>Resources:</a:t>
            </a:r>
            <a:endParaRPr lang="hr-HR" dirty="0"/>
          </a:p>
          <a:p>
            <a:pPr>
              <a:buFont typeface="Arial" panose="020B0604020202020204" pitchFamily="34" charset="0"/>
              <a:buChar char="•"/>
            </a:pPr>
            <a:r>
              <a:rPr lang="hr-HR" dirty="0"/>
              <a:t>AWS </a:t>
            </a:r>
            <a:r>
              <a:rPr lang="hr-HR" dirty="0" err="1"/>
              <a:t>Elastic</a:t>
            </a:r>
            <a:r>
              <a:rPr lang="hr-HR" dirty="0"/>
              <a:t> </a:t>
            </a:r>
            <a:r>
              <a:rPr lang="hr-HR" dirty="0" err="1"/>
              <a:t>Beanstalk</a:t>
            </a:r>
            <a:r>
              <a:rPr lang="hr-HR" dirty="0"/>
              <a:t> </a:t>
            </a:r>
            <a:r>
              <a:rPr lang="hr-HR" dirty="0" err="1"/>
              <a:t>documentation</a:t>
            </a:r>
            <a:r>
              <a:rPr lang="hr-HR" dirty="0"/>
              <a:t> (docs.aws.amazon.com/</a:t>
            </a:r>
            <a:r>
              <a:rPr lang="hr-HR" dirty="0" err="1"/>
              <a:t>elasticbeanstalk</a:t>
            </a:r>
            <a:r>
              <a:rPr lang="hr-HR" dirty="0"/>
              <a:t>)</a:t>
            </a:r>
          </a:p>
          <a:p>
            <a:pPr>
              <a:buFont typeface="Arial" panose="020B0604020202020204" pitchFamily="34" charset="0"/>
              <a:buChar char="•"/>
            </a:pPr>
            <a:r>
              <a:rPr lang="hr-HR" dirty="0"/>
              <a:t>“</a:t>
            </a:r>
            <a:r>
              <a:rPr lang="hr-HR" dirty="0" err="1"/>
              <a:t>The</a:t>
            </a:r>
            <a:r>
              <a:rPr lang="hr-HR" dirty="0"/>
              <a:t> </a:t>
            </a:r>
            <a:r>
              <a:rPr lang="hr-HR" dirty="0" err="1"/>
              <a:t>Twelve-Factor</a:t>
            </a:r>
            <a:r>
              <a:rPr lang="hr-HR" dirty="0"/>
              <a:t> App” </a:t>
            </a:r>
            <a:r>
              <a:rPr lang="hr-HR" dirty="0" err="1"/>
              <a:t>section</a:t>
            </a:r>
            <a:r>
              <a:rPr lang="hr-HR" dirty="0"/>
              <a:t> on </a:t>
            </a:r>
            <a:r>
              <a:rPr lang="hr-HR" dirty="0" err="1"/>
              <a:t>deployment</a:t>
            </a:r>
            <a:r>
              <a:rPr lang="hr-HR" dirty="0"/>
              <a:t> (twelvefactor.net/</a:t>
            </a:r>
            <a:r>
              <a:rPr lang="hr-HR" dirty="0" err="1"/>
              <a:t>dev‑prod‑parity</a:t>
            </a:r>
            <a:r>
              <a:rPr lang="hr-HR" dirty="0"/>
              <a:t>)</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12</a:t>
            </a:fld>
            <a:endParaRPr lang="hr-HR"/>
          </a:p>
        </p:txBody>
      </p:sp>
    </p:spTree>
    <p:extLst>
      <p:ext uri="{BB962C8B-B14F-4D97-AF65-F5344CB8AC3E}">
        <p14:creationId xmlns:p14="http://schemas.microsoft.com/office/powerpoint/2010/main" val="2938183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Discuss monitoring tools (e.g., Prometheus, Grafana) and alerting strategies.</a:t>
            </a:r>
          </a:p>
          <a:p>
            <a:pPr>
              <a:buFont typeface="Arial" panose="020B0604020202020204" pitchFamily="34" charset="0"/>
              <a:buChar char="•"/>
            </a:pPr>
            <a:r>
              <a:rPr lang="en-US" dirty="0"/>
              <a:t>Introduce the concept of technical debt and how to plan for refactoring sprints.</a:t>
            </a:r>
          </a:p>
          <a:p>
            <a:pPr>
              <a:buNone/>
            </a:pPr>
            <a:r>
              <a:rPr lang="en-US" b="1" dirty="0"/>
              <a:t>Resources:</a:t>
            </a:r>
            <a:endParaRPr lang="en-US" dirty="0"/>
          </a:p>
          <a:p>
            <a:pPr>
              <a:buFont typeface="Arial" panose="020B0604020202020204" pitchFamily="34" charset="0"/>
              <a:buChar char="•"/>
            </a:pPr>
            <a:r>
              <a:rPr lang="en-US" dirty="0"/>
              <a:t>“Google Site Reliability Engineering” (</a:t>
            </a:r>
            <a:r>
              <a:rPr lang="en-US" dirty="0" err="1"/>
              <a:t>sre.google</a:t>
            </a:r>
            <a:r>
              <a:rPr lang="en-US" dirty="0"/>
              <a:t>) – Chapters on monitoring and incident response</a:t>
            </a:r>
          </a:p>
          <a:p>
            <a:pPr>
              <a:buFont typeface="Arial" panose="020B0604020202020204" pitchFamily="34" charset="0"/>
              <a:buChar char="•"/>
            </a:pPr>
            <a:r>
              <a:rPr lang="en-US" dirty="0"/>
              <a:t>Atlassian article “Managing Technical Debt”</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13</a:t>
            </a:fld>
            <a:endParaRPr lang="hr-HR"/>
          </a:p>
        </p:txBody>
      </p:sp>
    </p:spTree>
    <p:extLst>
      <p:ext uri="{BB962C8B-B14F-4D97-AF65-F5344CB8AC3E}">
        <p14:creationId xmlns:p14="http://schemas.microsoft.com/office/powerpoint/2010/main" val="1571598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hr-HR" b="1" dirty="0" err="1"/>
              <a:t>Teacher</a:t>
            </a:r>
            <a:r>
              <a:rPr lang="hr-HR" b="1" dirty="0"/>
              <a:t> Notes:</a:t>
            </a:r>
            <a:endParaRPr lang="hr-HR" dirty="0"/>
          </a:p>
          <a:p>
            <a:pPr>
              <a:buFont typeface="Arial" panose="020B0604020202020204" pitchFamily="34" charset="0"/>
              <a:buChar char="•"/>
            </a:pPr>
            <a:r>
              <a:rPr lang="hr-HR" dirty="0" err="1"/>
              <a:t>Contrast</a:t>
            </a:r>
            <a:r>
              <a:rPr lang="hr-HR" dirty="0"/>
              <a:t> </a:t>
            </a:r>
            <a:r>
              <a:rPr lang="hr-HR" dirty="0" err="1"/>
              <a:t>Waterfall</a:t>
            </a:r>
            <a:r>
              <a:rPr lang="hr-HR" dirty="0"/>
              <a:t> vs. </a:t>
            </a:r>
            <a:r>
              <a:rPr lang="hr-HR" dirty="0" err="1"/>
              <a:t>Agile</a:t>
            </a:r>
            <a:r>
              <a:rPr lang="hr-HR" dirty="0"/>
              <a:t> </a:t>
            </a:r>
            <a:r>
              <a:rPr lang="hr-HR" dirty="0" err="1"/>
              <a:t>through</a:t>
            </a:r>
            <a:r>
              <a:rPr lang="hr-HR" dirty="0"/>
              <a:t> a role‑</a:t>
            </a:r>
            <a:r>
              <a:rPr lang="hr-HR" dirty="0" err="1"/>
              <a:t>play</a:t>
            </a:r>
            <a:r>
              <a:rPr lang="hr-HR" dirty="0"/>
              <a:t>: one </a:t>
            </a:r>
            <a:r>
              <a:rPr lang="hr-HR" dirty="0" err="1"/>
              <a:t>group</a:t>
            </a:r>
            <a:r>
              <a:rPr lang="hr-HR" dirty="0"/>
              <a:t> </a:t>
            </a:r>
            <a:r>
              <a:rPr lang="hr-HR" dirty="0" err="1"/>
              <a:t>follows</a:t>
            </a:r>
            <a:r>
              <a:rPr lang="hr-HR" dirty="0"/>
              <a:t> a </a:t>
            </a:r>
            <a:r>
              <a:rPr lang="hr-HR" dirty="0" err="1"/>
              <a:t>sequential</a:t>
            </a:r>
            <a:r>
              <a:rPr lang="hr-HR" dirty="0"/>
              <a:t> plan, </a:t>
            </a:r>
            <a:r>
              <a:rPr lang="hr-HR" dirty="0" err="1"/>
              <a:t>another</a:t>
            </a:r>
            <a:r>
              <a:rPr lang="hr-HR" dirty="0"/>
              <a:t> </a:t>
            </a:r>
            <a:r>
              <a:rPr lang="hr-HR" dirty="0" err="1"/>
              <a:t>uses</a:t>
            </a:r>
            <a:r>
              <a:rPr lang="hr-HR" dirty="0"/>
              <a:t> </a:t>
            </a:r>
            <a:r>
              <a:rPr lang="hr-HR" dirty="0" err="1"/>
              <a:t>Scrum</a:t>
            </a:r>
            <a:r>
              <a:rPr lang="hr-HR" dirty="0"/>
              <a:t> </a:t>
            </a:r>
            <a:r>
              <a:rPr lang="hr-HR" dirty="0" err="1"/>
              <a:t>sprints</a:t>
            </a:r>
            <a:r>
              <a:rPr lang="hr-HR" dirty="0"/>
              <a:t>.</a:t>
            </a:r>
          </a:p>
          <a:p>
            <a:pPr>
              <a:buFont typeface="Arial" panose="020B0604020202020204" pitchFamily="34" charset="0"/>
              <a:buChar char="•"/>
            </a:pPr>
            <a:r>
              <a:rPr lang="hr-HR" dirty="0" err="1"/>
              <a:t>Discuss</a:t>
            </a:r>
            <a:r>
              <a:rPr lang="hr-HR" dirty="0"/>
              <a:t> </a:t>
            </a:r>
            <a:r>
              <a:rPr lang="hr-HR" dirty="0" err="1"/>
              <a:t>the</a:t>
            </a:r>
            <a:r>
              <a:rPr lang="hr-HR" dirty="0"/>
              <a:t> </a:t>
            </a:r>
            <a:r>
              <a:rPr lang="hr-HR" dirty="0" err="1"/>
              <a:t>Hybrid</a:t>
            </a:r>
            <a:r>
              <a:rPr lang="hr-HR" dirty="0"/>
              <a:t> model—how some </a:t>
            </a:r>
            <a:r>
              <a:rPr lang="hr-HR" dirty="0" err="1"/>
              <a:t>teams</a:t>
            </a:r>
            <a:r>
              <a:rPr lang="hr-HR" dirty="0"/>
              <a:t> use </a:t>
            </a:r>
            <a:r>
              <a:rPr lang="hr-HR" dirty="0" err="1"/>
              <a:t>fixed‑scope</a:t>
            </a:r>
            <a:r>
              <a:rPr lang="hr-HR" dirty="0"/>
              <a:t> </a:t>
            </a:r>
            <a:r>
              <a:rPr lang="hr-HR" dirty="0" err="1"/>
              <a:t>backend</a:t>
            </a:r>
            <a:r>
              <a:rPr lang="hr-HR" dirty="0"/>
              <a:t> </a:t>
            </a:r>
            <a:r>
              <a:rPr lang="hr-HR" dirty="0" err="1"/>
              <a:t>cycles</a:t>
            </a:r>
            <a:r>
              <a:rPr lang="hr-HR" dirty="0"/>
              <a:t> </a:t>
            </a:r>
            <a:r>
              <a:rPr lang="hr-HR" dirty="0" err="1"/>
              <a:t>and</a:t>
            </a:r>
            <a:r>
              <a:rPr lang="hr-HR" dirty="0"/>
              <a:t> </a:t>
            </a:r>
            <a:r>
              <a:rPr lang="hr-HR" dirty="0" err="1"/>
              <a:t>iterative</a:t>
            </a:r>
            <a:r>
              <a:rPr lang="hr-HR" dirty="0"/>
              <a:t> </a:t>
            </a:r>
            <a:r>
              <a:rPr lang="hr-HR" dirty="0" err="1"/>
              <a:t>frontend</a:t>
            </a:r>
            <a:r>
              <a:rPr lang="hr-HR" dirty="0"/>
              <a:t> </a:t>
            </a:r>
            <a:r>
              <a:rPr lang="hr-HR" dirty="0" err="1"/>
              <a:t>sprints</a:t>
            </a:r>
            <a:r>
              <a:rPr lang="hr-HR" dirty="0"/>
              <a:t>.</a:t>
            </a:r>
          </a:p>
          <a:p>
            <a:pPr>
              <a:buNone/>
            </a:pPr>
            <a:r>
              <a:rPr lang="hr-HR" b="1" dirty="0"/>
              <a:t>Resources:</a:t>
            </a:r>
            <a:endParaRPr lang="hr-HR" dirty="0"/>
          </a:p>
          <a:p>
            <a:pPr>
              <a:buFont typeface="Arial" panose="020B0604020202020204" pitchFamily="34" charset="0"/>
              <a:buChar char="•"/>
            </a:pPr>
            <a:r>
              <a:rPr lang="hr-HR" dirty="0" err="1"/>
              <a:t>The</a:t>
            </a:r>
            <a:r>
              <a:rPr lang="hr-HR" dirty="0"/>
              <a:t> Scrum.org </a:t>
            </a:r>
            <a:r>
              <a:rPr lang="hr-HR" b="1" dirty="0" err="1"/>
              <a:t>Scrum</a:t>
            </a:r>
            <a:r>
              <a:rPr lang="hr-HR" b="1" dirty="0"/>
              <a:t> </a:t>
            </a:r>
            <a:r>
              <a:rPr lang="hr-HR" b="1" dirty="0" err="1"/>
              <a:t>Guide</a:t>
            </a:r>
            <a:r>
              <a:rPr lang="hr-HR" dirty="0"/>
              <a:t> </a:t>
            </a:r>
            <a:r>
              <a:rPr lang="hr-HR" dirty="0" err="1"/>
              <a:t>by</a:t>
            </a:r>
            <a:r>
              <a:rPr lang="hr-HR" dirty="0"/>
              <a:t> Ken </a:t>
            </a:r>
            <a:r>
              <a:rPr lang="hr-HR" dirty="0" err="1"/>
              <a:t>Schwaber</a:t>
            </a:r>
            <a:r>
              <a:rPr lang="hr-HR" dirty="0"/>
              <a:t> &amp; Jeff </a:t>
            </a:r>
            <a:r>
              <a:rPr lang="hr-HR" dirty="0" err="1"/>
              <a:t>Sutherland</a:t>
            </a:r>
            <a:endParaRPr lang="hr-HR" dirty="0"/>
          </a:p>
          <a:p>
            <a:pPr>
              <a:buFont typeface="Arial" panose="020B0604020202020204" pitchFamily="34" charset="0"/>
              <a:buChar char="•"/>
            </a:pPr>
            <a:r>
              <a:rPr lang="hr-HR" dirty="0" err="1"/>
              <a:t>Atlassian’s</a:t>
            </a:r>
            <a:r>
              <a:rPr lang="hr-HR" dirty="0"/>
              <a:t> “</a:t>
            </a:r>
            <a:r>
              <a:rPr lang="hr-HR" dirty="0" err="1"/>
              <a:t>Waterfall</a:t>
            </a:r>
            <a:r>
              <a:rPr lang="hr-HR" dirty="0"/>
              <a:t> vs. </a:t>
            </a:r>
            <a:r>
              <a:rPr lang="hr-HR" dirty="0" err="1"/>
              <a:t>Agile</a:t>
            </a:r>
            <a:r>
              <a:rPr lang="hr-HR" dirty="0"/>
              <a:t> vs. </a:t>
            </a:r>
            <a:r>
              <a:rPr lang="hr-HR" dirty="0" err="1"/>
              <a:t>Scrum</a:t>
            </a:r>
            <a:r>
              <a:rPr lang="hr-HR" dirty="0"/>
              <a:t>” </a:t>
            </a:r>
            <a:r>
              <a:rPr lang="hr-HR" dirty="0" err="1"/>
              <a:t>comparison</a:t>
            </a:r>
            <a:endParaRPr lang="hr-HR" dirty="0"/>
          </a:p>
          <a:p>
            <a:pPr>
              <a:buNone/>
            </a:pPr>
            <a:r>
              <a:rPr lang="hr-HR" b="1" dirty="0" err="1"/>
              <a:t>Additional</a:t>
            </a:r>
            <a:r>
              <a:rPr lang="hr-HR" b="1" dirty="0"/>
              <a:t> </a:t>
            </a:r>
            <a:r>
              <a:rPr lang="hr-HR" b="1" dirty="0" err="1"/>
              <a:t>Reading</a:t>
            </a:r>
            <a:r>
              <a:rPr lang="hr-HR" b="1" dirty="0"/>
              <a:t>:</a:t>
            </a:r>
            <a:endParaRPr lang="hr-HR" dirty="0"/>
          </a:p>
          <a:p>
            <a:pPr>
              <a:buFont typeface="Arial" panose="020B0604020202020204" pitchFamily="34" charset="0"/>
              <a:buChar char="•"/>
            </a:pPr>
            <a:r>
              <a:rPr lang="hr-HR" i="1" dirty="0" err="1"/>
              <a:t>Agile</a:t>
            </a:r>
            <a:r>
              <a:rPr lang="hr-HR" i="1" dirty="0"/>
              <a:t> Software Development </a:t>
            </a:r>
            <a:r>
              <a:rPr lang="hr-HR" i="1" dirty="0" err="1"/>
              <a:t>with</a:t>
            </a:r>
            <a:r>
              <a:rPr lang="hr-HR" i="1" dirty="0"/>
              <a:t> </a:t>
            </a:r>
            <a:r>
              <a:rPr lang="hr-HR" i="1" dirty="0" err="1"/>
              <a:t>Scrum</a:t>
            </a:r>
            <a:r>
              <a:rPr lang="hr-HR" dirty="0"/>
              <a:t> </a:t>
            </a:r>
            <a:r>
              <a:rPr lang="hr-HR" dirty="0" err="1"/>
              <a:t>by</a:t>
            </a:r>
            <a:r>
              <a:rPr lang="hr-HR" dirty="0"/>
              <a:t> Ken </a:t>
            </a:r>
            <a:r>
              <a:rPr lang="hr-HR" dirty="0" err="1"/>
              <a:t>Schwaber</a:t>
            </a:r>
            <a:r>
              <a:rPr lang="hr-HR" dirty="0"/>
              <a:t> </a:t>
            </a:r>
            <a:r>
              <a:rPr lang="hr-HR" dirty="0" err="1"/>
              <a:t>and</a:t>
            </a:r>
            <a:r>
              <a:rPr lang="hr-HR" dirty="0"/>
              <a:t> Mike </a:t>
            </a:r>
            <a:r>
              <a:rPr lang="hr-HR" dirty="0" err="1"/>
              <a:t>Beedle</a:t>
            </a:r>
            <a:endParaRPr lang="hr-HR" dirty="0"/>
          </a:p>
          <a:p>
            <a:pPr>
              <a:buFont typeface="Arial" panose="020B0604020202020204" pitchFamily="34" charset="0"/>
              <a:buChar char="•"/>
            </a:pPr>
            <a:r>
              <a:rPr lang="hr-HR" i="1" dirty="0"/>
              <a:t>Succeeding with Agile</a:t>
            </a:r>
            <a:r>
              <a:rPr lang="hr-HR" dirty="0"/>
              <a:t> by Mike Cohn</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14</a:t>
            </a:fld>
            <a:endParaRPr lang="hr-HR"/>
          </a:p>
        </p:txBody>
      </p:sp>
    </p:spTree>
    <p:extLst>
      <p:ext uri="{BB962C8B-B14F-4D97-AF65-F5344CB8AC3E}">
        <p14:creationId xmlns:p14="http://schemas.microsoft.com/office/powerpoint/2010/main" val="4221856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17</a:t>
            </a:fld>
            <a:endParaRPr lang="hr-HR"/>
          </a:p>
        </p:txBody>
      </p:sp>
    </p:spTree>
    <p:extLst>
      <p:ext uri="{BB962C8B-B14F-4D97-AF65-F5344CB8AC3E}">
        <p14:creationId xmlns:p14="http://schemas.microsoft.com/office/powerpoint/2010/main" val="3079071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Open with a discussion of why a structured lifecycle matters—contrast ad‑hoc development with SDLC’s predictability.</a:t>
            </a:r>
          </a:p>
          <a:p>
            <a:pPr>
              <a:buFont typeface="Arial" panose="020B0604020202020204" pitchFamily="34" charset="0"/>
              <a:buChar char="•"/>
            </a:pPr>
            <a:r>
              <a:rPr lang="en-US" dirty="0"/>
              <a:t>Highlight the listed benefits (risk reduction, quality improvement, etc.) with real‑world anecdotes (e.g., NASA’s V‑Model for space missions).</a:t>
            </a:r>
          </a:p>
          <a:p>
            <a:pPr>
              <a:buNone/>
            </a:pPr>
            <a:r>
              <a:rPr lang="en-US" b="1" dirty="0"/>
              <a:t>Resources:</a:t>
            </a:r>
            <a:endParaRPr lang="en-US" dirty="0"/>
          </a:p>
          <a:p>
            <a:pPr>
              <a:buFont typeface="Arial" panose="020B0604020202020204" pitchFamily="34" charset="0"/>
              <a:buChar char="•"/>
            </a:pPr>
            <a:r>
              <a:rPr lang="en-US" dirty="0"/>
              <a:t>IBM Developer article “What Is the Software Development Life Cycle (SDLC)?”</a:t>
            </a:r>
          </a:p>
          <a:p>
            <a:pPr>
              <a:buFont typeface="Arial" panose="020B0604020202020204" pitchFamily="34" charset="0"/>
              <a:buChar char="•"/>
            </a:pPr>
            <a:r>
              <a:rPr lang="en-US" dirty="0"/>
              <a:t>Atlassian’s guide “SDLC: Stages and Methodologies”</a:t>
            </a:r>
          </a:p>
          <a:p>
            <a:pPr>
              <a:buNone/>
            </a:pPr>
            <a:r>
              <a:rPr lang="en-US" b="1" dirty="0"/>
              <a:t>Additional Reading:</a:t>
            </a:r>
            <a:endParaRPr lang="en-US" dirty="0"/>
          </a:p>
          <a:p>
            <a:pPr>
              <a:buFont typeface="Arial" panose="020B0604020202020204" pitchFamily="34" charset="0"/>
              <a:buChar char="•"/>
            </a:pPr>
            <a:r>
              <a:rPr lang="en-US" i="1" dirty="0"/>
              <a:t>Software Engineering</a:t>
            </a:r>
            <a:r>
              <a:rPr lang="en-US" dirty="0"/>
              <a:t> by Ian Sommerville</a:t>
            </a:r>
          </a:p>
          <a:p>
            <a:pPr>
              <a:buFont typeface="Arial" panose="020B0604020202020204" pitchFamily="34" charset="0"/>
              <a:buChar char="•"/>
            </a:pPr>
            <a:r>
              <a:rPr lang="en-US" i="1" dirty="0"/>
              <a:t>The Pragmatic Programmer</a:t>
            </a:r>
            <a:r>
              <a:rPr lang="en-US" dirty="0"/>
              <a:t> by Andrew Hunt &amp; David Thomas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4</a:t>
            </a:fld>
            <a:endParaRPr lang="hr-HR"/>
          </a:p>
        </p:txBody>
      </p:sp>
    </p:spTree>
    <p:extLst>
      <p:ext uri="{BB962C8B-B14F-4D97-AF65-F5344CB8AC3E}">
        <p14:creationId xmlns:p14="http://schemas.microsoft.com/office/powerpoint/2010/main" val="4004896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E47ED-13DC-5AD1-46CA-23A4320216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B20D66-DBCB-565A-7B5E-62150CFB08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7D7482-093E-E293-C982-DC7C9D0C6686}"/>
              </a:ext>
            </a:extLst>
          </p:cNvPr>
          <p:cNvSpPr>
            <a:spLocks noGrp="1"/>
          </p:cNvSpPr>
          <p:nvPr>
            <p:ph type="body" idx="1"/>
          </p:nvPr>
        </p:nvSpPr>
        <p:spPr/>
        <p:txBody>
          <a:bodyPr/>
          <a:lstStyle/>
          <a:p>
            <a:pPr>
              <a:buNone/>
            </a:pPr>
            <a:r>
              <a:rPr lang="hr-HR" b="1" dirty="0" err="1"/>
              <a:t>Teacher</a:t>
            </a:r>
            <a:r>
              <a:rPr lang="hr-HR" b="1" dirty="0"/>
              <a:t> Notes:</a:t>
            </a:r>
            <a:endParaRPr lang="hr-HR" dirty="0"/>
          </a:p>
          <a:p>
            <a:pPr>
              <a:buFont typeface="Arial" panose="020B0604020202020204" pitchFamily="34" charset="0"/>
              <a:buChar char="•"/>
            </a:pPr>
            <a:r>
              <a:rPr lang="hr-HR" dirty="0" err="1"/>
              <a:t>Walk</a:t>
            </a:r>
            <a:r>
              <a:rPr lang="hr-HR" dirty="0"/>
              <a:t> </a:t>
            </a:r>
            <a:r>
              <a:rPr lang="hr-HR" dirty="0" err="1"/>
              <a:t>through</a:t>
            </a:r>
            <a:r>
              <a:rPr lang="hr-HR" dirty="0"/>
              <a:t> a live </a:t>
            </a:r>
            <a:r>
              <a:rPr lang="hr-HR" dirty="0" err="1"/>
              <a:t>exercise</a:t>
            </a:r>
            <a:r>
              <a:rPr lang="hr-HR" dirty="0"/>
              <a:t> </a:t>
            </a:r>
            <a:r>
              <a:rPr lang="hr-HR" dirty="0" err="1"/>
              <a:t>defining</a:t>
            </a:r>
            <a:r>
              <a:rPr lang="hr-HR" dirty="0"/>
              <a:t> </a:t>
            </a:r>
            <a:r>
              <a:rPr lang="hr-HR" dirty="0" err="1"/>
              <a:t>scope</a:t>
            </a:r>
            <a:r>
              <a:rPr lang="hr-HR" dirty="0"/>
              <a:t>, </a:t>
            </a:r>
            <a:r>
              <a:rPr lang="hr-HR" dirty="0" err="1"/>
              <a:t>goals</a:t>
            </a:r>
            <a:r>
              <a:rPr lang="hr-HR" dirty="0"/>
              <a:t>, </a:t>
            </a:r>
            <a:r>
              <a:rPr lang="hr-HR" dirty="0" err="1"/>
              <a:t>and</a:t>
            </a:r>
            <a:r>
              <a:rPr lang="hr-HR" dirty="0"/>
              <a:t> </a:t>
            </a:r>
            <a:r>
              <a:rPr lang="hr-HR" dirty="0" err="1"/>
              <a:t>timelines</a:t>
            </a:r>
            <a:r>
              <a:rPr lang="hr-HR" dirty="0"/>
              <a:t> for a </a:t>
            </a:r>
            <a:r>
              <a:rPr lang="hr-HR" dirty="0" err="1"/>
              <a:t>mock</a:t>
            </a:r>
            <a:r>
              <a:rPr lang="hr-HR" dirty="0"/>
              <a:t> </a:t>
            </a:r>
            <a:r>
              <a:rPr lang="hr-HR" dirty="0" err="1"/>
              <a:t>project</a:t>
            </a:r>
            <a:r>
              <a:rPr lang="hr-HR" dirty="0"/>
              <a:t>.</a:t>
            </a:r>
          </a:p>
          <a:p>
            <a:pPr>
              <a:buFont typeface="Arial" panose="020B0604020202020204" pitchFamily="34" charset="0"/>
              <a:buChar char="•"/>
            </a:pPr>
            <a:r>
              <a:rPr lang="hr-HR" dirty="0" err="1"/>
              <a:t>Emphasize</a:t>
            </a:r>
            <a:r>
              <a:rPr lang="hr-HR" dirty="0"/>
              <a:t> </a:t>
            </a:r>
            <a:r>
              <a:rPr lang="hr-HR" dirty="0" err="1"/>
              <a:t>stakeholder</a:t>
            </a:r>
            <a:r>
              <a:rPr lang="hr-HR" dirty="0"/>
              <a:t> </a:t>
            </a:r>
            <a:r>
              <a:rPr lang="hr-HR" dirty="0" err="1"/>
              <a:t>identification</a:t>
            </a:r>
            <a:r>
              <a:rPr lang="hr-HR" dirty="0"/>
              <a:t> </a:t>
            </a:r>
            <a:r>
              <a:rPr lang="hr-HR" dirty="0" err="1"/>
              <a:t>and</a:t>
            </a:r>
            <a:r>
              <a:rPr lang="hr-HR" dirty="0"/>
              <a:t> </a:t>
            </a:r>
            <a:r>
              <a:rPr lang="hr-HR" dirty="0" err="1"/>
              <a:t>the</a:t>
            </a:r>
            <a:r>
              <a:rPr lang="hr-HR" dirty="0"/>
              <a:t> </a:t>
            </a:r>
            <a:r>
              <a:rPr lang="hr-HR" dirty="0" err="1"/>
              <a:t>importance</a:t>
            </a:r>
            <a:r>
              <a:rPr lang="hr-HR" dirty="0"/>
              <a:t> </a:t>
            </a:r>
            <a:r>
              <a:rPr lang="hr-HR" dirty="0" err="1"/>
              <a:t>of</a:t>
            </a:r>
            <a:r>
              <a:rPr lang="hr-HR" dirty="0"/>
              <a:t> a </a:t>
            </a:r>
            <a:r>
              <a:rPr lang="hr-HR" dirty="0" err="1"/>
              <a:t>clear</a:t>
            </a:r>
            <a:r>
              <a:rPr lang="hr-HR" dirty="0"/>
              <a:t> </a:t>
            </a:r>
            <a:r>
              <a:rPr lang="hr-HR" dirty="0" err="1"/>
              <a:t>project</a:t>
            </a:r>
            <a:r>
              <a:rPr lang="hr-HR" dirty="0"/>
              <a:t> charter.</a:t>
            </a:r>
          </a:p>
          <a:p>
            <a:pPr>
              <a:buNone/>
            </a:pPr>
            <a:r>
              <a:rPr lang="hr-HR" b="1" dirty="0"/>
              <a:t>Resources:</a:t>
            </a:r>
            <a:endParaRPr lang="hr-HR" dirty="0"/>
          </a:p>
          <a:p>
            <a:pPr>
              <a:buFont typeface="Arial" panose="020B0604020202020204" pitchFamily="34" charset="0"/>
              <a:buChar char="•"/>
            </a:pPr>
            <a:r>
              <a:rPr lang="hr-HR" dirty="0" err="1"/>
              <a:t>PMI’s</a:t>
            </a:r>
            <a:r>
              <a:rPr lang="hr-HR" dirty="0"/>
              <a:t> </a:t>
            </a:r>
            <a:r>
              <a:rPr lang="hr-HR" b="1" dirty="0"/>
              <a:t>PMBOK® </a:t>
            </a:r>
            <a:r>
              <a:rPr lang="hr-HR" b="1" dirty="0" err="1"/>
              <a:t>Guide</a:t>
            </a:r>
            <a:r>
              <a:rPr lang="hr-HR" dirty="0"/>
              <a:t> (Project Management Institute) – </a:t>
            </a:r>
            <a:r>
              <a:rPr lang="hr-HR" dirty="0" err="1"/>
              <a:t>Chapter</a:t>
            </a:r>
            <a:r>
              <a:rPr lang="hr-HR" dirty="0"/>
              <a:t> on </a:t>
            </a:r>
            <a:r>
              <a:rPr lang="hr-HR" dirty="0" err="1"/>
              <a:t>project</a:t>
            </a:r>
            <a:r>
              <a:rPr lang="hr-HR" dirty="0"/>
              <a:t> </a:t>
            </a:r>
            <a:r>
              <a:rPr lang="hr-HR" dirty="0" err="1"/>
              <a:t>integration</a:t>
            </a:r>
            <a:r>
              <a:rPr lang="hr-HR" dirty="0"/>
              <a:t> </a:t>
            </a:r>
            <a:r>
              <a:rPr lang="hr-HR" dirty="0" err="1"/>
              <a:t>and</a:t>
            </a:r>
            <a:r>
              <a:rPr lang="hr-HR" dirty="0"/>
              <a:t> </a:t>
            </a:r>
            <a:r>
              <a:rPr lang="hr-HR" dirty="0" err="1"/>
              <a:t>scope</a:t>
            </a:r>
            <a:r>
              <a:rPr lang="hr-HR" dirty="0"/>
              <a:t> management</a:t>
            </a:r>
          </a:p>
          <a:p>
            <a:pPr>
              <a:buFont typeface="Arial" panose="020B0604020202020204" pitchFamily="34" charset="0"/>
              <a:buChar char="•"/>
            </a:pPr>
            <a:r>
              <a:rPr lang="hr-HR" dirty="0" err="1"/>
              <a:t>GeeksforGeeks</a:t>
            </a:r>
            <a:r>
              <a:rPr lang="hr-HR" dirty="0"/>
              <a:t> </a:t>
            </a:r>
            <a:r>
              <a:rPr lang="hr-HR" dirty="0" err="1"/>
              <a:t>article</a:t>
            </a:r>
            <a:r>
              <a:rPr lang="hr-HR" dirty="0"/>
              <a:t> “Software Project </a:t>
            </a:r>
            <a:r>
              <a:rPr lang="hr-HR" dirty="0" err="1"/>
              <a:t>Planning</a:t>
            </a:r>
            <a:r>
              <a:rPr lang="hr-HR" dirty="0"/>
              <a:t> </a:t>
            </a:r>
            <a:r>
              <a:rPr lang="hr-HR" dirty="0" err="1"/>
              <a:t>in</a:t>
            </a:r>
            <a:r>
              <a:rPr lang="hr-HR" dirty="0"/>
              <a:t> SDLC”</a:t>
            </a:r>
          </a:p>
          <a:p>
            <a:pPr>
              <a:buNone/>
            </a:pPr>
            <a:r>
              <a:rPr lang="hr-HR" b="1" dirty="0" err="1"/>
              <a:t>Additional</a:t>
            </a:r>
            <a:r>
              <a:rPr lang="hr-HR" b="1" dirty="0"/>
              <a:t> </a:t>
            </a:r>
            <a:r>
              <a:rPr lang="hr-HR" b="1" dirty="0" err="1"/>
              <a:t>Reading</a:t>
            </a:r>
            <a:r>
              <a:rPr lang="hr-HR" b="1" dirty="0"/>
              <a:t>:</a:t>
            </a:r>
            <a:endParaRPr lang="hr-HR" dirty="0"/>
          </a:p>
          <a:p>
            <a:pPr>
              <a:buFont typeface="Arial" panose="020B0604020202020204" pitchFamily="34" charset="0"/>
              <a:buChar char="•"/>
            </a:pPr>
            <a:r>
              <a:rPr lang="hr-HR" i="1" dirty="0"/>
              <a:t>Software Project </a:t>
            </a:r>
            <a:r>
              <a:rPr lang="hr-HR" i="1" dirty="0" err="1"/>
              <a:t>Survival</a:t>
            </a:r>
            <a:r>
              <a:rPr lang="hr-HR" i="1" dirty="0"/>
              <a:t> </a:t>
            </a:r>
            <a:r>
              <a:rPr lang="hr-HR" i="1" dirty="0" err="1"/>
              <a:t>Guide</a:t>
            </a:r>
            <a:r>
              <a:rPr lang="hr-HR" dirty="0"/>
              <a:t> </a:t>
            </a:r>
            <a:r>
              <a:rPr lang="hr-HR" dirty="0" err="1"/>
              <a:t>by</a:t>
            </a:r>
            <a:r>
              <a:rPr lang="hr-HR" dirty="0"/>
              <a:t> Steve </a:t>
            </a:r>
            <a:r>
              <a:rPr lang="hr-HR" dirty="0" err="1"/>
              <a:t>McConnell</a:t>
            </a:r>
            <a:endParaRPr lang="hr-HR" dirty="0"/>
          </a:p>
          <a:p>
            <a:pPr>
              <a:buFont typeface="Arial" panose="020B0604020202020204" pitchFamily="34" charset="0"/>
              <a:buChar char="•"/>
            </a:pPr>
            <a:r>
              <a:rPr lang="hr-HR" i="1" dirty="0"/>
              <a:t>Project Management for </a:t>
            </a:r>
            <a:r>
              <a:rPr lang="hr-HR" i="1" dirty="0" err="1"/>
              <a:t>the</a:t>
            </a:r>
            <a:r>
              <a:rPr lang="hr-HR" i="1" dirty="0"/>
              <a:t> </a:t>
            </a:r>
            <a:r>
              <a:rPr lang="hr-HR" i="1" dirty="0" err="1"/>
              <a:t>Unofficial</a:t>
            </a:r>
            <a:r>
              <a:rPr lang="hr-HR" i="1" dirty="0"/>
              <a:t> Project Manager</a:t>
            </a:r>
            <a:r>
              <a:rPr lang="hr-HR" dirty="0"/>
              <a:t> </a:t>
            </a:r>
            <a:r>
              <a:rPr lang="hr-HR" dirty="0" err="1"/>
              <a:t>by</a:t>
            </a:r>
            <a:r>
              <a:rPr lang="hr-HR" dirty="0"/>
              <a:t> </a:t>
            </a:r>
            <a:r>
              <a:rPr lang="hr-HR" dirty="0" err="1"/>
              <a:t>Kory</a:t>
            </a:r>
            <a:r>
              <a:rPr lang="hr-HR" dirty="0"/>
              <a:t> </a:t>
            </a:r>
            <a:r>
              <a:rPr lang="hr-HR" dirty="0" err="1"/>
              <a:t>Kogon</a:t>
            </a:r>
            <a:r>
              <a:rPr lang="hr-HR" dirty="0"/>
              <a:t>, </a:t>
            </a:r>
            <a:r>
              <a:rPr lang="hr-HR" dirty="0" err="1"/>
              <a:t>Suzette</a:t>
            </a:r>
            <a:r>
              <a:rPr lang="hr-HR" dirty="0"/>
              <a:t> </a:t>
            </a:r>
            <a:r>
              <a:rPr lang="hr-HR" dirty="0" err="1"/>
              <a:t>Blakemore</a:t>
            </a:r>
            <a:r>
              <a:rPr lang="hr-HR" dirty="0"/>
              <a:t>, </a:t>
            </a:r>
            <a:r>
              <a:rPr lang="hr-HR" dirty="0" err="1"/>
              <a:t>and</a:t>
            </a:r>
            <a:r>
              <a:rPr lang="hr-HR" dirty="0"/>
              <a:t> James Wood</a:t>
            </a:r>
          </a:p>
          <a:p>
            <a:endParaRPr lang="hr-HR" dirty="0"/>
          </a:p>
        </p:txBody>
      </p:sp>
      <p:sp>
        <p:nvSpPr>
          <p:cNvPr id="4" name="Slide Number Placeholder 3">
            <a:extLst>
              <a:ext uri="{FF2B5EF4-FFF2-40B4-BE49-F238E27FC236}">
                <a16:creationId xmlns:a16="http://schemas.microsoft.com/office/drawing/2014/main" id="{3D44FCF6-4700-BDD4-A0D4-D71270CD0F84}"/>
              </a:ext>
            </a:extLst>
          </p:cNvPr>
          <p:cNvSpPr>
            <a:spLocks noGrp="1"/>
          </p:cNvSpPr>
          <p:nvPr>
            <p:ph type="sldNum" sz="quarter" idx="5"/>
          </p:nvPr>
        </p:nvSpPr>
        <p:spPr/>
        <p:txBody>
          <a:bodyPr/>
          <a:lstStyle/>
          <a:p>
            <a:fld id="{90A064B2-EFF6-4760-BE09-0DEDA56827BE}" type="slidenum">
              <a:rPr lang="hr-HR" smtClean="0"/>
              <a:t>5</a:t>
            </a:fld>
            <a:endParaRPr lang="hr-HR"/>
          </a:p>
        </p:txBody>
      </p:sp>
    </p:spTree>
    <p:extLst>
      <p:ext uri="{BB962C8B-B14F-4D97-AF65-F5344CB8AC3E}">
        <p14:creationId xmlns:p14="http://schemas.microsoft.com/office/powerpoint/2010/main" val="67659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hr-HR" b="1" dirty="0" err="1"/>
              <a:t>Teacher</a:t>
            </a:r>
            <a:r>
              <a:rPr lang="hr-HR" b="1" dirty="0"/>
              <a:t> Notes:</a:t>
            </a:r>
            <a:endParaRPr lang="hr-HR" dirty="0"/>
          </a:p>
          <a:p>
            <a:pPr>
              <a:buFont typeface="Arial" panose="020B0604020202020204" pitchFamily="34" charset="0"/>
              <a:buChar char="•"/>
            </a:pPr>
            <a:r>
              <a:rPr lang="hr-HR" dirty="0" err="1"/>
              <a:t>Walk</a:t>
            </a:r>
            <a:r>
              <a:rPr lang="hr-HR" dirty="0"/>
              <a:t> </a:t>
            </a:r>
            <a:r>
              <a:rPr lang="hr-HR" dirty="0" err="1"/>
              <a:t>through</a:t>
            </a:r>
            <a:r>
              <a:rPr lang="hr-HR" dirty="0"/>
              <a:t> a live </a:t>
            </a:r>
            <a:r>
              <a:rPr lang="hr-HR" dirty="0" err="1"/>
              <a:t>exercise</a:t>
            </a:r>
            <a:r>
              <a:rPr lang="hr-HR" dirty="0"/>
              <a:t> </a:t>
            </a:r>
            <a:r>
              <a:rPr lang="hr-HR" dirty="0" err="1"/>
              <a:t>defining</a:t>
            </a:r>
            <a:r>
              <a:rPr lang="hr-HR" dirty="0"/>
              <a:t> </a:t>
            </a:r>
            <a:r>
              <a:rPr lang="hr-HR" dirty="0" err="1"/>
              <a:t>scope</a:t>
            </a:r>
            <a:r>
              <a:rPr lang="hr-HR" dirty="0"/>
              <a:t>, </a:t>
            </a:r>
            <a:r>
              <a:rPr lang="hr-HR" dirty="0" err="1"/>
              <a:t>goals</a:t>
            </a:r>
            <a:r>
              <a:rPr lang="hr-HR" dirty="0"/>
              <a:t>, </a:t>
            </a:r>
            <a:r>
              <a:rPr lang="hr-HR" dirty="0" err="1"/>
              <a:t>and</a:t>
            </a:r>
            <a:r>
              <a:rPr lang="hr-HR" dirty="0"/>
              <a:t> </a:t>
            </a:r>
            <a:r>
              <a:rPr lang="hr-HR" dirty="0" err="1"/>
              <a:t>timelines</a:t>
            </a:r>
            <a:r>
              <a:rPr lang="hr-HR" dirty="0"/>
              <a:t> for a </a:t>
            </a:r>
            <a:r>
              <a:rPr lang="hr-HR" dirty="0" err="1"/>
              <a:t>mock</a:t>
            </a:r>
            <a:r>
              <a:rPr lang="hr-HR" dirty="0"/>
              <a:t> </a:t>
            </a:r>
            <a:r>
              <a:rPr lang="hr-HR" dirty="0" err="1"/>
              <a:t>project</a:t>
            </a:r>
            <a:r>
              <a:rPr lang="hr-HR" dirty="0"/>
              <a:t>.</a:t>
            </a:r>
          </a:p>
          <a:p>
            <a:pPr>
              <a:buFont typeface="Arial" panose="020B0604020202020204" pitchFamily="34" charset="0"/>
              <a:buChar char="•"/>
            </a:pPr>
            <a:r>
              <a:rPr lang="hr-HR" dirty="0" err="1"/>
              <a:t>Emphasize</a:t>
            </a:r>
            <a:r>
              <a:rPr lang="hr-HR" dirty="0"/>
              <a:t> </a:t>
            </a:r>
            <a:r>
              <a:rPr lang="hr-HR" dirty="0" err="1"/>
              <a:t>stakeholder</a:t>
            </a:r>
            <a:r>
              <a:rPr lang="hr-HR" dirty="0"/>
              <a:t> </a:t>
            </a:r>
            <a:r>
              <a:rPr lang="hr-HR" dirty="0" err="1"/>
              <a:t>identification</a:t>
            </a:r>
            <a:r>
              <a:rPr lang="hr-HR" dirty="0"/>
              <a:t> </a:t>
            </a:r>
            <a:r>
              <a:rPr lang="hr-HR" dirty="0" err="1"/>
              <a:t>and</a:t>
            </a:r>
            <a:r>
              <a:rPr lang="hr-HR" dirty="0"/>
              <a:t> </a:t>
            </a:r>
            <a:r>
              <a:rPr lang="hr-HR" dirty="0" err="1"/>
              <a:t>the</a:t>
            </a:r>
            <a:r>
              <a:rPr lang="hr-HR" dirty="0"/>
              <a:t> </a:t>
            </a:r>
            <a:r>
              <a:rPr lang="hr-HR" dirty="0" err="1"/>
              <a:t>importance</a:t>
            </a:r>
            <a:r>
              <a:rPr lang="hr-HR" dirty="0"/>
              <a:t> </a:t>
            </a:r>
            <a:r>
              <a:rPr lang="hr-HR" dirty="0" err="1"/>
              <a:t>of</a:t>
            </a:r>
            <a:r>
              <a:rPr lang="hr-HR" dirty="0"/>
              <a:t> a </a:t>
            </a:r>
            <a:r>
              <a:rPr lang="hr-HR" dirty="0" err="1"/>
              <a:t>clear</a:t>
            </a:r>
            <a:r>
              <a:rPr lang="hr-HR" dirty="0"/>
              <a:t> </a:t>
            </a:r>
            <a:r>
              <a:rPr lang="hr-HR" dirty="0" err="1"/>
              <a:t>project</a:t>
            </a:r>
            <a:r>
              <a:rPr lang="hr-HR" dirty="0"/>
              <a:t> charter.</a:t>
            </a:r>
          </a:p>
          <a:p>
            <a:pPr>
              <a:buNone/>
            </a:pPr>
            <a:r>
              <a:rPr lang="hr-HR" b="1" dirty="0"/>
              <a:t>Resources:</a:t>
            </a:r>
            <a:endParaRPr lang="hr-HR" dirty="0"/>
          </a:p>
          <a:p>
            <a:pPr>
              <a:buFont typeface="Arial" panose="020B0604020202020204" pitchFamily="34" charset="0"/>
              <a:buChar char="•"/>
            </a:pPr>
            <a:r>
              <a:rPr lang="hr-HR" dirty="0" err="1"/>
              <a:t>PMI’s</a:t>
            </a:r>
            <a:r>
              <a:rPr lang="hr-HR" dirty="0"/>
              <a:t> </a:t>
            </a:r>
            <a:r>
              <a:rPr lang="hr-HR" b="1" dirty="0"/>
              <a:t>PMBOK® </a:t>
            </a:r>
            <a:r>
              <a:rPr lang="hr-HR" b="1" dirty="0" err="1"/>
              <a:t>Guide</a:t>
            </a:r>
            <a:r>
              <a:rPr lang="hr-HR" dirty="0"/>
              <a:t> (Project Management Institute) – </a:t>
            </a:r>
            <a:r>
              <a:rPr lang="hr-HR" dirty="0" err="1"/>
              <a:t>Chapter</a:t>
            </a:r>
            <a:r>
              <a:rPr lang="hr-HR" dirty="0"/>
              <a:t> on </a:t>
            </a:r>
            <a:r>
              <a:rPr lang="hr-HR" dirty="0" err="1"/>
              <a:t>project</a:t>
            </a:r>
            <a:r>
              <a:rPr lang="hr-HR" dirty="0"/>
              <a:t> </a:t>
            </a:r>
            <a:r>
              <a:rPr lang="hr-HR" dirty="0" err="1"/>
              <a:t>integration</a:t>
            </a:r>
            <a:r>
              <a:rPr lang="hr-HR" dirty="0"/>
              <a:t> </a:t>
            </a:r>
            <a:r>
              <a:rPr lang="hr-HR" dirty="0" err="1"/>
              <a:t>and</a:t>
            </a:r>
            <a:r>
              <a:rPr lang="hr-HR" dirty="0"/>
              <a:t> </a:t>
            </a:r>
            <a:r>
              <a:rPr lang="hr-HR" dirty="0" err="1"/>
              <a:t>scope</a:t>
            </a:r>
            <a:r>
              <a:rPr lang="hr-HR" dirty="0"/>
              <a:t> management</a:t>
            </a:r>
          </a:p>
          <a:p>
            <a:pPr>
              <a:buFont typeface="Arial" panose="020B0604020202020204" pitchFamily="34" charset="0"/>
              <a:buChar char="•"/>
            </a:pPr>
            <a:r>
              <a:rPr lang="hr-HR" dirty="0" err="1"/>
              <a:t>GeeksforGeeks</a:t>
            </a:r>
            <a:r>
              <a:rPr lang="hr-HR" dirty="0"/>
              <a:t> </a:t>
            </a:r>
            <a:r>
              <a:rPr lang="hr-HR" dirty="0" err="1"/>
              <a:t>article</a:t>
            </a:r>
            <a:r>
              <a:rPr lang="hr-HR" dirty="0"/>
              <a:t> “Software Project </a:t>
            </a:r>
            <a:r>
              <a:rPr lang="hr-HR" dirty="0" err="1"/>
              <a:t>Planning</a:t>
            </a:r>
            <a:r>
              <a:rPr lang="hr-HR" dirty="0"/>
              <a:t> </a:t>
            </a:r>
            <a:r>
              <a:rPr lang="hr-HR" dirty="0" err="1"/>
              <a:t>in</a:t>
            </a:r>
            <a:r>
              <a:rPr lang="hr-HR" dirty="0"/>
              <a:t> SDLC”</a:t>
            </a:r>
          </a:p>
          <a:p>
            <a:pPr>
              <a:buNone/>
            </a:pPr>
            <a:r>
              <a:rPr lang="hr-HR" b="1" dirty="0" err="1"/>
              <a:t>Additional</a:t>
            </a:r>
            <a:r>
              <a:rPr lang="hr-HR" b="1" dirty="0"/>
              <a:t> </a:t>
            </a:r>
            <a:r>
              <a:rPr lang="hr-HR" b="1" dirty="0" err="1"/>
              <a:t>Reading</a:t>
            </a:r>
            <a:r>
              <a:rPr lang="hr-HR" b="1" dirty="0"/>
              <a:t>:</a:t>
            </a:r>
            <a:endParaRPr lang="hr-HR" dirty="0"/>
          </a:p>
          <a:p>
            <a:pPr>
              <a:buFont typeface="Arial" panose="020B0604020202020204" pitchFamily="34" charset="0"/>
              <a:buChar char="•"/>
            </a:pPr>
            <a:r>
              <a:rPr lang="hr-HR" i="1" dirty="0"/>
              <a:t>Software Project </a:t>
            </a:r>
            <a:r>
              <a:rPr lang="hr-HR" i="1" dirty="0" err="1"/>
              <a:t>Survival</a:t>
            </a:r>
            <a:r>
              <a:rPr lang="hr-HR" i="1" dirty="0"/>
              <a:t> </a:t>
            </a:r>
            <a:r>
              <a:rPr lang="hr-HR" i="1" dirty="0" err="1"/>
              <a:t>Guide</a:t>
            </a:r>
            <a:r>
              <a:rPr lang="hr-HR" dirty="0"/>
              <a:t> </a:t>
            </a:r>
            <a:r>
              <a:rPr lang="hr-HR" dirty="0" err="1"/>
              <a:t>by</a:t>
            </a:r>
            <a:r>
              <a:rPr lang="hr-HR" dirty="0"/>
              <a:t> Steve </a:t>
            </a:r>
            <a:r>
              <a:rPr lang="hr-HR" dirty="0" err="1"/>
              <a:t>McConnell</a:t>
            </a:r>
            <a:endParaRPr lang="hr-HR" dirty="0"/>
          </a:p>
          <a:p>
            <a:pPr>
              <a:buFont typeface="Arial" panose="020B0604020202020204" pitchFamily="34" charset="0"/>
              <a:buChar char="•"/>
            </a:pPr>
            <a:r>
              <a:rPr lang="hr-HR" i="1" dirty="0"/>
              <a:t>Project Management for </a:t>
            </a:r>
            <a:r>
              <a:rPr lang="hr-HR" i="1" dirty="0" err="1"/>
              <a:t>the</a:t>
            </a:r>
            <a:r>
              <a:rPr lang="hr-HR" i="1" dirty="0"/>
              <a:t> </a:t>
            </a:r>
            <a:r>
              <a:rPr lang="hr-HR" i="1" dirty="0" err="1"/>
              <a:t>Unofficial</a:t>
            </a:r>
            <a:r>
              <a:rPr lang="hr-HR" i="1" dirty="0"/>
              <a:t> Project Manager</a:t>
            </a:r>
            <a:r>
              <a:rPr lang="hr-HR" dirty="0"/>
              <a:t> </a:t>
            </a:r>
            <a:r>
              <a:rPr lang="hr-HR" dirty="0" err="1"/>
              <a:t>by</a:t>
            </a:r>
            <a:r>
              <a:rPr lang="hr-HR" dirty="0"/>
              <a:t> </a:t>
            </a:r>
            <a:r>
              <a:rPr lang="hr-HR" dirty="0" err="1"/>
              <a:t>Kory</a:t>
            </a:r>
            <a:r>
              <a:rPr lang="hr-HR" dirty="0"/>
              <a:t> </a:t>
            </a:r>
            <a:r>
              <a:rPr lang="hr-HR" dirty="0" err="1"/>
              <a:t>Kogon</a:t>
            </a:r>
            <a:r>
              <a:rPr lang="hr-HR" dirty="0"/>
              <a:t>, </a:t>
            </a:r>
            <a:r>
              <a:rPr lang="hr-HR" dirty="0" err="1"/>
              <a:t>Suzette</a:t>
            </a:r>
            <a:r>
              <a:rPr lang="hr-HR" dirty="0"/>
              <a:t> </a:t>
            </a:r>
            <a:r>
              <a:rPr lang="hr-HR" dirty="0" err="1"/>
              <a:t>Blakemore</a:t>
            </a:r>
            <a:r>
              <a:rPr lang="hr-HR" dirty="0"/>
              <a:t>, </a:t>
            </a:r>
            <a:r>
              <a:rPr lang="hr-HR" dirty="0" err="1"/>
              <a:t>and</a:t>
            </a:r>
            <a:r>
              <a:rPr lang="hr-HR" dirty="0"/>
              <a:t> James Wood</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6</a:t>
            </a:fld>
            <a:endParaRPr lang="hr-HR"/>
          </a:p>
        </p:txBody>
      </p:sp>
    </p:spTree>
    <p:extLst>
      <p:ext uri="{BB962C8B-B14F-4D97-AF65-F5344CB8AC3E}">
        <p14:creationId xmlns:p14="http://schemas.microsoft.com/office/powerpoint/2010/main" val="842109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Illustrate writing functional vs. non‑functional requirements using real examples (e.g., “system shall handle 10,000 concurrent users”).</a:t>
            </a:r>
          </a:p>
          <a:p>
            <a:pPr>
              <a:buFont typeface="Arial" panose="020B0604020202020204" pitchFamily="34" charset="0"/>
              <a:buChar char="•"/>
            </a:pPr>
            <a:r>
              <a:rPr lang="en-US" dirty="0"/>
              <a:t>Demonstrate stakeholder interviews or use‑case workshops in class.</a:t>
            </a:r>
          </a:p>
          <a:p>
            <a:pPr>
              <a:buNone/>
            </a:pPr>
            <a:r>
              <a:rPr lang="en-US" b="1" dirty="0"/>
              <a:t>Resources:</a:t>
            </a:r>
            <a:endParaRPr lang="en-US" dirty="0"/>
          </a:p>
          <a:p>
            <a:pPr>
              <a:buFont typeface="Arial" panose="020B0604020202020204" pitchFamily="34" charset="0"/>
              <a:buChar char="•"/>
            </a:pPr>
            <a:r>
              <a:rPr lang="en-US" dirty="0"/>
              <a:t>IIBA’s </a:t>
            </a:r>
            <a:r>
              <a:rPr lang="en-US" b="1" dirty="0"/>
              <a:t>BABOK® Guide</a:t>
            </a:r>
            <a:r>
              <a:rPr lang="en-US" dirty="0"/>
              <a:t> – Chapter on Requirements Elicitation</a:t>
            </a:r>
          </a:p>
          <a:p>
            <a:pPr>
              <a:buFont typeface="Arial" panose="020B0604020202020204" pitchFamily="34" charset="0"/>
              <a:buChar char="•"/>
            </a:pPr>
            <a:r>
              <a:rPr lang="en-US" dirty="0"/>
              <a:t>IBM Developer article “Requirements Analysis and Definition in SDLC”</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7</a:t>
            </a:fld>
            <a:endParaRPr lang="hr-HR"/>
          </a:p>
        </p:txBody>
      </p:sp>
    </p:spTree>
    <p:extLst>
      <p:ext uri="{BB962C8B-B14F-4D97-AF65-F5344CB8AC3E}">
        <p14:creationId xmlns:p14="http://schemas.microsoft.com/office/powerpoint/2010/main" val="2518850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DFF6B-C860-30CB-0E48-35205E6E53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341303-D2D8-AD34-BF66-382DEE996A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18AA53-4924-046C-5ED2-A1CC95F3AC6C}"/>
              </a:ext>
            </a:extLst>
          </p:cNvPr>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Illustrate writing functional vs. non‑functional requirements using real examples (e.g., “system shall handle 10,000 concurrent users”).</a:t>
            </a:r>
          </a:p>
          <a:p>
            <a:pPr>
              <a:buFont typeface="Arial" panose="020B0604020202020204" pitchFamily="34" charset="0"/>
              <a:buChar char="•"/>
            </a:pPr>
            <a:r>
              <a:rPr lang="en-US" dirty="0"/>
              <a:t>Demonstrate stakeholder interviews or use‑case workshops in class.</a:t>
            </a:r>
          </a:p>
          <a:p>
            <a:pPr>
              <a:buNone/>
            </a:pPr>
            <a:r>
              <a:rPr lang="en-US" b="1" dirty="0"/>
              <a:t>Resources:</a:t>
            </a:r>
            <a:endParaRPr lang="en-US" dirty="0"/>
          </a:p>
          <a:p>
            <a:pPr>
              <a:buFont typeface="Arial" panose="020B0604020202020204" pitchFamily="34" charset="0"/>
              <a:buChar char="•"/>
            </a:pPr>
            <a:r>
              <a:rPr lang="en-US" dirty="0"/>
              <a:t>IIBA’s </a:t>
            </a:r>
            <a:r>
              <a:rPr lang="en-US" b="1" dirty="0"/>
              <a:t>BABOK® Guide</a:t>
            </a:r>
            <a:r>
              <a:rPr lang="en-US" dirty="0"/>
              <a:t> – Chapter on Requirements Elicitation</a:t>
            </a:r>
          </a:p>
          <a:p>
            <a:pPr>
              <a:buFont typeface="Arial" panose="020B0604020202020204" pitchFamily="34" charset="0"/>
              <a:buChar char="•"/>
            </a:pPr>
            <a:r>
              <a:rPr lang="en-US" dirty="0"/>
              <a:t>IBM Developer article “Requirements Analysis and Definition in SDLC”</a:t>
            </a:r>
          </a:p>
          <a:p>
            <a:endParaRPr lang="hr-HR" dirty="0"/>
          </a:p>
        </p:txBody>
      </p:sp>
      <p:sp>
        <p:nvSpPr>
          <p:cNvPr id="4" name="Slide Number Placeholder 3">
            <a:extLst>
              <a:ext uri="{FF2B5EF4-FFF2-40B4-BE49-F238E27FC236}">
                <a16:creationId xmlns:a16="http://schemas.microsoft.com/office/drawing/2014/main" id="{B5739E59-301A-64B6-526F-D4591EC69290}"/>
              </a:ext>
            </a:extLst>
          </p:cNvPr>
          <p:cNvSpPr>
            <a:spLocks noGrp="1"/>
          </p:cNvSpPr>
          <p:nvPr>
            <p:ph type="sldNum" sz="quarter" idx="5"/>
          </p:nvPr>
        </p:nvSpPr>
        <p:spPr/>
        <p:txBody>
          <a:bodyPr/>
          <a:lstStyle/>
          <a:p>
            <a:fld id="{90A064B2-EFF6-4760-BE09-0DEDA56827BE}" type="slidenum">
              <a:rPr lang="hr-HR" smtClean="0"/>
              <a:t>8</a:t>
            </a:fld>
            <a:endParaRPr lang="hr-HR"/>
          </a:p>
        </p:txBody>
      </p:sp>
    </p:spTree>
    <p:extLst>
      <p:ext uri="{BB962C8B-B14F-4D97-AF65-F5344CB8AC3E}">
        <p14:creationId xmlns:p14="http://schemas.microsoft.com/office/powerpoint/2010/main" val="1768944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hr-HR" b="1" dirty="0" err="1"/>
              <a:t>Teacher</a:t>
            </a:r>
            <a:r>
              <a:rPr lang="hr-HR" b="1" dirty="0"/>
              <a:t> Notes:</a:t>
            </a:r>
            <a:endParaRPr lang="hr-HR" dirty="0"/>
          </a:p>
          <a:p>
            <a:pPr>
              <a:buFont typeface="Arial" panose="020B0604020202020204" pitchFamily="34" charset="0"/>
              <a:buChar char="•"/>
            </a:pPr>
            <a:r>
              <a:rPr lang="hr-HR" dirty="0"/>
              <a:t>Show a </a:t>
            </a:r>
            <a:r>
              <a:rPr lang="hr-HR" dirty="0" err="1"/>
              <a:t>sample</a:t>
            </a:r>
            <a:r>
              <a:rPr lang="hr-HR" dirty="0"/>
              <a:t> UML </a:t>
            </a:r>
            <a:r>
              <a:rPr lang="hr-HR" dirty="0" err="1"/>
              <a:t>diagram</a:t>
            </a:r>
            <a:r>
              <a:rPr lang="hr-HR" dirty="0"/>
              <a:t> for </a:t>
            </a:r>
            <a:r>
              <a:rPr lang="hr-HR" dirty="0" err="1"/>
              <a:t>the</a:t>
            </a:r>
            <a:r>
              <a:rPr lang="hr-HR" dirty="0"/>
              <a:t> </a:t>
            </a:r>
            <a:r>
              <a:rPr lang="hr-HR" dirty="0" err="1"/>
              <a:t>Eduhance</a:t>
            </a:r>
            <a:r>
              <a:rPr lang="hr-HR" dirty="0"/>
              <a:t> data model.</a:t>
            </a:r>
          </a:p>
          <a:p>
            <a:pPr>
              <a:buFont typeface="Arial" panose="020B0604020202020204" pitchFamily="34" charset="0"/>
              <a:buChar char="•"/>
            </a:pPr>
            <a:r>
              <a:rPr lang="hr-HR" dirty="0" err="1"/>
              <a:t>Compare</a:t>
            </a:r>
            <a:r>
              <a:rPr lang="hr-HR" dirty="0"/>
              <a:t> </a:t>
            </a:r>
            <a:r>
              <a:rPr lang="hr-HR" dirty="0" err="1"/>
              <a:t>monolithic</a:t>
            </a:r>
            <a:r>
              <a:rPr lang="hr-HR" dirty="0"/>
              <a:t> vs. </a:t>
            </a:r>
            <a:r>
              <a:rPr lang="hr-HR" dirty="0" err="1"/>
              <a:t>microservices</a:t>
            </a:r>
            <a:r>
              <a:rPr lang="hr-HR" dirty="0"/>
              <a:t> </a:t>
            </a:r>
            <a:r>
              <a:rPr lang="hr-HR" dirty="0" err="1"/>
              <a:t>architectures</a:t>
            </a:r>
            <a:r>
              <a:rPr lang="hr-HR" dirty="0"/>
              <a:t> </a:t>
            </a:r>
            <a:r>
              <a:rPr lang="hr-HR" dirty="0" err="1"/>
              <a:t>with</a:t>
            </a:r>
            <a:r>
              <a:rPr lang="hr-HR" dirty="0"/>
              <a:t> </a:t>
            </a:r>
            <a:r>
              <a:rPr lang="hr-HR" dirty="0" err="1"/>
              <a:t>diagrams</a:t>
            </a:r>
            <a:r>
              <a:rPr lang="hr-HR" dirty="0"/>
              <a:t> on </a:t>
            </a:r>
            <a:r>
              <a:rPr lang="hr-HR" dirty="0" err="1"/>
              <a:t>the</a:t>
            </a:r>
            <a:r>
              <a:rPr lang="hr-HR" dirty="0"/>
              <a:t> </a:t>
            </a:r>
            <a:r>
              <a:rPr lang="hr-HR" dirty="0" err="1"/>
              <a:t>board</a:t>
            </a:r>
            <a:r>
              <a:rPr lang="hr-HR" dirty="0"/>
              <a:t>.</a:t>
            </a:r>
          </a:p>
          <a:p>
            <a:pPr>
              <a:buFont typeface="Arial" panose="020B0604020202020204" pitchFamily="34" charset="0"/>
              <a:buChar char="•"/>
            </a:pPr>
            <a:r>
              <a:rPr lang="hr-HR" dirty="0" err="1"/>
              <a:t>Discuss</a:t>
            </a:r>
            <a:r>
              <a:rPr lang="hr-HR" dirty="0"/>
              <a:t> </a:t>
            </a:r>
            <a:r>
              <a:rPr lang="hr-HR" dirty="0" err="1"/>
              <a:t>mobile‑first</a:t>
            </a:r>
            <a:r>
              <a:rPr lang="hr-HR" dirty="0"/>
              <a:t> UI/UX </a:t>
            </a:r>
            <a:r>
              <a:rPr lang="hr-HR" dirty="0" err="1"/>
              <a:t>principles</a:t>
            </a:r>
            <a:r>
              <a:rPr lang="hr-HR" dirty="0"/>
              <a:t>.</a:t>
            </a:r>
          </a:p>
          <a:p>
            <a:pPr>
              <a:buNone/>
            </a:pPr>
            <a:r>
              <a:rPr lang="hr-HR" b="1" dirty="0"/>
              <a:t>Resources:</a:t>
            </a:r>
            <a:endParaRPr lang="hr-HR" dirty="0"/>
          </a:p>
          <a:p>
            <a:pPr>
              <a:buFont typeface="Arial" panose="020B0604020202020204" pitchFamily="34" charset="0"/>
              <a:buChar char="•"/>
            </a:pPr>
            <a:r>
              <a:rPr lang="hr-HR" dirty="0"/>
              <a:t>“12‑Factor App” </a:t>
            </a:r>
            <a:r>
              <a:rPr lang="hr-HR" dirty="0" err="1"/>
              <a:t>methodology</a:t>
            </a:r>
            <a:r>
              <a:rPr lang="hr-HR" dirty="0"/>
              <a:t> (twelvefactor.net) for cloud‑</a:t>
            </a:r>
            <a:r>
              <a:rPr lang="hr-HR" dirty="0" err="1"/>
              <a:t>native</a:t>
            </a:r>
            <a:r>
              <a:rPr lang="hr-HR" dirty="0"/>
              <a:t> design</a:t>
            </a:r>
          </a:p>
          <a:p>
            <a:pPr>
              <a:buFont typeface="Arial" panose="020B0604020202020204" pitchFamily="34" charset="0"/>
              <a:buChar char="•"/>
            </a:pPr>
            <a:r>
              <a:rPr lang="hr-HR" dirty="0"/>
              <a:t>Microsoft Azure </a:t>
            </a:r>
            <a:r>
              <a:rPr lang="hr-HR" dirty="0" err="1"/>
              <a:t>Architecture</a:t>
            </a:r>
            <a:r>
              <a:rPr lang="hr-HR" dirty="0"/>
              <a:t> </a:t>
            </a:r>
            <a:r>
              <a:rPr lang="hr-HR" dirty="0" err="1"/>
              <a:t>Center</a:t>
            </a:r>
            <a:r>
              <a:rPr lang="hr-HR" dirty="0"/>
              <a:t> – </a:t>
            </a:r>
            <a:r>
              <a:rPr lang="hr-HR" dirty="0" err="1"/>
              <a:t>Guides</a:t>
            </a:r>
            <a:r>
              <a:rPr lang="hr-HR" dirty="0"/>
              <a:t> on </a:t>
            </a:r>
            <a:r>
              <a:rPr lang="hr-HR" dirty="0" err="1"/>
              <a:t>microservices</a:t>
            </a:r>
            <a:r>
              <a:rPr lang="hr-HR" dirty="0"/>
              <a:t> design</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9</a:t>
            </a:fld>
            <a:endParaRPr lang="hr-HR"/>
          </a:p>
        </p:txBody>
      </p:sp>
    </p:spTree>
    <p:extLst>
      <p:ext uri="{BB962C8B-B14F-4D97-AF65-F5344CB8AC3E}">
        <p14:creationId xmlns:p14="http://schemas.microsoft.com/office/powerpoint/2010/main" val="2517077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Break students into backend and frontend groups; have them scaffold a Node.js/Express API and a React component.</a:t>
            </a:r>
          </a:p>
          <a:p>
            <a:pPr>
              <a:buFont typeface="Arial" panose="020B0604020202020204" pitchFamily="34" charset="0"/>
              <a:buChar char="•"/>
            </a:pPr>
            <a:r>
              <a:rPr lang="en-US" dirty="0"/>
              <a:t>Discuss how OAuth and JWT work together to secure endpoints.</a:t>
            </a:r>
          </a:p>
          <a:p>
            <a:pPr>
              <a:buFont typeface="Arial" panose="020B0604020202020204" pitchFamily="34" charset="0"/>
              <a:buChar char="•"/>
            </a:pPr>
            <a:r>
              <a:rPr lang="en-US" dirty="0"/>
              <a:t>Show a </a:t>
            </a:r>
            <a:r>
              <a:rPr lang="en-US" dirty="0" err="1"/>
              <a:t>Dockerfile</a:t>
            </a:r>
            <a:r>
              <a:rPr lang="en-US" dirty="0"/>
              <a:t> example and explain container orchestration via Kubernetes.</a:t>
            </a:r>
          </a:p>
          <a:p>
            <a:pPr>
              <a:buNone/>
            </a:pPr>
            <a:r>
              <a:rPr lang="en-US" b="1" dirty="0"/>
              <a:t>Resources:</a:t>
            </a:r>
            <a:endParaRPr lang="en-US" dirty="0"/>
          </a:p>
          <a:p>
            <a:pPr>
              <a:buFont typeface="Arial" panose="020B0604020202020204" pitchFamily="34" charset="0"/>
              <a:buChar char="•"/>
            </a:pPr>
            <a:r>
              <a:rPr lang="en-US" dirty="0"/>
              <a:t>Node.js official “Best Practices” guide (</a:t>
            </a:r>
            <a:r>
              <a:rPr lang="en-US" dirty="0" err="1"/>
              <a:t>nodejs.dev</a:t>
            </a:r>
            <a:r>
              <a:rPr lang="en-US" dirty="0"/>
              <a:t>/learn)</a:t>
            </a:r>
          </a:p>
          <a:p>
            <a:pPr>
              <a:buFont typeface="Arial" panose="020B0604020202020204" pitchFamily="34" charset="0"/>
              <a:buChar char="•"/>
            </a:pPr>
            <a:r>
              <a:rPr lang="en-US" dirty="0"/>
              <a:t>React documentation “Getting Started” (reactjs.org)</a:t>
            </a:r>
          </a:p>
          <a:p>
            <a:pPr>
              <a:buFont typeface="Arial" panose="020B0604020202020204" pitchFamily="34" charset="0"/>
              <a:buChar char="•"/>
            </a:pPr>
            <a:r>
              <a:rPr lang="en-US" dirty="0"/>
              <a:t>Docker “Get Started” tutorial (docker.com/get-started)</a:t>
            </a:r>
          </a:p>
        </p:txBody>
      </p:sp>
      <p:sp>
        <p:nvSpPr>
          <p:cNvPr id="4" name="Slide Number Placeholder 3"/>
          <p:cNvSpPr>
            <a:spLocks noGrp="1"/>
          </p:cNvSpPr>
          <p:nvPr>
            <p:ph type="sldNum" sz="quarter" idx="5"/>
          </p:nvPr>
        </p:nvSpPr>
        <p:spPr/>
        <p:txBody>
          <a:bodyPr/>
          <a:lstStyle/>
          <a:p>
            <a:fld id="{90A064B2-EFF6-4760-BE09-0DEDA56827BE}" type="slidenum">
              <a:rPr lang="hr-HR" smtClean="0"/>
              <a:t>10</a:t>
            </a:fld>
            <a:endParaRPr lang="hr-HR"/>
          </a:p>
        </p:txBody>
      </p:sp>
    </p:spTree>
    <p:extLst>
      <p:ext uri="{BB962C8B-B14F-4D97-AF65-F5344CB8AC3E}">
        <p14:creationId xmlns:p14="http://schemas.microsoft.com/office/powerpoint/2010/main" val="1662091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Demonstrate writing a simple unit test with Jest or Mocha.</a:t>
            </a:r>
          </a:p>
          <a:p>
            <a:pPr>
              <a:buFont typeface="Arial" panose="020B0604020202020204" pitchFamily="34" charset="0"/>
              <a:buChar char="•"/>
            </a:pPr>
            <a:r>
              <a:rPr lang="en-US" dirty="0"/>
              <a:t>Show how to run a load test using a tool like Apache JMeter or k6.</a:t>
            </a:r>
          </a:p>
          <a:p>
            <a:pPr>
              <a:buFont typeface="Arial" panose="020B0604020202020204" pitchFamily="34" charset="0"/>
              <a:buChar char="•"/>
            </a:pPr>
            <a:r>
              <a:rPr lang="en-US" dirty="0"/>
              <a:t>Introduce OWASP ZAP for basic security scanning.</a:t>
            </a:r>
          </a:p>
          <a:p>
            <a:pPr>
              <a:buNone/>
            </a:pPr>
            <a:r>
              <a:rPr lang="en-US" b="1" dirty="0"/>
              <a:t>Resources:</a:t>
            </a:r>
            <a:endParaRPr lang="en-US" dirty="0"/>
          </a:p>
          <a:p>
            <a:pPr>
              <a:buFont typeface="Arial" panose="020B0604020202020204" pitchFamily="34" charset="0"/>
              <a:buChar char="•"/>
            </a:pPr>
            <a:r>
              <a:rPr lang="en-US" dirty="0"/>
              <a:t>“Test Automation University” free courses by </a:t>
            </a:r>
            <a:r>
              <a:rPr lang="en-US" dirty="0" err="1"/>
              <a:t>Applitools</a:t>
            </a:r>
            <a:endParaRPr lang="en-US" dirty="0"/>
          </a:p>
          <a:p>
            <a:pPr>
              <a:buFont typeface="Arial" panose="020B0604020202020204" pitchFamily="34" charset="0"/>
              <a:buChar char="•"/>
            </a:pPr>
            <a:r>
              <a:rPr lang="en-US" dirty="0"/>
              <a:t>OWASP Testing Guide v4 (owasp.org)</a:t>
            </a:r>
          </a:p>
          <a:p>
            <a:pPr>
              <a:buNone/>
            </a:pPr>
            <a:r>
              <a:rPr lang="en-US" b="1" dirty="0"/>
              <a:t>Additional Reading:</a:t>
            </a:r>
            <a:endParaRPr lang="en-US" dirty="0"/>
          </a:p>
          <a:p>
            <a:pPr>
              <a:buFont typeface="Arial" panose="020B0604020202020204" pitchFamily="34" charset="0"/>
              <a:buChar char="•"/>
            </a:pPr>
            <a:r>
              <a:rPr lang="en-US" i="1" dirty="0" err="1"/>
              <a:t>xUnit</a:t>
            </a:r>
            <a:r>
              <a:rPr lang="en-US" i="1" dirty="0"/>
              <a:t> Test Patterns</a:t>
            </a:r>
            <a:r>
              <a:rPr lang="en-US" dirty="0"/>
              <a:t> by Gerard Meszaros</a:t>
            </a:r>
          </a:p>
          <a:p>
            <a:pPr>
              <a:buFont typeface="Arial" panose="020B0604020202020204" pitchFamily="34" charset="0"/>
              <a:buChar char="•"/>
            </a:pPr>
            <a:r>
              <a:rPr lang="en-US" i="1" dirty="0"/>
              <a:t>Continuous Testing for DevOps Professionals</a:t>
            </a:r>
            <a:r>
              <a:rPr lang="en-US" dirty="0"/>
              <a:t> by Eran </a:t>
            </a:r>
            <a:r>
              <a:rPr lang="en-US" dirty="0" err="1"/>
              <a:t>Kinsbruner</a:t>
            </a:r>
            <a:endParaRPr lang="en-US" dirty="0"/>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11</a:t>
            </a:fld>
            <a:endParaRPr lang="hr-HR"/>
          </a:p>
        </p:txBody>
      </p:sp>
    </p:spTree>
    <p:extLst>
      <p:ext uri="{BB962C8B-B14F-4D97-AF65-F5344CB8AC3E}">
        <p14:creationId xmlns:p14="http://schemas.microsoft.com/office/powerpoint/2010/main" val="93367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pic>
        <p:nvPicPr>
          <p:cNvPr id="14" name="Slika 13">
            <a:extLst>
              <a:ext uri="{FF2B5EF4-FFF2-40B4-BE49-F238E27FC236}">
                <a16:creationId xmlns:a16="http://schemas.microsoft.com/office/drawing/2014/main" id="{8FBD081C-E6C2-807B-F622-45A52F57D6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2468084"/>
            <a:ext cx="9144000" cy="2387600"/>
          </a:xfrm>
        </p:spPr>
        <p:txBody>
          <a:bodyPr anchor="b"/>
          <a:lstStyle>
            <a:lvl1pPr algn="r">
              <a:defRPr sz="6000">
                <a:latin typeface="Montserrat" panose="00000500000000000000" pitchFamily="2" charset="-18"/>
              </a:defRPr>
            </a:lvl1pPr>
          </a:lstStyle>
          <a:p>
            <a:r>
              <a:rPr lang="hr-HR" dirty="0"/>
              <a:t>DOCUMENT TITLE</a:t>
            </a:r>
          </a:p>
        </p:txBody>
      </p:sp>
      <p:sp>
        <p:nvSpPr>
          <p:cNvPr id="3" name="Podnaslov 2">
            <a:extLst>
              <a:ext uri="{FF2B5EF4-FFF2-40B4-BE49-F238E27FC236}">
                <a16:creationId xmlns:a16="http://schemas.microsoft.com/office/drawing/2014/main" id="{7A61E420-EBAD-A9E6-F448-076E17D0F241}"/>
              </a:ext>
            </a:extLst>
          </p:cNvPr>
          <p:cNvSpPr>
            <a:spLocks noGrp="1"/>
          </p:cNvSpPr>
          <p:nvPr>
            <p:ph type="subTitle" idx="1" hasCustomPrompt="1"/>
          </p:nvPr>
        </p:nvSpPr>
        <p:spPr>
          <a:xfrm>
            <a:off x="2455653" y="4947759"/>
            <a:ext cx="9144000" cy="1655762"/>
          </a:xfrm>
        </p:spPr>
        <p:txBody>
          <a:bodyPr/>
          <a:lstStyle>
            <a:lvl1pPr marL="0" indent="0" algn="r">
              <a:buNone/>
              <a:defRPr sz="2400">
                <a:latin typeface="Montserrat" panose="00000500000000000000" pitchFamily="2" charset="-1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r-HR" dirty="0"/>
              <a:t>SUBHEADING</a:t>
            </a:r>
          </a:p>
        </p:txBody>
      </p:sp>
    </p:spTree>
    <p:extLst>
      <p:ext uri="{BB962C8B-B14F-4D97-AF65-F5344CB8AC3E}">
        <p14:creationId xmlns:p14="http://schemas.microsoft.com/office/powerpoint/2010/main" val="163797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7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1"/>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HOMEWORK</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202940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8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428"/>
            <a:ext cx="12191996" cy="6857141"/>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ASSESSMENTS</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4142097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9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428"/>
            <a:ext cx="12191996" cy="6857140"/>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ADDITIONAL READING</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2414324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0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 y="428"/>
            <a:ext cx="12191994" cy="6857140"/>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RESOURCES</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680089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Završni slajd">
    <p:spTree>
      <p:nvGrpSpPr>
        <p:cNvPr id="1" name=""/>
        <p:cNvGrpSpPr/>
        <p:nvPr/>
      </p:nvGrpSpPr>
      <p:grpSpPr>
        <a:xfrm>
          <a:off x="0" y="0"/>
          <a:ext cx="0" cy="0"/>
          <a:chOff x="0" y="0"/>
          <a:chExt cx="0" cy="0"/>
        </a:xfrm>
      </p:grpSpPr>
      <p:pic>
        <p:nvPicPr>
          <p:cNvPr id="9" name="Slika 8">
            <a:extLst>
              <a:ext uri="{FF2B5EF4-FFF2-40B4-BE49-F238E27FC236}">
                <a16:creationId xmlns:a16="http://schemas.microsoft.com/office/drawing/2014/main" id="{1E9C26A1-6687-A87D-1AE0-CDCFC63DA5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2"/>
          </a:xfrm>
          <a:prstGeom prst="rect">
            <a:avLst/>
          </a:prstGeom>
        </p:spPr>
      </p:pic>
    </p:spTree>
    <p:extLst>
      <p:ext uri="{BB962C8B-B14F-4D97-AF65-F5344CB8AC3E}">
        <p14:creationId xmlns:p14="http://schemas.microsoft.com/office/powerpoint/2010/main" val="204982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Naslovni slajd">
    <p:spTree>
      <p:nvGrpSpPr>
        <p:cNvPr id="1" name=""/>
        <p:cNvGrpSpPr/>
        <p:nvPr/>
      </p:nvGrpSpPr>
      <p:grpSpPr>
        <a:xfrm>
          <a:off x="0" y="0"/>
          <a:ext cx="0" cy="0"/>
          <a:chOff x="0" y="0"/>
          <a:chExt cx="0" cy="0"/>
        </a:xfrm>
      </p:grpSpPr>
      <p:pic>
        <p:nvPicPr>
          <p:cNvPr id="9" name="Slika 8">
            <a:extLst>
              <a:ext uri="{FF2B5EF4-FFF2-40B4-BE49-F238E27FC236}">
                <a16:creationId xmlns:a16="http://schemas.microsoft.com/office/drawing/2014/main" id="{1E9C26A1-6687-A87D-1AE0-CDCFC63DA5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3382477"/>
            <a:ext cx="9144000" cy="2387600"/>
          </a:xfrm>
        </p:spPr>
        <p:txBody>
          <a:bodyPr anchor="b"/>
          <a:lstStyle>
            <a:lvl1pPr algn="r">
              <a:defRPr sz="4800">
                <a:latin typeface="Bahnschrift" panose="020B0502040204020203" pitchFamily="34" charset="0"/>
              </a:defRPr>
            </a:lvl1pPr>
          </a:lstStyle>
          <a:p>
            <a:r>
              <a:rPr lang="hr-HR" dirty="0"/>
              <a:t>HEADING</a:t>
            </a:r>
          </a:p>
        </p:txBody>
      </p:sp>
    </p:spTree>
    <p:extLst>
      <p:ext uri="{BB962C8B-B14F-4D97-AF65-F5344CB8AC3E}">
        <p14:creationId xmlns:p14="http://schemas.microsoft.com/office/powerpoint/2010/main" val="162662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pic>
        <p:nvPicPr>
          <p:cNvPr id="10" name="Slika 9" descr="Slika na kojoj se prikazuje crta, snimka zaslona, šarenilo, dizajn&#10;&#10;Opis je automatski generiran">
            <a:extLst>
              <a:ext uri="{FF2B5EF4-FFF2-40B4-BE49-F238E27FC236}">
                <a16:creationId xmlns:a16="http://schemas.microsoft.com/office/drawing/2014/main" id="{7D3E6235-77BD-81C2-1C4B-460BFF2AC5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60127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pic>
        <p:nvPicPr>
          <p:cNvPr id="8" name="Slika 7" descr="Slika na kojoj se prikazuje crta, snimka zaslona, šarenilo, dizajn">
            <a:extLst>
              <a:ext uri="{FF2B5EF4-FFF2-40B4-BE49-F238E27FC236}">
                <a16:creationId xmlns:a16="http://schemas.microsoft.com/office/drawing/2014/main" id="{813DD7BB-6C45-D079-40C8-D9AAFA3351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E69C0126-D498-D7EF-F08C-471CA839C90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E0915537-B2D1-B872-5BC6-E6A6498B822A}"/>
              </a:ext>
            </a:extLst>
          </p:cNvPr>
          <p:cNvSpPr>
            <a:spLocks noGrp="1"/>
          </p:cNvSpPr>
          <p:nvPr>
            <p:ph sz="half" idx="1"/>
          </p:nvPr>
        </p:nvSpPr>
        <p:spPr>
          <a:xfrm>
            <a:off x="838200" y="1825625"/>
            <a:ext cx="5181600" cy="4351338"/>
          </a:xfrm>
        </p:spPr>
        <p:txBody>
          <a:bodyPr/>
          <a:lstStyle>
            <a:lvl1pPr>
              <a:defRPr>
                <a:latin typeface="Bahnschrift SemiLight" panose="020B0502040204020203" pitchFamily="34" charset="0"/>
              </a:defRPr>
            </a:lvl1pPr>
          </a:lstStyle>
          <a:p>
            <a:pPr lvl="0"/>
            <a:r>
              <a:rPr lang="hr-HR" dirty="0"/>
              <a:t>Kliknite da biste uredili matrice</a:t>
            </a:r>
          </a:p>
        </p:txBody>
      </p:sp>
      <p:sp>
        <p:nvSpPr>
          <p:cNvPr id="4" name="Rezervirano mjesto sadržaja 3">
            <a:extLst>
              <a:ext uri="{FF2B5EF4-FFF2-40B4-BE49-F238E27FC236}">
                <a16:creationId xmlns:a16="http://schemas.microsoft.com/office/drawing/2014/main" id="{6E429AF7-3B52-7B21-C5E7-7BA86CDA8184}"/>
              </a:ext>
            </a:extLst>
          </p:cNvPr>
          <p:cNvSpPr>
            <a:spLocks noGrp="1"/>
          </p:cNvSpPr>
          <p:nvPr>
            <p:ph sz="half" idx="2"/>
          </p:nvPr>
        </p:nvSpPr>
        <p:spPr>
          <a:xfrm>
            <a:off x="6172200" y="1825625"/>
            <a:ext cx="5181600" cy="4351338"/>
          </a:xfrm>
        </p:spPr>
        <p:txBody>
          <a:bodyPr/>
          <a:lstStyle>
            <a:lvl1pPr marL="0" indent="0">
              <a:buNone/>
              <a:defRPr/>
            </a:lvl1pPr>
          </a:lstStyle>
          <a:p>
            <a:pPr lvl="0"/>
            <a:endParaRPr lang="hr-HR" dirty="0"/>
          </a:p>
        </p:txBody>
      </p:sp>
    </p:spTree>
    <p:extLst>
      <p:ext uri="{BB962C8B-B14F-4D97-AF65-F5344CB8AC3E}">
        <p14:creationId xmlns:p14="http://schemas.microsoft.com/office/powerpoint/2010/main" val="4130842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Naslovni slajd">
    <p:spTree>
      <p:nvGrpSpPr>
        <p:cNvPr id="1" name=""/>
        <p:cNvGrpSpPr/>
        <p:nvPr/>
      </p:nvGrpSpPr>
      <p:grpSpPr>
        <a:xfrm>
          <a:off x="0" y="0"/>
          <a:ext cx="0" cy="0"/>
          <a:chOff x="0" y="0"/>
          <a:chExt cx="0" cy="0"/>
        </a:xfrm>
      </p:grpSpPr>
      <p:pic>
        <p:nvPicPr>
          <p:cNvPr id="4" name="Slika 3">
            <a:extLst>
              <a:ext uri="{FF2B5EF4-FFF2-40B4-BE49-F238E27FC236}">
                <a16:creationId xmlns:a16="http://schemas.microsoft.com/office/drawing/2014/main" id="{4911BAC4-6BC8-78C9-C3A0-3B8193B50BA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3382477"/>
            <a:ext cx="9144000" cy="2387600"/>
          </a:xfrm>
        </p:spPr>
        <p:txBody>
          <a:bodyPr anchor="b"/>
          <a:lstStyle>
            <a:lvl1pPr algn="r">
              <a:defRPr sz="4800">
                <a:latin typeface="Bahnschrift" panose="020B0502040204020203" pitchFamily="34" charset="0"/>
              </a:defRPr>
            </a:lvl1pPr>
          </a:lstStyle>
          <a:p>
            <a:r>
              <a:rPr lang="hr-HR" dirty="0"/>
              <a:t>HEADING</a:t>
            </a:r>
          </a:p>
        </p:txBody>
      </p:sp>
    </p:spTree>
    <p:extLst>
      <p:ext uri="{BB962C8B-B14F-4D97-AF65-F5344CB8AC3E}">
        <p14:creationId xmlns:p14="http://schemas.microsoft.com/office/powerpoint/2010/main" val="2941421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Naslov i sadržaj">
    <p:spTree>
      <p:nvGrpSpPr>
        <p:cNvPr id="1" name=""/>
        <p:cNvGrpSpPr/>
        <p:nvPr/>
      </p:nvGrpSpPr>
      <p:grpSpPr>
        <a:xfrm>
          <a:off x="0" y="0"/>
          <a:ext cx="0" cy="0"/>
          <a:chOff x="0" y="0"/>
          <a:chExt cx="0" cy="0"/>
        </a:xfrm>
      </p:grpSpPr>
      <p:pic>
        <p:nvPicPr>
          <p:cNvPr id="7" name="Slika 6" descr="Slika na kojoj se prikazuje crta, snimka zaslona, dizajn&#10;&#10;Opis je automatski generiran">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55890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Dva sadržaja">
    <p:spTree>
      <p:nvGrpSpPr>
        <p:cNvPr id="1" name=""/>
        <p:cNvGrpSpPr/>
        <p:nvPr/>
      </p:nvGrpSpPr>
      <p:grpSpPr>
        <a:xfrm>
          <a:off x="0" y="0"/>
          <a:ext cx="0" cy="0"/>
          <a:chOff x="0" y="0"/>
          <a:chExt cx="0" cy="0"/>
        </a:xfrm>
      </p:grpSpPr>
      <p:pic>
        <p:nvPicPr>
          <p:cNvPr id="5" name="Slika 4" descr="Slika na kojoj se prikazuje crta, snimka zaslona, dizajn&#10;&#10;Opis je automatski generiran">
            <a:extLst>
              <a:ext uri="{FF2B5EF4-FFF2-40B4-BE49-F238E27FC236}">
                <a16:creationId xmlns:a16="http://schemas.microsoft.com/office/drawing/2014/main" id="{5FF10651-A88B-132B-AE77-005E725B18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E69C0126-D498-D7EF-F08C-471CA839C90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E0915537-B2D1-B872-5BC6-E6A6498B822A}"/>
              </a:ext>
            </a:extLst>
          </p:cNvPr>
          <p:cNvSpPr>
            <a:spLocks noGrp="1"/>
          </p:cNvSpPr>
          <p:nvPr>
            <p:ph sz="half" idx="1"/>
          </p:nvPr>
        </p:nvSpPr>
        <p:spPr>
          <a:xfrm>
            <a:off x="838200" y="1825625"/>
            <a:ext cx="5181600" cy="4351338"/>
          </a:xfrm>
        </p:spPr>
        <p:txBody>
          <a:bodyPr/>
          <a:lstStyle>
            <a:lvl1pPr>
              <a:defRPr>
                <a:latin typeface="Bahnschrift SemiLight" panose="020B0502040204020203" pitchFamily="34" charset="0"/>
              </a:defRPr>
            </a:lvl1pPr>
          </a:lstStyle>
          <a:p>
            <a:pPr lvl="0"/>
            <a:r>
              <a:rPr lang="hr-HR" dirty="0"/>
              <a:t>Kliknite da biste uredili matrice</a:t>
            </a:r>
          </a:p>
        </p:txBody>
      </p:sp>
      <p:sp>
        <p:nvSpPr>
          <p:cNvPr id="4" name="Rezervirano mjesto sadržaja 3">
            <a:extLst>
              <a:ext uri="{FF2B5EF4-FFF2-40B4-BE49-F238E27FC236}">
                <a16:creationId xmlns:a16="http://schemas.microsoft.com/office/drawing/2014/main" id="{6E429AF7-3B52-7B21-C5E7-7BA86CDA8184}"/>
              </a:ext>
            </a:extLst>
          </p:cNvPr>
          <p:cNvSpPr>
            <a:spLocks noGrp="1"/>
          </p:cNvSpPr>
          <p:nvPr>
            <p:ph sz="half" idx="2"/>
          </p:nvPr>
        </p:nvSpPr>
        <p:spPr>
          <a:xfrm>
            <a:off x="6172200" y="1825625"/>
            <a:ext cx="5181600" cy="4351338"/>
          </a:xfrm>
        </p:spPr>
        <p:txBody>
          <a:bodyPr/>
          <a:lstStyle>
            <a:lvl1pPr marL="0" indent="0">
              <a:buNone/>
              <a:defRPr/>
            </a:lvl1pPr>
          </a:lstStyle>
          <a:p>
            <a:pPr lvl="0"/>
            <a:endParaRPr lang="hr-HR" dirty="0"/>
          </a:p>
        </p:txBody>
      </p:sp>
    </p:spTree>
    <p:extLst>
      <p:ext uri="{BB962C8B-B14F-4D97-AF65-F5344CB8AC3E}">
        <p14:creationId xmlns:p14="http://schemas.microsoft.com/office/powerpoint/2010/main" val="255683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5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DISCUSSION</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401415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6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2"/>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EXERCISE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57538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naslova 1">
            <a:extLst>
              <a:ext uri="{FF2B5EF4-FFF2-40B4-BE49-F238E27FC236}">
                <a16:creationId xmlns:a16="http://schemas.microsoft.com/office/drawing/2014/main" id="{1B650DF9-2458-1434-6EFF-3D965EDC4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r-HR" dirty="0"/>
              <a:t>Kliknite da biste uredili stil naslova matrice</a:t>
            </a:r>
          </a:p>
        </p:txBody>
      </p:sp>
      <p:sp>
        <p:nvSpPr>
          <p:cNvPr id="3" name="Rezervirano mjesto teksta 2">
            <a:extLst>
              <a:ext uri="{FF2B5EF4-FFF2-40B4-BE49-F238E27FC236}">
                <a16:creationId xmlns:a16="http://schemas.microsoft.com/office/drawing/2014/main" id="{76C6E5EE-2B8F-9019-690C-3AF0A69B8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datuma 3">
            <a:extLst>
              <a:ext uri="{FF2B5EF4-FFF2-40B4-BE49-F238E27FC236}">
                <a16:creationId xmlns:a16="http://schemas.microsoft.com/office/drawing/2014/main" id="{470CF1CA-F427-A5AF-96AA-671002CD7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3B997-549E-41F4-A1E4-B0CF42B49EF1}" type="datetimeFigureOut">
              <a:rPr lang="hr-HR" smtClean="0"/>
              <a:t>11.7.2025.</a:t>
            </a:fld>
            <a:endParaRPr lang="hr-HR"/>
          </a:p>
        </p:txBody>
      </p:sp>
      <p:sp>
        <p:nvSpPr>
          <p:cNvPr id="5" name="Rezervirano mjesto podnožja 4">
            <a:extLst>
              <a:ext uri="{FF2B5EF4-FFF2-40B4-BE49-F238E27FC236}">
                <a16:creationId xmlns:a16="http://schemas.microsoft.com/office/drawing/2014/main" id="{8D829544-1FE5-4ED0-6A51-373B24568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Rezervirano mjesto broja slajda 5">
            <a:extLst>
              <a:ext uri="{FF2B5EF4-FFF2-40B4-BE49-F238E27FC236}">
                <a16:creationId xmlns:a16="http://schemas.microsoft.com/office/drawing/2014/main" id="{33A67201-5F88-A086-59F5-4A06FA6BE0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DD723-16A0-42C8-A963-6C8D73A0AD48}" type="slidenum">
              <a:rPr lang="hr-HR" smtClean="0"/>
              <a:t>‹#›</a:t>
            </a:fld>
            <a:endParaRPr lang="hr-HR"/>
          </a:p>
        </p:txBody>
      </p:sp>
    </p:spTree>
    <p:extLst>
      <p:ext uri="{BB962C8B-B14F-4D97-AF65-F5344CB8AC3E}">
        <p14:creationId xmlns:p14="http://schemas.microsoft.com/office/powerpoint/2010/main" val="897513809"/>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9" r:id="rId4"/>
    <p:sldLayoutId id="2147483665" r:id="rId5"/>
    <p:sldLayoutId id="2147483651" r:id="rId6"/>
    <p:sldLayoutId id="2147483660" r:id="rId7"/>
    <p:sldLayoutId id="2147483670" r:id="rId8"/>
    <p:sldLayoutId id="2147483671" r:id="rId9"/>
    <p:sldLayoutId id="2147483672" r:id="rId10"/>
    <p:sldLayoutId id="2147483673" r:id="rId11"/>
    <p:sldLayoutId id="2147483674" r:id="rId12"/>
    <p:sldLayoutId id="2147483675" r:id="rId13"/>
    <p:sldLayoutId id="214748366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hyperlink" Target="https://developer.ibm.com/articles/requirements-analysis-and-definition-in-sdlc/" TargetMode="External"/><Relationship Id="rId3" Type="http://schemas.openxmlformats.org/officeDocument/2006/relationships/hyperlink" Target="https://developer.ibm.com/articles/what-is-the-software-development-life-cycle/" TargetMode="External"/><Relationship Id="rId7" Type="http://schemas.openxmlformats.org/officeDocument/2006/relationships/hyperlink" Target="https://www.iiba.org/standards-and-resources/babok/" TargetMode="External"/><Relationship Id="rId12" Type="http://schemas.openxmlformats.org/officeDocument/2006/relationships/hyperlink" Target="https://12factor.net/dev-prod-parity"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hyperlink" Target="https://www.geeksforgeeks.org/software-project-planning-in-sdlc/" TargetMode="External"/><Relationship Id="rId11" Type="http://schemas.openxmlformats.org/officeDocument/2006/relationships/hyperlink" Target="https://docs.aws.amazon.com/elasticbeanstalk/latest/dg/Welcome.html" TargetMode="External"/><Relationship Id="rId5" Type="http://schemas.openxmlformats.org/officeDocument/2006/relationships/hyperlink" Target="https://www.pmi.org/pmbok-guide-standards/foundational/pmbok" TargetMode="External"/><Relationship Id="rId10" Type="http://schemas.openxmlformats.org/officeDocument/2006/relationships/hyperlink" Target="https://learn.microsoft.com/azure/architecture/guide/" TargetMode="External"/><Relationship Id="rId4" Type="http://schemas.openxmlformats.org/officeDocument/2006/relationships/hyperlink" Target="https://www.atlassian.com/software-development/software-development-life-cycle" TargetMode="External"/><Relationship Id="rId9" Type="http://schemas.openxmlformats.org/officeDocument/2006/relationships/hyperlink" Target="https://12factor.ne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slov 3">
            <a:extLst>
              <a:ext uri="{FF2B5EF4-FFF2-40B4-BE49-F238E27FC236}">
                <a16:creationId xmlns:a16="http://schemas.microsoft.com/office/drawing/2014/main" id="{4022C4E9-1E70-8866-3479-A24FD93D0CAC}"/>
              </a:ext>
            </a:extLst>
          </p:cNvPr>
          <p:cNvSpPr>
            <a:spLocks noGrp="1"/>
          </p:cNvSpPr>
          <p:nvPr>
            <p:ph type="ctrTitle"/>
          </p:nvPr>
        </p:nvSpPr>
        <p:spPr/>
        <p:txBody>
          <a:bodyPr>
            <a:normAutofit fontScale="90000"/>
          </a:bodyPr>
          <a:lstStyle/>
          <a:p>
            <a:r>
              <a:rPr lang="hr-HR" dirty="0">
                <a:latin typeface="Bahnschrift SemiLight" panose="020B0502040204020203" pitchFamily="34" charset="0"/>
              </a:rPr>
              <a:t>SOFTWARE DEVELOPMENT LIFE CYCLE</a:t>
            </a:r>
          </a:p>
        </p:txBody>
      </p:sp>
      <p:sp>
        <p:nvSpPr>
          <p:cNvPr id="5" name="Podnaslov 4">
            <a:extLst>
              <a:ext uri="{FF2B5EF4-FFF2-40B4-BE49-F238E27FC236}">
                <a16:creationId xmlns:a16="http://schemas.microsoft.com/office/drawing/2014/main" id="{2D59F4E1-B531-21D4-1874-34304F7DAD4F}"/>
              </a:ext>
            </a:extLst>
          </p:cNvPr>
          <p:cNvSpPr>
            <a:spLocks noGrp="1"/>
          </p:cNvSpPr>
          <p:nvPr>
            <p:ph type="subTitle" idx="1"/>
          </p:nvPr>
        </p:nvSpPr>
        <p:spPr/>
        <p:txBody>
          <a:bodyPr/>
          <a:lstStyle/>
          <a:p>
            <a:r>
              <a:rPr lang="hr-HR" dirty="0">
                <a:latin typeface="Bahnschrift SemiLight" panose="020B0502040204020203" pitchFamily="34" charset="0"/>
              </a:rPr>
              <a:t>SDLC </a:t>
            </a:r>
            <a:r>
              <a:rPr lang="hr-HR" dirty="0" err="1">
                <a:latin typeface="Bahnschrift SemiLight" panose="020B0502040204020203" pitchFamily="34" charset="0"/>
              </a:rPr>
              <a:t>in</a:t>
            </a:r>
            <a:r>
              <a:rPr lang="hr-HR" dirty="0">
                <a:latin typeface="Bahnschrift SemiLight" panose="020B0502040204020203" pitchFamily="34" charset="0"/>
              </a:rPr>
              <a:t> Project Management</a:t>
            </a:r>
            <a:endParaRPr lang="en-US" dirty="0">
              <a:latin typeface="Bahnschrift SemiLight" panose="020B0502040204020203" pitchFamily="34" charset="0"/>
            </a:endParaRPr>
          </a:p>
        </p:txBody>
      </p:sp>
    </p:spTree>
    <p:extLst>
      <p:ext uri="{BB962C8B-B14F-4D97-AF65-F5344CB8AC3E}">
        <p14:creationId xmlns:p14="http://schemas.microsoft.com/office/powerpoint/2010/main" val="49551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CF22C-A444-55E1-E11B-B14B7B2BA07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098EF05-DF43-F090-A72E-05665D3221AC}"/>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48D981DF-9515-974C-734E-25B3B5EB71AC}"/>
              </a:ext>
            </a:extLst>
          </p:cNvPr>
          <p:cNvSpPr txBox="1">
            <a:spLocks/>
          </p:cNvSpPr>
          <p:nvPr/>
        </p:nvSpPr>
        <p:spPr>
          <a:xfrm>
            <a:off x="982930" y="2311401"/>
            <a:ext cx="10457654" cy="4448174"/>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hr-HR" b="1" dirty="0" err="1">
                <a:latin typeface="Bahnschrift SemiLight" panose="020B0502040204020203" pitchFamily="34" charset="0"/>
              </a:rPr>
              <a:t>Implementation</a:t>
            </a:r>
            <a:endParaRPr lang="hr-HR" b="1" dirty="0">
              <a:latin typeface="Bahnschrift SemiLight" panose="020B0502040204020203" pitchFamily="34" charset="0"/>
            </a:endParaRPr>
          </a:p>
          <a:p>
            <a:pPr>
              <a:buNone/>
            </a:pPr>
            <a:r>
              <a:rPr lang="hr-HR" b="1" dirty="0" err="1">
                <a:latin typeface="Bahnschrift SemiLight" panose="020B0502040204020203" pitchFamily="34" charset="0"/>
              </a:rPr>
              <a:t>Convert</a:t>
            </a:r>
            <a:r>
              <a:rPr lang="hr-HR" b="1" dirty="0">
                <a:latin typeface="Bahnschrift SemiLight" panose="020B0502040204020203" pitchFamily="34" charset="0"/>
              </a:rPr>
              <a:t> </a:t>
            </a:r>
            <a:r>
              <a:rPr lang="hr-HR" b="1" dirty="0" err="1">
                <a:latin typeface="Bahnschrift SemiLight" panose="020B0502040204020203" pitchFamily="34" charset="0"/>
              </a:rPr>
              <a:t>the</a:t>
            </a:r>
            <a:r>
              <a:rPr lang="hr-HR" b="1" dirty="0">
                <a:latin typeface="Bahnschrift SemiLight" panose="020B0502040204020203" pitchFamily="34" charset="0"/>
              </a:rPr>
              <a:t> design </a:t>
            </a:r>
            <a:r>
              <a:rPr lang="hr-HR" b="1" dirty="0" err="1">
                <a:latin typeface="Bahnschrift SemiLight" panose="020B0502040204020203" pitchFamily="34" charset="0"/>
              </a:rPr>
              <a:t>into</a:t>
            </a:r>
            <a:r>
              <a:rPr lang="hr-HR" b="1" dirty="0">
                <a:latin typeface="Bahnschrift SemiLight" panose="020B0502040204020203" pitchFamily="34" charset="0"/>
              </a:rPr>
              <a:t> </a:t>
            </a:r>
            <a:r>
              <a:rPr lang="hr-HR" b="1" dirty="0" err="1">
                <a:latin typeface="Bahnschrift SemiLight" panose="020B0502040204020203" pitchFamily="34" charset="0"/>
              </a:rPr>
              <a:t>working</a:t>
            </a:r>
            <a:r>
              <a:rPr lang="hr-HR" b="1" dirty="0">
                <a:latin typeface="Bahnschrift SemiLight" panose="020B0502040204020203" pitchFamily="34" charset="0"/>
              </a:rPr>
              <a:t> </a:t>
            </a:r>
            <a:r>
              <a:rPr lang="hr-HR" b="1" dirty="0" err="1">
                <a:latin typeface="Bahnschrift SemiLight" panose="020B0502040204020203" pitchFamily="34" charset="0"/>
              </a:rPr>
              <a:t>code</a:t>
            </a:r>
            <a:r>
              <a:rPr lang="hr-HR" b="1" dirty="0">
                <a:latin typeface="Bahnschrift SemiLight" panose="020B0502040204020203" pitchFamily="34" charset="0"/>
              </a:rPr>
              <a:t>.</a:t>
            </a:r>
          </a:p>
          <a:p>
            <a:pPr marL="15875" indent="0">
              <a:buNone/>
            </a:pPr>
            <a:r>
              <a:rPr lang="en-US" b="1" dirty="0">
                <a:latin typeface="Bahnschrift SemiLight" panose="020B0502040204020203" pitchFamily="34" charset="0"/>
              </a:rPr>
              <a:t>- </a:t>
            </a:r>
            <a:r>
              <a:rPr lang="hr-HR" b="1" dirty="0">
                <a:latin typeface="Bahnschrift SemiLight" panose="020B0502040204020203" pitchFamily="34" charset="0"/>
              </a:rPr>
              <a:t>Backend:</a:t>
            </a:r>
            <a:r>
              <a:rPr lang="hr-HR" dirty="0">
                <a:latin typeface="Bahnschrift SemiLight" panose="020B0502040204020203" pitchFamily="34" charset="0"/>
              </a:rPr>
              <a:t> Node.js + Express.js + PostgreSQL</a:t>
            </a:r>
          </a:p>
          <a:p>
            <a:pPr marL="15875" indent="0">
              <a:buNone/>
            </a:pPr>
            <a:r>
              <a:rPr lang="en-US" b="1" dirty="0">
                <a:latin typeface="Bahnschrift SemiLight" panose="020B0502040204020203" pitchFamily="34" charset="0"/>
              </a:rPr>
              <a:t>- </a:t>
            </a:r>
            <a:r>
              <a:rPr lang="hr-HR" b="1" dirty="0">
                <a:latin typeface="Bahnschrift SemiLight" panose="020B0502040204020203" pitchFamily="34" charset="0"/>
              </a:rPr>
              <a:t>Frontend:</a:t>
            </a:r>
            <a:r>
              <a:rPr lang="hr-HR" dirty="0">
                <a:latin typeface="Bahnschrift SemiLight" panose="020B0502040204020203" pitchFamily="34" charset="0"/>
              </a:rPr>
              <a:t> React.js + Redux</a:t>
            </a:r>
          </a:p>
          <a:p>
            <a:pPr marL="15875" indent="0">
              <a:buNone/>
            </a:pPr>
            <a:r>
              <a:rPr lang="en-US" b="1" dirty="0">
                <a:latin typeface="Bahnschrift SemiLight" panose="020B0502040204020203" pitchFamily="34" charset="0"/>
              </a:rPr>
              <a:t>- </a:t>
            </a:r>
            <a:r>
              <a:rPr lang="hr-HR" b="1" dirty="0">
                <a:latin typeface="Bahnschrift SemiLight" panose="020B0502040204020203" pitchFamily="34" charset="0"/>
              </a:rPr>
              <a:t>Authentication:</a:t>
            </a:r>
            <a:r>
              <a:rPr lang="hr-HR" dirty="0">
                <a:latin typeface="Bahnschrift SemiLight" panose="020B0502040204020203" pitchFamily="34" charset="0"/>
              </a:rPr>
              <a:t> OAuth + JWT</a:t>
            </a:r>
          </a:p>
          <a:p>
            <a:pPr marL="15875" indent="0">
              <a:buNone/>
            </a:pPr>
            <a:r>
              <a:rPr lang="en-US" b="1" dirty="0">
                <a:latin typeface="Bahnschrift SemiLight" panose="020B0502040204020203" pitchFamily="34" charset="0"/>
              </a:rPr>
              <a:t>- </a:t>
            </a:r>
            <a:r>
              <a:rPr lang="hr-HR" b="1" dirty="0">
                <a:latin typeface="Bahnschrift SemiLight" panose="020B0502040204020203" pitchFamily="34" charset="0"/>
              </a:rPr>
              <a:t>Real-time communication:</a:t>
            </a:r>
            <a:r>
              <a:rPr lang="hr-HR" dirty="0">
                <a:latin typeface="Bahnschrift SemiLight" panose="020B0502040204020203" pitchFamily="34" charset="0"/>
              </a:rPr>
              <a:t> WebSockets</a:t>
            </a:r>
          </a:p>
          <a:p>
            <a:pPr marL="15875" indent="0">
              <a:buNone/>
            </a:pPr>
            <a:r>
              <a:rPr lang="en-US" b="1" dirty="0">
                <a:latin typeface="Bahnschrift SemiLight" panose="020B0502040204020203" pitchFamily="34" charset="0"/>
              </a:rPr>
              <a:t>- </a:t>
            </a:r>
            <a:r>
              <a:rPr lang="hr-HR" b="1" dirty="0">
                <a:latin typeface="Bahnschrift SemiLight" panose="020B0502040204020203" pitchFamily="34" charset="0"/>
              </a:rPr>
              <a:t>Infrastructure:</a:t>
            </a:r>
            <a:r>
              <a:rPr lang="hr-HR" dirty="0">
                <a:latin typeface="Bahnschrift SemiLight" panose="020B0502040204020203" pitchFamily="34" charset="0"/>
              </a:rPr>
              <a:t> Docker + Kubernetes for containerization</a:t>
            </a:r>
          </a:p>
        </p:txBody>
      </p:sp>
    </p:spTree>
    <p:extLst>
      <p:ext uri="{BB962C8B-B14F-4D97-AF65-F5344CB8AC3E}">
        <p14:creationId xmlns:p14="http://schemas.microsoft.com/office/powerpoint/2010/main" val="1521514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3A378-C4BB-BEAD-FD0E-B04F8A6E904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A04C6D2-2899-8080-5F48-7E6EFABAF635}"/>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41DE0CAE-ADE9-D8B7-CA6E-3CD90A168CCB}"/>
              </a:ext>
            </a:extLst>
          </p:cNvPr>
          <p:cNvSpPr txBox="1">
            <a:spLocks/>
          </p:cNvSpPr>
          <p:nvPr/>
        </p:nvSpPr>
        <p:spPr>
          <a:xfrm>
            <a:off x="946946" y="2241551"/>
            <a:ext cx="10457654" cy="4448174"/>
          </a:xfrm>
          <a:prstGeom prst="rect">
            <a:avLst/>
          </a:prstGeom>
        </p:spPr>
        <p:txBody>
          <a:bodyPr vert="horz" lIns="91440" tIns="45720" rIns="91440" bIns="45720" rtlCol="0">
            <a:normAutofit lnSpcReduction="1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latin typeface="Bahnschrift SemiLight" panose="020B0502040204020203" pitchFamily="34" charset="0"/>
              </a:rPr>
              <a:t>Testing</a:t>
            </a:r>
          </a:p>
          <a:p>
            <a:pPr>
              <a:buNone/>
            </a:pPr>
            <a:r>
              <a:rPr lang="en-US" b="1" dirty="0">
                <a:latin typeface="Bahnschrift SemiLight" panose="020B0502040204020203" pitchFamily="34" charset="0"/>
              </a:rPr>
              <a:t>Ensure that the system works as expected through rigorous testing.</a:t>
            </a:r>
          </a:p>
          <a:p>
            <a:pPr>
              <a:buNone/>
            </a:pPr>
            <a:endParaRPr lang="en-US" dirty="0">
              <a:latin typeface="Bahnschrift SemiLight" panose="020B0502040204020203" pitchFamily="34" charset="0"/>
            </a:endParaRPr>
          </a:p>
          <a:p>
            <a:pPr marL="15875" indent="0">
              <a:buNone/>
            </a:pPr>
            <a:r>
              <a:rPr lang="en-US" b="1" dirty="0">
                <a:latin typeface="Bahnschrift SemiLight" panose="020B0502040204020203" pitchFamily="34" charset="0"/>
              </a:rPr>
              <a:t>- Unit Testing:</a:t>
            </a:r>
            <a:r>
              <a:rPr lang="en-US" dirty="0">
                <a:latin typeface="Bahnschrift SemiLight" panose="020B0502040204020203" pitchFamily="34" charset="0"/>
              </a:rPr>
              <a:t> Test individual modules (chat, login).</a:t>
            </a:r>
          </a:p>
          <a:p>
            <a:pPr marL="15875" indent="0">
              <a:buNone/>
            </a:pPr>
            <a:r>
              <a:rPr lang="en-US" b="1" dirty="0">
                <a:latin typeface="Bahnschrift SemiLight" panose="020B0502040204020203" pitchFamily="34" charset="0"/>
              </a:rPr>
              <a:t>- Integration Testing:</a:t>
            </a:r>
            <a:r>
              <a:rPr lang="en-US" dirty="0">
                <a:latin typeface="Bahnschrift SemiLight" panose="020B0502040204020203" pitchFamily="34" charset="0"/>
              </a:rPr>
              <a:t> Test API connections between front-end and back-end.</a:t>
            </a:r>
          </a:p>
          <a:p>
            <a:pPr marL="15875" indent="0">
              <a:buNone/>
            </a:pPr>
            <a:r>
              <a:rPr lang="en-US" b="1" dirty="0">
                <a:latin typeface="Bahnschrift SemiLight" panose="020B0502040204020203" pitchFamily="34" charset="0"/>
              </a:rPr>
              <a:t>- Performance Testing:</a:t>
            </a:r>
            <a:r>
              <a:rPr lang="en-US" dirty="0">
                <a:latin typeface="Bahnschrift SemiLight" panose="020B0502040204020203" pitchFamily="34" charset="0"/>
              </a:rPr>
              <a:t> Ensure platform can handle 100,000+ concurrent users.</a:t>
            </a:r>
          </a:p>
          <a:p>
            <a:pPr marL="15875" indent="0">
              <a:buNone/>
            </a:pPr>
            <a:r>
              <a:rPr lang="en-US" b="1" dirty="0">
                <a:latin typeface="Bahnschrift SemiLight" panose="020B0502040204020203" pitchFamily="34" charset="0"/>
              </a:rPr>
              <a:t>- Security Testing:</a:t>
            </a:r>
            <a:r>
              <a:rPr lang="en-US" dirty="0">
                <a:latin typeface="Bahnschrift SemiLight" panose="020B0502040204020203" pitchFamily="34" charset="0"/>
              </a:rPr>
              <a:t> Test for SQL injection, CSRF, and XSS vulnerabilities.</a:t>
            </a:r>
          </a:p>
          <a:p>
            <a:pPr marL="15875" indent="0">
              <a:buNone/>
            </a:pPr>
            <a:r>
              <a:rPr lang="en-US" b="1" dirty="0">
                <a:latin typeface="Bahnschrift SemiLight" panose="020B0502040204020203" pitchFamily="34" charset="0"/>
              </a:rPr>
              <a:t>- User Acceptance Testing (UAT):</a:t>
            </a:r>
            <a:r>
              <a:rPr lang="en-US" dirty="0">
                <a:latin typeface="Bahnschrift SemiLight" panose="020B0502040204020203" pitchFamily="34" charset="0"/>
              </a:rPr>
              <a:t> Gather teacher and student feedback.</a:t>
            </a:r>
          </a:p>
        </p:txBody>
      </p:sp>
    </p:spTree>
    <p:extLst>
      <p:ext uri="{BB962C8B-B14F-4D97-AF65-F5344CB8AC3E}">
        <p14:creationId xmlns:p14="http://schemas.microsoft.com/office/powerpoint/2010/main" val="160486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7238E-D07E-4D76-84A4-E59DCE01499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DF74856-710E-3220-F0D3-2C4FCD7A4786}"/>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495680E4-BA12-5C3A-9CF7-F201523FC631}"/>
              </a:ext>
            </a:extLst>
          </p:cNvPr>
          <p:cNvSpPr txBox="1">
            <a:spLocks/>
          </p:cNvSpPr>
          <p:nvPr/>
        </p:nvSpPr>
        <p:spPr>
          <a:xfrm>
            <a:off x="946946" y="2241551"/>
            <a:ext cx="10457654" cy="4448174"/>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latin typeface="Bahnschrift SemiLight" panose="020B0502040204020203" pitchFamily="34" charset="0"/>
              </a:rPr>
              <a:t>Deployment</a:t>
            </a:r>
          </a:p>
          <a:p>
            <a:pPr>
              <a:buNone/>
            </a:pPr>
            <a:r>
              <a:rPr lang="en-US" b="1" dirty="0">
                <a:latin typeface="Bahnschrift SemiLight" panose="020B0502040204020203" pitchFamily="34" charset="0"/>
              </a:rPr>
              <a:t>Release the product into a live environment.</a:t>
            </a:r>
          </a:p>
          <a:p>
            <a:pPr>
              <a:buNone/>
            </a:pPr>
            <a:endParaRPr lang="en-US" dirty="0">
              <a:latin typeface="Bahnschrift SemiLight" panose="020B0502040204020203" pitchFamily="34" charset="0"/>
            </a:endParaRPr>
          </a:p>
          <a:p>
            <a:pPr marL="15875" indent="0">
              <a:buNone/>
            </a:pPr>
            <a:r>
              <a:rPr lang="en-US" dirty="0">
                <a:latin typeface="Bahnschrift SemiLight" panose="020B0502040204020203" pitchFamily="34" charset="0"/>
              </a:rPr>
              <a:t>- Deploy using AWS Elastic Beanstalk for scalability.</a:t>
            </a:r>
          </a:p>
          <a:p>
            <a:pPr marL="15875" indent="0">
              <a:buNone/>
            </a:pPr>
            <a:r>
              <a:rPr lang="en-US" dirty="0">
                <a:latin typeface="Bahnschrift SemiLight" panose="020B0502040204020203" pitchFamily="34" charset="0"/>
              </a:rPr>
              <a:t>- Set up automatic failover and load balancing.</a:t>
            </a:r>
          </a:p>
          <a:p>
            <a:pPr marL="15875" indent="0">
              <a:buNone/>
            </a:pPr>
            <a:r>
              <a:rPr lang="en-US" dirty="0">
                <a:latin typeface="Bahnschrift SemiLight" panose="020B0502040204020203" pitchFamily="34" charset="0"/>
              </a:rPr>
              <a:t>- Blue/Green deployment to minimize downtime.</a:t>
            </a:r>
          </a:p>
        </p:txBody>
      </p:sp>
    </p:spTree>
    <p:extLst>
      <p:ext uri="{BB962C8B-B14F-4D97-AF65-F5344CB8AC3E}">
        <p14:creationId xmlns:p14="http://schemas.microsoft.com/office/powerpoint/2010/main" val="2236961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DA093-3749-5D95-BBB3-867179CAD74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3AD0203-062C-F8B4-D001-9A2522F2B5FF}"/>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375BEC68-195F-7F82-8AC6-08C4E519A8DB}"/>
              </a:ext>
            </a:extLst>
          </p:cNvPr>
          <p:cNvSpPr txBox="1">
            <a:spLocks/>
          </p:cNvSpPr>
          <p:nvPr/>
        </p:nvSpPr>
        <p:spPr>
          <a:xfrm>
            <a:off x="946946" y="2241551"/>
            <a:ext cx="10457654" cy="4448174"/>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latin typeface="Bahnschrift SemiLight" panose="020B0502040204020203" pitchFamily="34" charset="0"/>
              </a:rPr>
              <a:t>Maintenance</a:t>
            </a:r>
          </a:p>
          <a:p>
            <a:pPr>
              <a:buNone/>
            </a:pPr>
            <a:r>
              <a:rPr lang="en-US" b="1" dirty="0">
                <a:latin typeface="Bahnschrift SemiLight" panose="020B0502040204020203" pitchFamily="34" charset="0"/>
              </a:rPr>
              <a:t>Monitor system performance and apply updates as needed.</a:t>
            </a:r>
          </a:p>
          <a:p>
            <a:pPr>
              <a:buNone/>
            </a:pPr>
            <a:endParaRPr lang="en-US" dirty="0">
              <a:latin typeface="Bahnschrift SemiLight" panose="020B0502040204020203" pitchFamily="34" charset="0"/>
            </a:endParaRPr>
          </a:p>
          <a:p>
            <a:pPr marL="15875" indent="0">
              <a:buNone/>
            </a:pPr>
            <a:r>
              <a:rPr lang="en-US" dirty="0">
                <a:latin typeface="Bahnschrift SemiLight" panose="020B0502040204020203" pitchFamily="34" charset="0"/>
              </a:rPr>
              <a:t>- Monitor server load and response times.</a:t>
            </a:r>
          </a:p>
          <a:p>
            <a:pPr marL="15875" indent="0">
              <a:buNone/>
            </a:pPr>
            <a:r>
              <a:rPr lang="en-US" dirty="0">
                <a:latin typeface="Bahnschrift SemiLight" panose="020B0502040204020203" pitchFamily="34" charset="0"/>
              </a:rPr>
              <a:t>- Roll out feature updates based on feedback.</a:t>
            </a:r>
          </a:p>
          <a:p>
            <a:pPr marL="15875" indent="0">
              <a:buNone/>
            </a:pPr>
            <a:r>
              <a:rPr lang="en-US" dirty="0">
                <a:latin typeface="Bahnschrift SemiLight" panose="020B0502040204020203" pitchFamily="34" charset="0"/>
              </a:rPr>
              <a:t>- Improve security as new threats emerge.</a:t>
            </a:r>
          </a:p>
        </p:txBody>
      </p:sp>
    </p:spTree>
    <p:extLst>
      <p:ext uri="{BB962C8B-B14F-4D97-AF65-F5344CB8AC3E}">
        <p14:creationId xmlns:p14="http://schemas.microsoft.com/office/powerpoint/2010/main" val="1460343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13168-1634-70C0-337A-70AD246996F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FF5A632-F5C1-8FEA-1771-F8B408DD217E}"/>
              </a:ext>
            </a:extLst>
          </p:cNvPr>
          <p:cNvSpPr>
            <a:spLocks noGrp="1"/>
          </p:cNvSpPr>
          <p:nvPr>
            <p:ph type="title"/>
          </p:nvPr>
        </p:nvSpPr>
        <p:spPr/>
        <p:txBody>
          <a:bodyPr/>
          <a:lstStyle/>
          <a:p>
            <a:r>
              <a:rPr lang="en-US" dirty="0"/>
              <a:t>SDLC – ROLES AND </a:t>
            </a:r>
            <a:r>
              <a:rPr lang="hr-HR" dirty="0"/>
              <a:t>METHODOLOGIES</a:t>
            </a:r>
          </a:p>
        </p:txBody>
      </p:sp>
      <p:pic>
        <p:nvPicPr>
          <p:cNvPr id="4" name="Picture 3">
            <a:extLst>
              <a:ext uri="{FF2B5EF4-FFF2-40B4-BE49-F238E27FC236}">
                <a16:creationId xmlns:a16="http://schemas.microsoft.com/office/drawing/2014/main" id="{2F6358E5-FA1B-88D2-57E5-EE7A93C0DF3D}"/>
              </a:ext>
            </a:extLst>
          </p:cNvPr>
          <p:cNvPicPr>
            <a:picLocks noChangeAspect="1"/>
          </p:cNvPicPr>
          <p:nvPr/>
        </p:nvPicPr>
        <p:blipFill>
          <a:blip r:embed="rId3"/>
          <a:stretch>
            <a:fillRect/>
          </a:stretch>
        </p:blipFill>
        <p:spPr>
          <a:xfrm>
            <a:off x="205316" y="2887133"/>
            <a:ext cx="5358942" cy="2206623"/>
          </a:xfrm>
          <a:prstGeom prst="rect">
            <a:avLst/>
          </a:prstGeom>
        </p:spPr>
      </p:pic>
      <p:sp>
        <p:nvSpPr>
          <p:cNvPr id="6" name="Content Placeholder 2">
            <a:extLst>
              <a:ext uri="{FF2B5EF4-FFF2-40B4-BE49-F238E27FC236}">
                <a16:creationId xmlns:a16="http://schemas.microsoft.com/office/drawing/2014/main" id="{3A8D5BC1-949E-7DAB-1AFB-1FBD57C18E36}"/>
              </a:ext>
            </a:extLst>
          </p:cNvPr>
          <p:cNvSpPr txBox="1">
            <a:spLocks/>
          </p:cNvSpPr>
          <p:nvPr/>
        </p:nvSpPr>
        <p:spPr>
          <a:xfrm>
            <a:off x="5643829" y="1894416"/>
            <a:ext cx="6146004" cy="3606799"/>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b="1" dirty="0">
                <a:latin typeface="Bahnschrift SemiLight" panose="020B0502040204020203" pitchFamily="34" charset="0"/>
              </a:rPr>
              <a:t>Project Methodologies</a:t>
            </a:r>
          </a:p>
          <a:p>
            <a:pPr marL="15875" indent="0">
              <a:buNone/>
            </a:pPr>
            <a:r>
              <a:rPr lang="en-US" sz="2000" b="1" dirty="0">
                <a:latin typeface="Bahnschrift SemiLight" panose="020B0502040204020203" pitchFamily="34" charset="0"/>
              </a:rPr>
              <a:t>Waterfall:</a:t>
            </a:r>
            <a:endParaRPr lang="en-US"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Fixed scope, sequential phases.</a:t>
            </a:r>
          </a:p>
          <a:p>
            <a:pPr marL="457200" lvl="1" indent="0">
              <a:buNone/>
            </a:pPr>
            <a:r>
              <a:rPr lang="en-US" sz="2000" dirty="0">
                <a:latin typeface="Bahnschrift SemiLight" panose="020B0502040204020203" pitchFamily="34" charset="0"/>
              </a:rPr>
              <a:t>- Used for backend architecture development.</a:t>
            </a:r>
          </a:p>
          <a:p>
            <a:pPr marL="15875" indent="0">
              <a:buNone/>
            </a:pPr>
            <a:r>
              <a:rPr lang="en-US" sz="2000" b="1" dirty="0">
                <a:latin typeface="Bahnschrift SemiLight" panose="020B0502040204020203" pitchFamily="34" charset="0"/>
              </a:rPr>
              <a:t>Agile:</a:t>
            </a:r>
            <a:endParaRPr lang="en-US"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Flexible, iterative cycles.</a:t>
            </a:r>
          </a:p>
          <a:p>
            <a:pPr marL="457200" lvl="1" indent="0">
              <a:buNone/>
            </a:pPr>
            <a:r>
              <a:rPr lang="en-US" sz="2000" dirty="0">
                <a:latin typeface="Bahnschrift SemiLight" panose="020B0502040204020203" pitchFamily="34" charset="0"/>
              </a:rPr>
              <a:t>- Used for frontend development and user feedback loops.</a:t>
            </a:r>
          </a:p>
          <a:p>
            <a:pPr marL="15875" indent="0">
              <a:buNone/>
            </a:pPr>
            <a:r>
              <a:rPr lang="en-US" sz="2000" b="1" dirty="0">
                <a:latin typeface="Bahnschrift SemiLight" panose="020B0502040204020203" pitchFamily="34" charset="0"/>
              </a:rPr>
              <a:t>Hybrid:</a:t>
            </a:r>
            <a:endParaRPr lang="en-US"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Combination of Agile and Waterfall.</a:t>
            </a:r>
          </a:p>
          <a:p>
            <a:pPr marL="457200" lvl="1" indent="0">
              <a:buNone/>
            </a:pPr>
            <a:r>
              <a:rPr lang="en-US" sz="2000" dirty="0">
                <a:latin typeface="Bahnschrift SemiLight" panose="020B0502040204020203" pitchFamily="34" charset="0"/>
              </a:rPr>
              <a:t>- Used for balancing flexibility and structure.</a:t>
            </a:r>
          </a:p>
        </p:txBody>
      </p:sp>
    </p:spTree>
    <p:extLst>
      <p:ext uri="{BB962C8B-B14F-4D97-AF65-F5344CB8AC3E}">
        <p14:creationId xmlns:p14="http://schemas.microsoft.com/office/powerpoint/2010/main" val="1226979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1C7A3-535C-5F6C-0003-BB2C925AB3A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630CD93-44F0-BD84-F49C-050C25401111}"/>
              </a:ext>
            </a:extLst>
          </p:cNvPr>
          <p:cNvSpPr>
            <a:spLocks noGrp="1"/>
          </p:cNvSpPr>
          <p:nvPr>
            <p:ph type="title"/>
          </p:nvPr>
        </p:nvSpPr>
        <p:spPr/>
        <p:txBody>
          <a:bodyPr/>
          <a:lstStyle/>
          <a:p>
            <a:endParaRPr lang="hr-HR"/>
          </a:p>
        </p:txBody>
      </p:sp>
      <p:sp>
        <p:nvSpPr>
          <p:cNvPr id="5" name="Content Placeholder 4">
            <a:extLst>
              <a:ext uri="{FF2B5EF4-FFF2-40B4-BE49-F238E27FC236}">
                <a16:creationId xmlns:a16="http://schemas.microsoft.com/office/drawing/2014/main" id="{FE059877-D1FB-3045-0C66-B83F65075F13}"/>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“Google Site Reliability Engineering” (</a:t>
            </a:r>
            <a:r>
              <a:rPr lang="en-US" dirty="0" err="1"/>
              <a:t>sre.google</a:t>
            </a:r>
            <a:r>
              <a:rPr lang="en-US" dirty="0"/>
              <a:t>) – Chapters on monitoring and incident response</a:t>
            </a:r>
          </a:p>
          <a:p>
            <a:pPr>
              <a:buFont typeface="Arial" panose="020B0604020202020204" pitchFamily="34" charset="0"/>
              <a:buChar char="•"/>
            </a:pPr>
            <a:r>
              <a:rPr lang="en-US" dirty="0"/>
              <a:t>Atlassian article “Managing Technical Debt”</a:t>
            </a:r>
          </a:p>
          <a:p>
            <a:pPr>
              <a:buFont typeface="Arial" panose="020B0604020202020204" pitchFamily="34" charset="0"/>
              <a:buChar char="•"/>
            </a:pPr>
            <a:r>
              <a:rPr lang="hr-HR" dirty="0"/>
              <a:t>AWS Elastic Beanstalk documentation (docs.aws.amazon.com/elasticbeanstalk)</a:t>
            </a:r>
          </a:p>
          <a:p>
            <a:pPr>
              <a:buFont typeface="Arial" panose="020B0604020202020204" pitchFamily="34" charset="0"/>
              <a:buChar char="•"/>
            </a:pPr>
            <a:r>
              <a:rPr lang="hr-HR" dirty="0"/>
              <a:t>“The Twelve-Factor App” section on deployment (twelvefactor.net/dev‑prod‑parity)</a:t>
            </a:r>
            <a:endParaRPr lang="en-US" dirty="0"/>
          </a:p>
          <a:p>
            <a:pPr>
              <a:buFont typeface="Arial" panose="020B0604020202020204" pitchFamily="34" charset="0"/>
              <a:buChar char="•"/>
            </a:pPr>
            <a:r>
              <a:rPr lang="en-US" dirty="0"/>
              <a:t>“Test Automation University” free courses by </a:t>
            </a:r>
            <a:r>
              <a:rPr lang="en-US" dirty="0" err="1"/>
              <a:t>Applitools</a:t>
            </a:r>
            <a:endParaRPr lang="en-US" dirty="0"/>
          </a:p>
          <a:p>
            <a:pPr>
              <a:buFont typeface="Arial" panose="020B0604020202020204" pitchFamily="34" charset="0"/>
              <a:buChar char="•"/>
            </a:pPr>
            <a:r>
              <a:rPr lang="en-US" dirty="0"/>
              <a:t>OWASP Testing Guide v4 (owasp.org)</a:t>
            </a:r>
          </a:p>
          <a:p>
            <a:pPr>
              <a:buFont typeface="Arial" panose="020B0604020202020204" pitchFamily="34" charset="0"/>
              <a:buChar char="•"/>
            </a:pPr>
            <a:r>
              <a:rPr lang="en-US" i="1" dirty="0" err="1"/>
              <a:t>xUnit</a:t>
            </a:r>
            <a:r>
              <a:rPr lang="en-US" i="1" dirty="0"/>
              <a:t> Test Patterns</a:t>
            </a:r>
            <a:r>
              <a:rPr lang="en-US" dirty="0"/>
              <a:t> by Gerard Meszaros</a:t>
            </a:r>
          </a:p>
          <a:p>
            <a:pPr>
              <a:buFont typeface="Arial" panose="020B0604020202020204" pitchFamily="34" charset="0"/>
              <a:buChar char="•"/>
            </a:pPr>
            <a:r>
              <a:rPr lang="en-US" i="1" dirty="0"/>
              <a:t>Continuous Testing for DevOps Professionals</a:t>
            </a:r>
            <a:r>
              <a:rPr lang="en-US" dirty="0"/>
              <a:t> by Eran </a:t>
            </a:r>
            <a:r>
              <a:rPr lang="en-US" dirty="0" err="1"/>
              <a:t>Kinsbruner</a:t>
            </a:r>
            <a:endParaRPr lang="en-US" dirty="0"/>
          </a:p>
          <a:p>
            <a:pPr>
              <a:buFont typeface="Arial" panose="020B0604020202020204" pitchFamily="34" charset="0"/>
              <a:buChar char="•"/>
            </a:pPr>
            <a:endParaRPr lang="hr-HR"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712036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909F3-124B-8EFF-9FA8-8E95AB0EB4D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F7F3E1E-434E-A7A2-D5E1-95DF0ACA1B4B}"/>
              </a:ext>
            </a:extLst>
          </p:cNvPr>
          <p:cNvSpPr>
            <a:spLocks noGrp="1"/>
          </p:cNvSpPr>
          <p:nvPr>
            <p:ph type="title"/>
          </p:nvPr>
        </p:nvSpPr>
        <p:spPr/>
        <p:txBody>
          <a:bodyPr/>
          <a:lstStyle/>
          <a:p>
            <a:endParaRPr lang="hr-HR"/>
          </a:p>
        </p:txBody>
      </p:sp>
      <p:sp>
        <p:nvSpPr>
          <p:cNvPr id="5" name="Content Placeholder 4">
            <a:extLst>
              <a:ext uri="{FF2B5EF4-FFF2-40B4-BE49-F238E27FC236}">
                <a16:creationId xmlns:a16="http://schemas.microsoft.com/office/drawing/2014/main" id="{7BB345ED-9459-AAA1-EAC3-EEFBE2CE9318}"/>
              </a:ext>
            </a:extLst>
          </p:cNvPr>
          <p:cNvSpPr>
            <a:spLocks noGrp="1"/>
          </p:cNvSpPr>
          <p:nvPr>
            <p:ph idx="1"/>
          </p:nvPr>
        </p:nvSpPr>
        <p:spPr/>
        <p:txBody>
          <a:bodyPr>
            <a:normAutofit/>
          </a:bodyPr>
          <a:lstStyle/>
          <a:p>
            <a:pPr>
              <a:buFont typeface="Arial" panose="020B0604020202020204" pitchFamily="34" charset="0"/>
              <a:buChar char="•"/>
            </a:pPr>
            <a:r>
              <a:rPr lang="hr-HR" dirty="0"/>
              <a:t>The Scrum.org </a:t>
            </a:r>
            <a:r>
              <a:rPr lang="hr-HR" b="1" dirty="0"/>
              <a:t>Scrum Guide</a:t>
            </a:r>
            <a:r>
              <a:rPr lang="hr-HR" dirty="0"/>
              <a:t> by Ken Schwaber &amp; Jeff Sutherland</a:t>
            </a:r>
          </a:p>
          <a:p>
            <a:pPr>
              <a:buFont typeface="Arial" panose="020B0604020202020204" pitchFamily="34" charset="0"/>
              <a:buChar char="•"/>
            </a:pPr>
            <a:r>
              <a:rPr lang="hr-HR" dirty="0"/>
              <a:t>Atlassian’s “Waterfall vs. Agile vs. Scrum” comparison</a:t>
            </a:r>
          </a:p>
          <a:p>
            <a:pPr>
              <a:buFont typeface="Arial" panose="020B0604020202020204" pitchFamily="34" charset="0"/>
              <a:buChar char="•"/>
            </a:pPr>
            <a:r>
              <a:rPr lang="hr-HR" i="1" dirty="0"/>
              <a:t>Agile Software Development with Scrum</a:t>
            </a:r>
            <a:r>
              <a:rPr lang="hr-HR" dirty="0"/>
              <a:t> by Ken Schwaber and Mike Beedle</a:t>
            </a:r>
          </a:p>
          <a:p>
            <a:pPr>
              <a:buFont typeface="Arial" panose="020B0604020202020204" pitchFamily="34" charset="0"/>
              <a:buChar char="•"/>
            </a:pPr>
            <a:r>
              <a:rPr lang="hr-HR" i="1" dirty="0"/>
              <a:t>Succeeding with Agile</a:t>
            </a:r>
            <a:r>
              <a:rPr lang="hr-HR" dirty="0"/>
              <a:t> by Mike Cohn</a:t>
            </a:r>
            <a:endParaRPr lang="en-US" dirty="0"/>
          </a:p>
          <a:p>
            <a:r>
              <a:rPr lang="en-US" dirty="0"/>
              <a:t>IBM Developer article “What Is the Software Development Life Cycle (SDLC)?”</a:t>
            </a:r>
          </a:p>
          <a:p>
            <a:r>
              <a:rPr lang="en-US" dirty="0"/>
              <a:t>Atlassian’s guide “SDLC: Stages and Methodologies”</a:t>
            </a:r>
          </a:p>
          <a:p>
            <a:pPr>
              <a:buFont typeface="Arial" panose="020B0604020202020204" pitchFamily="34" charset="0"/>
              <a:buChar char="•"/>
            </a:pPr>
            <a:endParaRPr lang="hr-HR" dirty="0"/>
          </a:p>
        </p:txBody>
      </p:sp>
    </p:spTree>
    <p:extLst>
      <p:ext uri="{BB962C8B-B14F-4D97-AF65-F5344CB8AC3E}">
        <p14:creationId xmlns:p14="http://schemas.microsoft.com/office/powerpoint/2010/main" val="75839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B21C-8A20-A2FF-9235-8FF8067B95A8}"/>
              </a:ext>
            </a:extLst>
          </p:cNvPr>
          <p:cNvSpPr>
            <a:spLocks noGrp="1"/>
          </p:cNvSpPr>
          <p:nvPr>
            <p:ph type="title"/>
          </p:nvPr>
        </p:nvSpPr>
        <p:spPr/>
        <p:txBody>
          <a:bodyPr/>
          <a:lstStyle/>
          <a:p>
            <a:r>
              <a:rPr lang="en-US" dirty="0"/>
              <a:t>RESOURCES</a:t>
            </a:r>
            <a:endParaRPr lang="hr-HR" dirty="0"/>
          </a:p>
        </p:txBody>
      </p:sp>
      <p:sp>
        <p:nvSpPr>
          <p:cNvPr id="4" name="Content Placeholder 3">
            <a:extLst>
              <a:ext uri="{FF2B5EF4-FFF2-40B4-BE49-F238E27FC236}">
                <a16:creationId xmlns:a16="http://schemas.microsoft.com/office/drawing/2014/main" id="{A4174DD5-472D-4731-B877-1D9E2DB6372A}"/>
              </a:ext>
            </a:extLst>
          </p:cNvPr>
          <p:cNvSpPr>
            <a:spLocks noGrp="1"/>
          </p:cNvSpPr>
          <p:nvPr>
            <p:ph idx="1"/>
          </p:nvPr>
        </p:nvSpPr>
        <p:spPr/>
        <p:txBody>
          <a:bodyPr>
            <a:normAutofit fontScale="77500" lnSpcReduction="20000"/>
          </a:bodyPr>
          <a:lstStyle/>
          <a:p>
            <a:r>
              <a:rPr lang="hr-HR" dirty="0">
                <a:hlinkClick r:id="rId3"/>
              </a:rPr>
              <a:t>https://developer.ibm.com/articles/what-is-the-software-development-life-cycle/</a:t>
            </a:r>
            <a:endParaRPr lang="en-US" dirty="0"/>
          </a:p>
          <a:p>
            <a:r>
              <a:rPr lang="hr-HR" dirty="0">
                <a:hlinkClick r:id="rId4"/>
              </a:rPr>
              <a:t>https://www.atlassian.com/software-development/software-development-life-cycle</a:t>
            </a:r>
            <a:endParaRPr lang="en-US" dirty="0"/>
          </a:p>
          <a:p>
            <a:r>
              <a:rPr lang="hr-HR" dirty="0">
                <a:hlinkClick r:id="rId5"/>
              </a:rPr>
              <a:t>https://www.pmi.org/pmbok-guide-standards/foundational/pmbok</a:t>
            </a:r>
            <a:endParaRPr lang="en-US" dirty="0"/>
          </a:p>
          <a:p>
            <a:r>
              <a:rPr lang="hr-HR" dirty="0">
                <a:hlinkClick r:id="rId6"/>
              </a:rPr>
              <a:t>https://www.geeksforgeeks.org/software-project-planning-in-sdlc/</a:t>
            </a:r>
            <a:endParaRPr lang="en-US" dirty="0"/>
          </a:p>
          <a:p>
            <a:r>
              <a:rPr lang="hr-HR" dirty="0">
                <a:hlinkClick r:id="rId7"/>
              </a:rPr>
              <a:t>https://www.iiba.org/standards-and-resources/babok/</a:t>
            </a:r>
            <a:endParaRPr lang="en-US" dirty="0"/>
          </a:p>
          <a:p>
            <a:r>
              <a:rPr lang="hr-HR" dirty="0">
                <a:hlinkClick r:id="rId8"/>
              </a:rPr>
              <a:t>https://developer.ibm.com/articles/requirements-analysis-and-definition-in-sdlc/</a:t>
            </a:r>
            <a:endParaRPr lang="en-US" dirty="0"/>
          </a:p>
          <a:p>
            <a:r>
              <a:rPr lang="hr-HR" dirty="0">
                <a:hlinkClick r:id="rId9"/>
              </a:rPr>
              <a:t>https://12factor.net/</a:t>
            </a:r>
            <a:endParaRPr lang="en-US" dirty="0"/>
          </a:p>
          <a:p>
            <a:r>
              <a:rPr lang="hr-HR" dirty="0">
                <a:hlinkClick r:id="rId10"/>
              </a:rPr>
              <a:t>https://learn.microsoft.com/azure/architecture/guide/</a:t>
            </a:r>
            <a:endParaRPr lang="en-US" dirty="0"/>
          </a:p>
          <a:p>
            <a:r>
              <a:rPr lang="hr-HR" dirty="0">
                <a:hlinkClick r:id="rId11"/>
              </a:rPr>
              <a:t>https://docs.aws.amazon.com/elasticbeanstalk/latest/dg/Welcome.html</a:t>
            </a:r>
            <a:endParaRPr lang="en-US" dirty="0"/>
          </a:p>
          <a:p>
            <a:r>
              <a:rPr lang="hr-HR" dirty="0">
                <a:hlinkClick r:id="rId12"/>
              </a:rPr>
              <a:t>https://12factor.net/dev-prod-parity</a:t>
            </a:r>
            <a:endParaRPr lang="hr-HR" dirty="0"/>
          </a:p>
        </p:txBody>
      </p:sp>
    </p:spTree>
    <p:extLst>
      <p:ext uri="{BB962C8B-B14F-4D97-AF65-F5344CB8AC3E}">
        <p14:creationId xmlns:p14="http://schemas.microsoft.com/office/powerpoint/2010/main" val="194581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8A5A2A-AD01-5F7B-0957-55316CD6782D}"/>
              </a:ext>
            </a:extLst>
          </p:cNvPr>
          <p:cNvSpPr>
            <a:spLocks noGrp="1"/>
          </p:cNvSpPr>
          <p:nvPr>
            <p:ph type="title"/>
          </p:nvPr>
        </p:nvSpPr>
        <p:spPr/>
        <p:txBody>
          <a:bodyPr/>
          <a:lstStyle/>
          <a:p>
            <a:r>
              <a:rPr lang="en-US" dirty="0"/>
              <a:t>SUMMARY</a:t>
            </a:r>
            <a:endParaRPr lang="hr-HR" dirty="0"/>
          </a:p>
        </p:txBody>
      </p:sp>
      <p:sp>
        <p:nvSpPr>
          <p:cNvPr id="4" name="Content Placeholder 3">
            <a:extLst>
              <a:ext uri="{FF2B5EF4-FFF2-40B4-BE49-F238E27FC236}">
                <a16:creationId xmlns:a16="http://schemas.microsoft.com/office/drawing/2014/main" id="{B8668EBC-CFDF-723C-6F13-1852006AD97C}"/>
              </a:ext>
            </a:extLst>
          </p:cNvPr>
          <p:cNvSpPr>
            <a:spLocks noGrp="1"/>
          </p:cNvSpPr>
          <p:nvPr>
            <p:ph idx="1"/>
          </p:nvPr>
        </p:nvSpPr>
        <p:spPr/>
        <p:txBody>
          <a:bodyPr>
            <a:normAutofit fontScale="70000" lnSpcReduction="20000"/>
          </a:bodyPr>
          <a:lstStyle/>
          <a:p>
            <a:pPr marL="0" indent="0">
              <a:buNone/>
            </a:pPr>
            <a:r>
              <a:rPr lang="en-US" dirty="0"/>
              <a:t>- Planning</a:t>
            </a:r>
          </a:p>
          <a:p>
            <a:pPr marL="0" indent="0">
              <a:buNone/>
            </a:pPr>
            <a:r>
              <a:rPr lang="en-US" dirty="0"/>
              <a:t>    Define goals, scope, resources, and timelines.</a:t>
            </a:r>
          </a:p>
          <a:p>
            <a:pPr marL="0" indent="0">
              <a:buNone/>
            </a:pPr>
            <a:r>
              <a:rPr lang="en-US" dirty="0"/>
              <a:t>    Example goal: Collaborative learning platform (</a:t>
            </a:r>
            <a:r>
              <a:rPr lang="en-US" dirty="0" err="1"/>
              <a:t>Eduhance</a:t>
            </a:r>
            <a:r>
              <a:rPr lang="en-US" dirty="0"/>
              <a:t>).</a:t>
            </a:r>
          </a:p>
          <a:p>
            <a:pPr marL="0" indent="0">
              <a:buNone/>
            </a:pPr>
            <a:r>
              <a:rPr lang="en-US" dirty="0"/>
              <a:t>    Timeline: MVP in 4 months, full product in 12.</a:t>
            </a:r>
          </a:p>
          <a:p>
            <a:pPr marL="0" indent="0">
              <a:buNone/>
            </a:pPr>
            <a:r>
              <a:rPr lang="en-US" dirty="0"/>
              <a:t>- Requirements Analysis</a:t>
            </a:r>
          </a:p>
          <a:p>
            <a:pPr marL="0" indent="0">
              <a:buNone/>
            </a:pPr>
            <a:r>
              <a:rPr lang="en-US" dirty="0"/>
              <a:t>    Gather functional and non-functional requirements (e.g., real-time chat, GDPR compliance, 99.9% uptime).</a:t>
            </a:r>
          </a:p>
          <a:p>
            <a:pPr marL="0" indent="0">
              <a:buNone/>
            </a:pPr>
            <a:r>
              <a:rPr lang="en-US" dirty="0"/>
              <a:t>- Design</a:t>
            </a:r>
          </a:p>
          <a:p>
            <a:pPr marL="0" indent="0">
              <a:buNone/>
            </a:pPr>
            <a:r>
              <a:rPr lang="en-US" dirty="0"/>
              <a:t>    Create architecture, data models, and UI/UX designs.</a:t>
            </a:r>
          </a:p>
          <a:p>
            <a:pPr marL="0" indent="0">
              <a:buNone/>
            </a:pPr>
            <a:r>
              <a:rPr lang="en-US" dirty="0"/>
              <a:t>    Microservices architecture and cloud infrastructure.</a:t>
            </a:r>
          </a:p>
          <a:p>
            <a:pPr marL="0" indent="0">
              <a:buNone/>
            </a:pPr>
            <a:r>
              <a:rPr lang="en-US" dirty="0"/>
              <a:t>    Mobile-first responsive interface.</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288595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23BC3-CAF1-D204-9C6A-C5D50D2BF29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D042B5C-72CF-83EA-3D40-F39763F1A832}"/>
              </a:ext>
            </a:extLst>
          </p:cNvPr>
          <p:cNvSpPr>
            <a:spLocks noGrp="1"/>
          </p:cNvSpPr>
          <p:nvPr>
            <p:ph type="title"/>
          </p:nvPr>
        </p:nvSpPr>
        <p:spPr/>
        <p:txBody>
          <a:bodyPr/>
          <a:lstStyle/>
          <a:p>
            <a:r>
              <a:rPr lang="en-US" dirty="0"/>
              <a:t>SUMMARY</a:t>
            </a:r>
            <a:endParaRPr lang="hr-HR" dirty="0"/>
          </a:p>
        </p:txBody>
      </p:sp>
      <p:sp>
        <p:nvSpPr>
          <p:cNvPr id="4" name="Content Placeholder 3">
            <a:extLst>
              <a:ext uri="{FF2B5EF4-FFF2-40B4-BE49-F238E27FC236}">
                <a16:creationId xmlns:a16="http://schemas.microsoft.com/office/drawing/2014/main" id="{D645060D-80E3-F8D7-57B8-31ACB5646286}"/>
              </a:ext>
            </a:extLst>
          </p:cNvPr>
          <p:cNvSpPr>
            <a:spLocks noGrp="1"/>
          </p:cNvSpPr>
          <p:nvPr>
            <p:ph idx="1"/>
          </p:nvPr>
        </p:nvSpPr>
        <p:spPr/>
        <p:txBody>
          <a:bodyPr>
            <a:normAutofit fontScale="62500" lnSpcReduction="20000"/>
          </a:bodyPr>
          <a:lstStyle/>
          <a:p>
            <a:pPr marL="0" indent="0">
              <a:buNone/>
            </a:pPr>
            <a:r>
              <a:rPr lang="en-US" dirty="0"/>
              <a:t>- Implementation</a:t>
            </a:r>
          </a:p>
          <a:p>
            <a:pPr marL="0" indent="0">
              <a:buNone/>
            </a:pPr>
            <a:r>
              <a:rPr lang="en-US" dirty="0"/>
              <a:t>    - Build the product:</a:t>
            </a:r>
          </a:p>
          <a:p>
            <a:pPr marL="0" indent="0">
              <a:buNone/>
            </a:pPr>
            <a:r>
              <a:rPr lang="en-US" dirty="0"/>
              <a:t>        Backend: Node.js, PostgreSQL</a:t>
            </a:r>
          </a:p>
          <a:p>
            <a:pPr marL="0" indent="0">
              <a:buNone/>
            </a:pPr>
            <a:r>
              <a:rPr lang="en-US" dirty="0"/>
              <a:t>        Frontend: React.js</a:t>
            </a:r>
          </a:p>
          <a:p>
            <a:pPr marL="0" indent="0">
              <a:buNone/>
            </a:pPr>
            <a:r>
              <a:rPr lang="en-US" dirty="0"/>
              <a:t>        Security: OAuth and JWT</a:t>
            </a:r>
          </a:p>
          <a:p>
            <a:pPr marL="0" indent="0">
              <a:buNone/>
            </a:pPr>
            <a:r>
              <a:rPr lang="en-US" dirty="0"/>
              <a:t>        Real-time: </a:t>
            </a:r>
            <a:r>
              <a:rPr lang="en-US" dirty="0" err="1"/>
              <a:t>WebSockets</a:t>
            </a:r>
            <a:endParaRPr lang="en-US" dirty="0"/>
          </a:p>
          <a:p>
            <a:pPr marL="0" indent="0">
              <a:buNone/>
            </a:pPr>
            <a:r>
              <a:rPr lang="en-US" dirty="0"/>
              <a:t>        Deployment: Docker and Kubernetes</a:t>
            </a:r>
          </a:p>
          <a:p>
            <a:pPr marL="0" indent="0">
              <a:buNone/>
            </a:pPr>
            <a:r>
              <a:rPr lang="en-US" dirty="0"/>
              <a:t>- Testing</a:t>
            </a:r>
          </a:p>
          <a:p>
            <a:pPr marL="0" indent="0">
              <a:buNone/>
            </a:pPr>
            <a:r>
              <a:rPr lang="en-US" dirty="0"/>
              <a:t>Perform unit, integration, performance, security, and user acceptance tests.</a:t>
            </a:r>
          </a:p>
          <a:p>
            <a:pPr marL="0" indent="0">
              <a:buNone/>
            </a:pPr>
            <a:r>
              <a:rPr lang="en-US" dirty="0"/>
              <a:t>- Deployment</a:t>
            </a:r>
          </a:p>
          <a:p>
            <a:pPr marL="0" indent="0">
              <a:buNone/>
            </a:pPr>
            <a:r>
              <a:rPr lang="en-US" dirty="0"/>
              <a:t>Launch live with AWS Elastic Beanstalk, blue/green deployment, load balancing.</a:t>
            </a:r>
          </a:p>
          <a:p>
            <a:pPr marL="0" indent="0">
              <a:buNone/>
            </a:pPr>
            <a:r>
              <a:rPr lang="en-US" dirty="0"/>
              <a:t>- Maintenance</a:t>
            </a:r>
          </a:p>
          <a:p>
            <a:pPr marL="0" indent="0">
              <a:buNone/>
            </a:pPr>
            <a:r>
              <a:rPr lang="en-US" dirty="0"/>
              <a:t>Monitor, update, and improve based on feedback and new security requirements.</a:t>
            </a:r>
          </a:p>
          <a:p>
            <a:endParaRPr lang="en-US" dirty="0"/>
          </a:p>
        </p:txBody>
      </p:sp>
    </p:spTree>
    <p:extLst>
      <p:ext uri="{BB962C8B-B14F-4D97-AF65-F5344CB8AC3E}">
        <p14:creationId xmlns:p14="http://schemas.microsoft.com/office/powerpoint/2010/main" val="135812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6D607-80CA-12EE-36FE-B5235F2A916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0DE23B6-06B6-B6AB-4FA1-F10769E2350B}"/>
              </a:ext>
            </a:extLst>
          </p:cNvPr>
          <p:cNvSpPr>
            <a:spLocks noGrp="1"/>
          </p:cNvSpPr>
          <p:nvPr>
            <p:ph type="title"/>
          </p:nvPr>
        </p:nvSpPr>
        <p:spPr/>
        <p:txBody>
          <a:bodyPr/>
          <a:lstStyle/>
          <a:p>
            <a:r>
              <a:rPr lang="en-US" dirty="0"/>
              <a:t>SDLC</a:t>
            </a:r>
            <a:endParaRPr lang="hr-HR" dirty="0"/>
          </a:p>
        </p:txBody>
      </p:sp>
      <p:sp>
        <p:nvSpPr>
          <p:cNvPr id="2" name="Content Placeholder 2">
            <a:extLst>
              <a:ext uri="{FF2B5EF4-FFF2-40B4-BE49-F238E27FC236}">
                <a16:creationId xmlns:a16="http://schemas.microsoft.com/office/drawing/2014/main" id="{6E9E4B3A-188E-0A72-F0E2-7ECDA9270899}"/>
              </a:ext>
            </a:extLst>
          </p:cNvPr>
          <p:cNvSpPr txBox="1">
            <a:spLocks/>
          </p:cNvSpPr>
          <p:nvPr/>
        </p:nvSpPr>
        <p:spPr>
          <a:xfrm>
            <a:off x="1229648" y="1936197"/>
            <a:ext cx="10353802" cy="1137203"/>
          </a:xfrm>
          <a:prstGeom prst="rect">
            <a:avLst/>
          </a:prstGeom>
        </p:spPr>
        <p:txBody>
          <a:bodyPr vert="horz" lIns="91440" tIns="45720" rIns="91440" bIns="45720" rtlCol="0">
            <a:normAutofit fontScale="85000" lnSpcReduction="1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en-US" dirty="0">
                <a:latin typeface="Bahnschrift SemiLight" panose="020B0502040204020203" pitchFamily="34" charset="0"/>
              </a:rPr>
              <a:t>SDLC provides a systematic framework for planning, building, testing, and deploying software while aligning with business goals and user needs. By integrating SDLC into project management practices, teams can minimize risks, optimize resource allocation, and ensure the delivery of high-quality products on time and within budget.</a:t>
            </a:r>
            <a:endParaRPr lang="pt-BR" dirty="0">
              <a:latin typeface="Bahnschrift SemiLight" panose="020B0502040204020203" pitchFamily="34" charset="0"/>
            </a:endParaRPr>
          </a:p>
        </p:txBody>
      </p:sp>
      <p:sp>
        <p:nvSpPr>
          <p:cNvPr id="5" name="Content Placeholder 2">
            <a:extLst>
              <a:ext uri="{FF2B5EF4-FFF2-40B4-BE49-F238E27FC236}">
                <a16:creationId xmlns:a16="http://schemas.microsoft.com/office/drawing/2014/main" id="{5B915964-F90E-1992-2317-93BB2A47006C}"/>
              </a:ext>
            </a:extLst>
          </p:cNvPr>
          <p:cNvSpPr txBox="1">
            <a:spLocks/>
          </p:cNvSpPr>
          <p:nvPr/>
        </p:nvSpPr>
        <p:spPr>
          <a:xfrm>
            <a:off x="1245396" y="3318909"/>
            <a:ext cx="10353802" cy="3246992"/>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latin typeface="Bahnschrift SemiLight" panose="020B0502040204020203" pitchFamily="34" charset="0"/>
              </a:rPr>
              <a:t>Software development is complex, involving multiple stakeholders, dynamic requirements, and tight deadlines. A structured approach like SDLC helps to:</a:t>
            </a:r>
            <a:br>
              <a:rPr lang="en-US" dirty="0">
                <a:latin typeface="Bahnschrift SemiLight" panose="020B0502040204020203" pitchFamily="34" charset="0"/>
              </a:rPr>
            </a:br>
            <a:r>
              <a:rPr lang="en-US" dirty="0">
                <a:latin typeface="Bahnschrift SemiLight" panose="020B0502040204020203" pitchFamily="34" charset="0"/>
              </a:rPr>
              <a:t>- Reduce development risks</a:t>
            </a:r>
            <a:br>
              <a:rPr lang="en-US" dirty="0">
                <a:latin typeface="Bahnschrift SemiLight" panose="020B0502040204020203" pitchFamily="34" charset="0"/>
              </a:rPr>
            </a:br>
            <a:r>
              <a:rPr lang="en-US" dirty="0">
                <a:latin typeface="Bahnschrift SemiLight" panose="020B0502040204020203" pitchFamily="34" charset="0"/>
              </a:rPr>
              <a:t>- Improve product quality</a:t>
            </a:r>
            <a:br>
              <a:rPr lang="en-US" dirty="0">
                <a:latin typeface="Bahnschrift SemiLight" panose="020B0502040204020203" pitchFamily="34" charset="0"/>
              </a:rPr>
            </a:br>
            <a:r>
              <a:rPr lang="en-US" dirty="0">
                <a:latin typeface="Bahnschrift SemiLight" panose="020B0502040204020203" pitchFamily="34" charset="0"/>
              </a:rPr>
              <a:t>- Increase customer satisfaction</a:t>
            </a:r>
            <a:br>
              <a:rPr lang="en-US" dirty="0">
                <a:latin typeface="Bahnschrift SemiLight" panose="020B0502040204020203" pitchFamily="34" charset="0"/>
              </a:rPr>
            </a:br>
            <a:r>
              <a:rPr lang="en-US" dirty="0">
                <a:latin typeface="Bahnschrift SemiLight" panose="020B0502040204020203" pitchFamily="34" charset="0"/>
              </a:rPr>
              <a:t>- Ensure better cost and time management</a:t>
            </a:r>
            <a:br>
              <a:rPr lang="en-US" dirty="0">
                <a:latin typeface="Bahnschrift SemiLight" panose="020B0502040204020203" pitchFamily="34" charset="0"/>
              </a:rPr>
            </a:br>
            <a:r>
              <a:rPr lang="en-US" dirty="0">
                <a:latin typeface="Bahnschrift SemiLight" panose="020B0502040204020203" pitchFamily="34" charset="0"/>
              </a:rPr>
              <a:t>- Align business goals with technical execution</a:t>
            </a:r>
          </a:p>
        </p:txBody>
      </p:sp>
    </p:spTree>
    <p:extLst>
      <p:ext uri="{BB962C8B-B14F-4D97-AF65-F5344CB8AC3E}">
        <p14:creationId xmlns:p14="http://schemas.microsoft.com/office/powerpoint/2010/main" val="176795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B42C8-14B1-5406-4ED3-35AF8CB3BA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B9E3BB7-95F1-1961-3BD2-A345FC9B7747}"/>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DE41A903-0BCE-5C2B-A4E7-7A6705025022}"/>
              </a:ext>
            </a:extLst>
          </p:cNvPr>
          <p:cNvSpPr txBox="1">
            <a:spLocks/>
          </p:cNvSpPr>
          <p:nvPr/>
        </p:nvSpPr>
        <p:spPr>
          <a:xfrm>
            <a:off x="778626" y="1690688"/>
            <a:ext cx="10457654" cy="3981450"/>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en-US" sz="2000" b="1" dirty="0">
                <a:latin typeface="Bahnschrift SemiLight" panose="020B0502040204020203" pitchFamily="34" charset="0"/>
              </a:rPr>
              <a:t>Planning</a:t>
            </a:r>
          </a:p>
          <a:p>
            <a:pPr marL="15875" indent="0">
              <a:buNone/>
            </a:pPr>
            <a:r>
              <a:rPr lang="en-US" sz="2000" b="1" dirty="0">
                <a:latin typeface="Bahnschrift SemiLight" panose="020B0502040204020203" pitchFamily="34" charset="0"/>
              </a:rPr>
              <a:t>In the planning phase, the goal is to define the project’s goals, scope, and resource requirements.</a:t>
            </a:r>
          </a:p>
          <a:p>
            <a:pPr marL="15875" indent="0">
              <a:buNone/>
            </a:pPr>
            <a:r>
              <a:rPr lang="en-US" sz="2000" b="1" dirty="0">
                <a:latin typeface="Bahnschrift SemiLight" panose="020B0502040204020203" pitchFamily="34" charset="0"/>
              </a:rPr>
              <a:t>Goal:</a:t>
            </a:r>
            <a:r>
              <a:rPr lang="en-US" sz="2000" dirty="0">
                <a:latin typeface="Bahnschrift SemiLight" panose="020B0502040204020203" pitchFamily="34" charset="0"/>
              </a:rPr>
              <a:t> Create an intuitive, scalable collaborative learning platform.</a:t>
            </a:r>
          </a:p>
          <a:p>
            <a:pPr marL="15875" indent="0">
              <a:buNone/>
            </a:pPr>
            <a:r>
              <a:rPr lang="en-US" sz="2000" b="1" dirty="0">
                <a:latin typeface="Bahnschrift SemiLight" panose="020B0502040204020203" pitchFamily="34" charset="0"/>
              </a:rPr>
              <a:t>Scope:</a:t>
            </a:r>
            <a:r>
              <a:rPr lang="en-US" sz="2000" dirty="0">
                <a:latin typeface="Bahnschrift SemiLight" panose="020B0502040204020203" pitchFamily="34" charset="0"/>
              </a:rPr>
              <a:t> </a:t>
            </a:r>
          </a:p>
          <a:p>
            <a:pPr marL="457200" lvl="1" indent="0">
              <a:buNone/>
            </a:pPr>
            <a:r>
              <a:rPr lang="en-US" sz="2000" dirty="0">
                <a:latin typeface="Bahnschrift SemiLight" panose="020B0502040204020203" pitchFamily="34" charset="0"/>
              </a:rPr>
              <a:t>- Develop student-teacher collaboration tools (chat, video calls, file sharing).</a:t>
            </a:r>
          </a:p>
          <a:p>
            <a:pPr marL="457200" lvl="1" indent="0">
              <a:buNone/>
            </a:pPr>
            <a:r>
              <a:rPr lang="en-US" sz="2000" dirty="0">
                <a:latin typeface="Bahnschrift SemiLight" panose="020B0502040204020203" pitchFamily="34" charset="0"/>
              </a:rPr>
              <a:t>- Create interactive learning modules.</a:t>
            </a:r>
          </a:p>
          <a:p>
            <a:pPr marL="457200" lvl="1" indent="0">
              <a:buNone/>
            </a:pPr>
            <a:r>
              <a:rPr lang="en-US" sz="2000" dirty="0">
                <a:latin typeface="Bahnschrift SemiLight" panose="020B0502040204020203" pitchFamily="34" charset="0"/>
              </a:rPr>
              <a:t>- Implement data privacy and secure login features.</a:t>
            </a:r>
          </a:p>
          <a:p>
            <a:pPr marL="15875" indent="0">
              <a:buNone/>
            </a:pPr>
            <a:r>
              <a:rPr lang="en-US" sz="2000" b="1" dirty="0">
                <a:latin typeface="Bahnschrift SemiLight" panose="020B0502040204020203" pitchFamily="34" charset="0"/>
              </a:rPr>
              <a:t>Resources:</a:t>
            </a:r>
            <a:r>
              <a:rPr lang="en-US" sz="2000" dirty="0">
                <a:latin typeface="Bahnschrift SemiLight" panose="020B0502040204020203" pitchFamily="34" charset="0"/>
              </a:rPr>
              <a:t> </a:t>
            </a:r>
          </a:p>
          <a:p>
            <a:pPr marL="457200" lvl="1" indent="0">
              <a:buNone/>
            </a:pPr>
            <a:r>
              <a:rPr lang="en-US" sz="2000" dirty="0">
                <a:latin typeface="Bahnschrift SemiLight" panose="020B0502040204020203" pitchFamily="34" charset="0"/>
              </a:rPr>
              <a:t>- Development Team (Front-end, Back-end, QA)</a:t>
            </a:r>
          </a:p>
          <a:p>
            <a:pPr marL="457200" lvl="1" indent="0">
              <a:buNone/>
            </a:pPr>
            <a:r>
              <a:rPr lang="en-US" sz="2000" dirty="0">
                <a:latin typeface="Bahnschrift SemiLight" panose="020B0502040204020203" pitchFamily="34" charset="0"/>
              </a:rPr>
              <a:t>- Cloud Infrastructure</a:t>
            </a:r>
          </a:p>
          <a:p>
            <a:pPr marL="457200" lvl="1" indent="0">
              <a:buNone/>
            </a:pPr>
            <a:r>
              <a:rPr lang="en-US" sz="2000" dirty="0">
                <a:latin typeface="Bahnschrift SemiLight" panose="020B0502040204020203" pitchFamily="34" charset="0"/>
              </a:rPr>
              <a:t>- Data Security Consultant</a:t>
            </a:r>
          </a:p>
        </p:txBody>
      </p:sp>
    </p:spTree>
    <p:extLst>
      <p:ext uri="{BB962C8B-B14F-4D97-AF65-F5344CB8AC3E}">
        <p14:creationId xmlns:p14="http://schemas.microsoft.com/office/powerpoint/2010/main" val="512440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897EF-10DE-6677-17D8-88D5C288F0C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87775D8-7B55-2D5B-FBD8-9DE185E737D5}"/>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6098E730-99A6-40D3-078F-B10DFEC1DE30}"/>
              </a:ext>
            </a:extLst>
          </p:cNvPr>
          <p:cNvSpPr txBox="1">
            <a:spLocks/>
          </p:cNvSpPr>
          <p:nvPr/>
        </p:nvSpPr>
        <p:spPr>
          <a:xfrm>
            <a:off x="744759" y="1970088"/>
            <a:ext cx="10457654" cy="3981450"/>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en-US" sz="2000" b="1" dirty="0">
                <a:latin typeface="Bahnschrift SemiLight" panose="020B0502040204020203" pitchFamily="34" charset="0"/>
              </a:rPr>
              <a:t>Planning</a:t>
            </a:r>
          </a:p>
          <a:p>
            <a:pPr marL="15875" indent="0">
              <a:buNone/>
            </a:pPr>
            <a:r>
              <a:rPr lang="en-US" sz="2000" b="1" dirty="0">
                <a:latin typeface="Bahnschrift SemiLight" panose="020B0502040204020203" pitchFamily="34" charset="0"/>
              </a:rPr>
              <a:t>Timeline:</a:t>
            </a:r>
            <a:r>
              <a:rPr lang="en-US" sz="2000" dirty="0">
                <a:latin typeface="Bahnschrift SemiLight" panose="020B0502040204020203" pitchFamily="34" charset="0"/>
              </a:rPr>
              <a:t> </a:t>
            </a:r>
          </a:p>
          <a:p>
            <a:pPr marL="457200" lvl="1" indent="0">
              <a:buNone/>
            </a:pPr>
            <a:r>
              <a:rPr lang="en-US" sz="2000" dirty="0">
                <a:latin typeface="Bahnschrift SemiLight" panose="020B0502040204020203" pitchFamily="34" charset="0"/>
              </a:rPr>
              <a:t>MVP within 4 months</a:t>
            </a:r>
          </a:p>
          <a:p>
            <a:pPr marL="457200" lvl="1" indent="0">
              <a:buNone/>
            </a:pPr>
            <a:r>
              <a:rPr lang="en-US" sz="2000" dirty="0">
                <a:latin typeface="Bahnschrift SemiLight" panose="020B0502040204020203" pitchFamily="34" charset="0"/>
              </a:rPr>
              <a:t>Full-featured product within 12 months</a:t>
            </a:r>
          </a:p>
        </p:txBody>
      </p:sp>
    </p:spTree>
    <p:extLst>
      <p:ext uri="{BB962C8B-B14F-4D97-AF65-F5344CB8AC3E}">
        <p14:creationId xmlns:p14="http://schemas.microsoft.com/office/powerpoint/2010/main" val="61087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BD487-CE3F-70FC-4DEC-9B32C24A446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1C0572B-8EF0-3FCA-9611-94540A2C2454}"/>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8035A740-33FB-8767-32AB-CD0DDEA76244}"/>
              </a:ext>
            </a:extLst>
          </p:cNvPr>
          <p:cNvSpPr txBox="1">
            <a:spLocks/>
          </p:cNvSpPr>
          <p:nvPr/>
        </p:nvSpPr>
        <p:spPr>
          <a:xfrm>
            <a:off x="1010446" y="2044701"/>
            <a:ext cx="10457654" cy="4448174"/>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b="1" dirty="0">
                <a:latin typeface="Bahnschrift SemiLight" panose="020B0502040204020203" pitchFamily="34" charset="0"/>
              </a:rPr>
              <a:t>Requirements Analysis</a:t>
            </a:r>
          </a:p>
          <a:p>
            <a:pPr>
              <a:buNone/>
            </a:pPr>
            <a:r>
              <a:rPr lang="en-US" sz="2000" b="1" dirty="0">
                <a:latin typeface="Bahnschrift SemiLight" panose="020B0502040204020203" pitchFamily="34" charset="0"/>
              </a:rPr>
              <a:t>Identify the functional and non-functional requirements based on stakeholder needs.</a:t>
            </a:r>
          </a:p>
          <a:p>
            <a:pPr marL="15875" indent="0">
              <a:buNone/>
            </a:pPr>
            <a:r>
              <a:rPr lang="en-US" sz="2000" b="1" dirty="0">
                <a:latin typeface="Bahnschrift SemiLight" panose="020B0502040204020203" pitchFamily="34" charset="0"/>
              </a:rPr>
              <a:t>Functional Requirements:</a:t>
            </a:r>
            <a:endParaRPr lang="en-US"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Real-time chat and video call support.</a:t>
            </a:r>
          </a:p>
          <a:p>
            <a:pPr marL="457200" lvl="1" indent="0">
              <a:buNone/>
            </a:pPr>
            <a:r>
              <a:rPr lang="en-US" sz="2000" dirty="0">
                <a:latin typeface="Bahnschrift SemiLight" panose="020B0502040204020203" pitchFamily="34" charset="0"/>
              </a:rPr>
              <a:t>- Secure login for students, teachers, and administrators.</a:t>
            </a:r>
          </a:p>
          <a:p>
            <a:pPr marL="457200" lvl="1" indent="0">
              <a:buNone/>
            </a:pPr>
            <a:r>
              <a:rPr lang="en-US" sz="2000" dirty="0">
                <a:latin typeface="Bahnschrift SemiLight" panose="020B0502040204020203" pitchFamily="34" charset="0"/>
              </a:rPr>
              <a:t>- Assignment submission and grading system.</a:t>
            </a:r>
          </a:p>
          <a:p>
            <a:pPr marL="15875" indent="0">
              <a:buNone/>
            </a:pPr>
            <a:r>
              <a:rPr lang="en-US" sz="2000" b="1" dirty="0">
                <a:latin typeface="Bahnschrift SemiLight" panose="020B0502040204020203" pitchFamily="34" charset="0"/>
              </a:rPr>
              <a:t>Non-Functional Requirements:</a:t>
            </a:r>
            <a:endParaRPr lang="en-US"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Scalability – Must support 100,000+ simultaneous users.</a:t>
            </a:r>
          </a:p>
          <a:p>
            <a:pPr marL="457200" lvl="1" indent="0">
              <a:buNone/>
            </a:pPr>
            <a:r>
              <a:rPr lang="en-US" sz="2000" dirty="0">
                <a:latin typeface="Bahnschrift SemiLight" panose="020B0502040204020203" pitchFamily="34" charset="0"/>
              </a:rPr>
              <a:t>- Data privacy – Must comply with GDPR.</a:t>
            </a:r>
          </a:p>
          <a:p>
            <a:pPr marL="457200" lvl="1" indent="0">
              <a:buNone/>
            </a:pPr>
            <a:r>
              <a:rPr lang="en-US" sz="2000" dirty="0">
                <a:latin typeface="Bahnschrift SemiLight" panose="020B0502040204020203" pitchFamily="34" charset="0"/>
              </a:rPr>
              <a:t>- 99.9% uptime.</a:t>
            </a:r>
          </a:p>
        </p:txBody>
      </p:sp>
    </p:spTree>
    <p:extLst>
      <p:ext uri="{BB962C8B-B14F-4D97-AF65-F5344CB8AC3E}">
        <p14:creationId xmlns:p14="http://schemas.microsoft.com/office/powerpoint/2010/main" val="270507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08C43-C4E4-325E-12D6-C338B1BF8E5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B36D451-5BF9-A208-3F24-6C289FAA540B}"/>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517550DD-E8AD-1AAC-0F87-B46B6F36C9B6}"/>
              </a:ext>
            </a:extLst>
          </p:cNvPr>
          <p:cNvSpPr txBox="1">
            <a:spLocks/>
          </p:cNvSpPr>
          <p:nvPr/>
        </p:nvSpPr>
        <p:spPr>
          <a:xfrm>
            <a:off x="1010446" y="2044701"/>
            <a:ext cx="10457654" cy="4448174"/>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b="1" dirty="0">
                <a:latin typeface="Bahnschrift SemiLight" panose="020B0502040204020203" pitchFamily="34" charset="0"/>
              </a:rPr>
              <a:t>Requirements Analysis</a:t>
            </a:r>
            <a:endParaRPr lang="en-US" sz="2000" dirty="0">
              <a:latin typeface="Bahnschrift SemiLight" panose="020B0502040204020203" pitchFamily="34" charset="0"/>
            </a:endParaRPr>
          </a:p>
          <a:p>
            <a:pPr>
              <a:buNone/>
            </a:pPr>
            <a:r>
              <a:rPr lang="en-US" sz="2000" b="1" dirty="0">
                <a:latin typeface="Bahnschrift SemiLight" panose="020B0502040204020203" pitchFamily="34" charset="0"/>
              </a:rPr>
              <a:t>Stakeholders:</a:t>
            </a:r>
            <a:endParaRPr lang="en-US" sz="2000" dirty="0">
              <a:latin typeface="Bahnschrift SemiLight" panose="020B0502040204020203" pitchFamily="34" charset="0"/>
            </a:endParaRPr>
          </a:p>
          <a:p>
            <a:pPr marL="15875" indent="0">
              <a:buNone/>
            </a:pPr>
            <a:r>
              <a:rPr lang="en-US" sz="2000" dirty="0">
                <a:latin typeface="Bahnschrift SemiLight" panose="020B0502040204020203" pitchFamily="34" charset="0"/>
              </a:rPr>
              <a:t>- Students – Ease of use, quick navigation.</a:t>
            </a:r>
          </a:p>
          <a:p>
            <a:pPr marL="15875" indent="0">
              <a:buNone/>
            </a:pPr>
            <a:r>
              <a:rPr lang="en-US" sz="2000" dirty="0">
                <a:latin typeface="Bahnschrift SemiLight" panose="020B0502040204020203" pitchFamily="34" charset="0"/>
              </a:rPr>
              <a:t>- Teachers – Gradebook, assignment tracking.</a:t>
            </a:r>
          </a:p>
          <a:p>
            <a:pPr marL="15875" indent="0">
              <a:buNone/>
            </a:pPr>
            <a:r>
              <a:rPr lang="en-US" sz="2000" dirty="0">
                <a:latin typeface="Bahnschrift SemiLight" panose="020B0502040204020203" pitchFamily="34" charset="0"/>
              </a:rPr>
              <a:t>- Admins – User management and system reporting.</a:t>
            </a:r>
          </a:p>
          <a:p>
            <a:pPr marL="742950" lvl="1" indent="-285750">
              <a:buFont typeface="Arial" panose="020B0604020202020204" pitchFamily="34" charset="0"/>
              <a:buChar char="•"/>
            </a:pPr>
            <a:endParaRPr lang="en-US" sz="2000" dirty="0">
              <a:latin typeface="Bahnschrift SemiLight" panose="020B0502040204020203" pitchFamily="34" charset="0"/>
            </a:endParaRPr>
          </a:p>
        </p:txBody>
      </p:sp>
    </p:spTree>
    <p:extLst>
      <p:ext uri="{BB962C8B-B14F-4D97-AF65-F5344CB8AC3E}">
        <p14:creationId xmlns:p14="http://schemas.microsoft.com/office/powerpoint/2010/main" val="316082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1ECA7-3480-D1D2-299A-1F617095605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0E56BBB-3FEE-637C-4032-160A4D1210A7}"/>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52DD26A5-9C65-8E52-646A-C3FED138617A}"/>
              </a:ext>
            </a:extLst>
          </p:cNvPr>
          <p:cNvSpPr txBox="1">
            <a:spLocks/>
          </p:cNvSpPr>
          <p:nvPr/>
        </p:nvSpPr>
        <p:spPr>
          <a:xfrm>
            <a:off x="867173" y="1690688"/>
            <a:ext cx="10457654" cy="4448174"/>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hr-HR" sz="2000" b="1" dirty="0">
                <a:latin typeface="Bahnschrift SemiLight" panose="020B0502040204020203" pitchFamily="34" charset="0"/>
              </a:rPr>
              <a:t>Design</a:t>
            </a:r>
            <a:endParaRPr lang="en-US" sz="2000" b="1" dirty="0">
              <a:latin typeface="Bahnschrift SemiLight" panose="020B0502040204020203" pitchFamily="34" charset="0"/>
            </a:endParaRPr>
          </a:p>
          <a:p>
            <a:pPr>
              <a:buNone/>
            </a:pPr>
            <a:r>
              <a:rPr lang="en-US" sz="2000" b="1" dirty="0">
                <a:latin typeface="Bahnschrift SemiLight" panose="020B0502040204020203" pitchFamily="34" charset="0"/>
              </a:rPr>
              <a:t>Design the architecture, data models, and user interfaces for </a:t>
            </a:r>
            <a:r>
              <a:rPr lang="en-US" sz="2000" b="1" dirty="0" err="1">
                <a:latin typeface="Bahnschrift SemiLight" panose="020B0502040204020203" pitchFamily="34" charset="0"/>
              </a:rPr>
              <a:t>Eduhance</a:t>
            </a:r>
            <a:r>
              <a:rPr lang="en-US" sz="2000" b="1" dirty="0">
                <a:latin typeface="Bahnschrift SemiLight" panose="020B0502040204020203" pitchFamily="34" charset="0"/>
              </a:rPr>
              <a:t>.</a:t>
            </a:r>
            <a:endParaRPr lang="hr-HR" sz="2000" b="1" dirty="0">
              <a:latin typeface="Bahnschrift SemiLight" panose="020B0502040204020203" pitchFamily="34" charset="0"/>
            </a:endParaRPr>
          </a:p>
          <a:p>
            <a:pPr marL="15875" indent="0">
              <a:buNone/>
            </a:pPr>
            <a:r>
              <a:rPr lang="hr-HR" sz="2000" b="1" dirty="0">
                <a:latin typeface="Bahnschrift SemiLight" panose="020B0502040204020203" pitchFamily="34" charset="0"/>
              </a:rPr>
              <a:t>Data Model:</a:t>
            </a:r>
            <a:endParaRPr lang="hr-HR"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a:t>
            </a:r>
            <a:r>
              <a:rPr lang="hr-HR" sz="2000" dirty="0">
                <a:latin typeface="Bahnschrift SemiLight" panose="020B0502040204020203" pitchFamily="34" charset="0"/>
              </a:rPr>
              <a:t>User Table (id, name, role, email)</a:t>
            </a:r>
          </a:p>
          <a:p>
            <a:pPr marL="457200" lvl="1" indent="0">
              <a:buNone/>
            </a:pPr>
            <a:r>
              <a:rPr lang="en-US" sz="2000" dirty="0">
                <a:latin typeface="Bahnschrift SemiLight" panose="020B0502040204020203" pitchFamily="34" charset="0"/>
              </a:rPr>
              <a:t>- </a:t>
            </a:r>
            <a:r>
              <a:rPr lang="hr-HR" sz="2000" dirty="0">
                <a:latin typeface="Bahnschrift SemiLight" panose="020B0502040204020203" pitchFamily="34" charset="0"/>
              </a:rPr>
              <a:t>Course Table (course id, name, teacher id)</a:t>
            </a:r>
          </a:p>
          <a:p>
            <a:pPr marL="457200" lvl="1" indent="0">
              <a:buNone/>
            </a:pPr>
            <a:r>
              <a:rPr lang="en-US" sz="2000" dirty="0">
                <a:latin typeface="Bahnschrift SemiLight" panose="020B0502040204020203" pitchFamily="34" charset="0"/>
              </a:rPr>
              <a:t>- </a:t>
            </a:r>
            <a:r>
              <a:rPr lang="hr-HR" sz="2000" dirty="0">
                <a:latin typeface="Bahnschrift SemiLight" panose="020B0502040204020203" pitchFamily="34" charset="0"/>
              </a:rPr>
              <a:t>Chat Table (chat id, user id, message)</a:t>
            </a:r>
          </a:p>
          <a:p>
            <a:pPr marL="15875" indent="0">
              <a:buNone/>
            </a:pPr>
            <a:r>
              <a:rPr lang="hr-HR" sz="2000" b="1" dirty="0">
                <a:latin typeface="Bahnschrift SemiLight" panose="020B0502040204020203" pitchFamily="34" charset="0"/>
              </a:rPr>
              <a:t>System </a:t>
            </a:r>
            <a:r>
              <a:rPr lang="hr-HR" sz="2000" b="1" dirty="0" err="1">
                <a:latin typeface="Bahnschrift SemiLight" panose="020B0502040204020203" pitchFamily="34" charset="0"/>
              </a:rPr>
              <a:t>Architecture</a:t>
            </a:r>
            <a:r>
              <a:rPr lang="hr-HR" sz="2000" b="1" dirty="0">
                <a:latin typeface="Bahnschrift SemiLight" panose="020B0502040204020203" pitchFamily="34" charset="0"/>
              </a:rPr>
              <a:t>:</a:t>
            </a:r>
            <a:endParaRPr lang="hr-HR"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a:t>
            </a:r>
            <a:r>
              <a:rPr lang="hr-HR" sz="2000" dirty="0">
                <a:latin typeface="Bahnschrift SemiLight" panose="020B0502040204020203" pitchFamily="34" charset="0"/>
              </a:rPr>
              <a:t>Microservices architecture – Separate modules for chat, grading, and login.</a:t>
            </a:r>
          </a:p>
          <a:p>
            <a:pPr marL="457200" lvl="1" indent="0">
              <a:buNone/>
            </a:pPr>
            <a:r>
              <a:rPr lang="en-US" sz="2000" dirty="0">
                <a:latin typeface="Bahnschrift SemiLight" panose="020B0502040204020203" pitchFamily="34" charset="0"/>
              </a:rPr>
              <a:t>- </a:t>
            </a:r>
            <a:r>
              <a:rPr lang="hr-HR" sz="2000" dirty="0">
                <a:latin typeface="Bahnschrift SemiLight" panose="020B0502040204020203" pitchFamily="34" charset="0"/>
              </a:rPr>
              <a:t>Cloud-based infrastructure (AWS or Azure).</a:t>
            </a:r>
          </a:p>
          <a:p>
            <a:pPr marL="15875" indent="0">
              <a:buNone/>
            </a:pPr>
            <a:r>
              <a:rPr lang="hr-HR" sz="2000" b="1" dirty="0">
                <a:latin typeface="Bahnschrift SemiLight" panose="020B0502040204020203" pitchFamily="34" charset="0"/>
              </a:rPr>
              <a:t>UI/UX Design:</a:t>
            </a:r>
            <a:endParaRPr lang="hr-HR"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a:t>
            </a:r>
            <a:r>
              <a:rPr lang="hr-HR" sz="2000" dirty="0">
                <a:latin typeface="Bahnschrift SemiLight" panose="020B0502040204020203" pitchFamily="34" charset="0"/>
              </a:rPr>
              <a:t>Clean, responsive design.</a:t>
            </a:r>
          </a:p>
          <a:p>
            <a:pPr marL="457200" lvl="1" indent="0">
              <a:buNone/>
            </a:pPr>
            <a:r>
              <a:rPr lang="en-US" sz="2000" dirty="0">
                <a:latin typeface="Bahnschrift SemiLight" panose="020B0502040204020203" pitchFamily="34" charset="0"/>
              </a:rPr>
              <a:t>- </a:t>
            </a:r>
            <a:r>
              <a:rPr lang="hr-HR" sz="2000" dirty="0">
                <a:latin typeface="Bahnschrift SemiLight" panose="020B0502040204020203" pitchFamily="34" charset="0"/>
              </a:rPr>
              <a:t>Mobile-first approach for accessibility.</a:t>
            </a:r>
          </a:p>
        </p:txBody>
      </p:sp>
    </p:spTree>
    <p:extLst>
      <p:ext uri="{BB962C8B-B14F-4D97-AF65-F5344CB8AC3E}">
        <p14:creationId xmlns:p14="http://schemas.microsoft.com/office/powerpoint/2010/main" val="897147106"/>
      </p:ext>
    </p:extLst>
  </p:cSld>
  <p:clrMapOvr>
    <a:masterClrMapping/>
  </p:clrMapOvr>
</p:sld>
</file>

<file path=ppt/theme/theme1.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450</TotalTime>
  <Words>1980</Words>
  <Application>Microsoft Office PowerPoint</Application>
  <PresentationFormat>Widescreen</PresentationFormat>
  <Paragraphs>243</Paragraphs>
  <Slides>17</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Bahnschrift</vt:lpstr>
      <vt:lpstr>Bahnschrift SemiBold</vt:lpstr>
      <vt:lpstr>Bahnschrift SemiLight</vt:lpstr>
      <vt:lpstr>Calibri</vt:lpstr>
      <vt:lpstr>Calibri Light</vt:lpstr>
      <vt:lpstr>Montserrat</vt:lpstr>
      <vt:lpstr>Tema sustava Office</vt:lpstr>
      <vt:lpstr>SOFTWARE DEVELOPMENT LIFE CYCLE</vt:lpstr>
      <vt:lpstr>SUMMARY</vt:lpstr>
      <vt:lpstr>SUMMARY</vt:lpstr>
      <vt:lpstr>SDLC</vt:lpstr>
      <vt:lpstr>SDLC – PHASES</vt:lpstr>
      <vt:lpstr>SDLC – PHASES</vt:lpstr>
      <vt:lpstr>SDLC – PHASES</vt:lpstr>
      <vt:lpstr>SDLC – PHASES</vt:lpstr>
      <vt:lpstr>SDLC – PHASES</vt:lpstr>
      <vt:lpstr>SDLC – PHASES</vt:lpstr>
      <vt:lpstr>SDLC – PHASES</vt:lpstr>
      <vt:lpstr>SDLC – PHASES</vt:lpstr>
      <vt:lpstr>SDLC – PHASES</vt:lpstr>
      <vt:lpstr>SDLC – ROLES AND METHODOLOGIES</vt:lpstr>
      <vt:lpstr>PowerPoint Presentation</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prezentacija</dc:title>
  <dc:creator>Božica Bajčić</dc:creator>
  <cp:lastModifiedBy>Dino Duvnjak</cp:lastModifiedBy>
  <cp:revision>140</cp:revision>
  <dcterms:created xsi:type="dcterms:W3CDTF">2024-02-12T13:35:47Z</dcterms:created>
  <dcterms:modified xsi:type="dcterms:W3CDTF">2025-07-11T09:09:07Z</dcterms:modified>
</cp:coreProperties>
</file>