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0853" autoAdjust="0"/>
  </p:normalViewPr>
  <p:slideViewPr>
    <p:cSldViewPr snapToGrid="0">
      <p:cViewPr varScale="1">
        <p:scale>
          <a:sx n="100" d="100"/>
          <a:sy n="100" d="100"/>
        </p:scale>
        <p:origin x="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25.3.2025.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25.3.2025.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ŽIVOTNI CIKLUS RAZVOJA SOFTVERA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SDLC u upravljanju projektima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3168-1634-70C0-337A-70AD2469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F5A632-F5C1-8FEA-1771-F8B408D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ULOGE I METODOLOGIJE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58E5-FA1B-88D2-57E5-EE7A93C0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856315"/>
            <a:ext cx="4508500" cy="18564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8D5BC1-949E-7DAB-1AFB-1FBD57C18E36}"/>
              </a:ext>
            </a:extLst>
          </p:cNvPr>
          <p:cNvSpPr txBox="1">
            <a:spLocks/>
          </p:cNvSpPr>
          <p:nvPr/>
        </p:nvSpPr>
        <p:spPr>
          <a:xfrm>
            <a:off x="5652296" y="2139950"/>
            <a:ext cx="6146004" cy="360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/>
              <a:t>Projektne</a:t>
            </a:r>
            <a:r>
              <a:rPr lang="en-US" b="1" dirty="0"/>
              <a:t> </a:t>
            </a:r>
            <a:r>
              <a:rPr lang="en-US" b="1" dirty="0" err="1"/>
              <a:t>metodologije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Vodopad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Fiksni</a:t>
            </a:r>
            <a:r>
              <a:rPr lang="en-US" dirty="0"/>
              <a:t> </a:t>
            </a:r>
            <a:r>
              <a:rPr lang="en-US" dirty="0" err="1"/>
              <a:t>opseg</a:t>
            </a:r>
            <a:r>
              <a:rPr lang="en-US" dirty="0"/>
              <a:t>, </a:t>
            </a:r>
            <a:r>
              <a:rPr lang="en-US" dirty="0" err="1"/>
              <a:t>uzastopne</a:t>
            </a:r>
            <a:r>
              <a:rPr lang="en-US" dirty="0"/>
              <a:t> faze.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pozadinske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Agile: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Fleksibilni</a:t>
            </a:r>
            <a:r>
              <a:rPr lang="en-US" dirty="0"/>
              <a:t>, </a:t>
            </a:r>
            <a:r>
              <a:rPr lang="en-US" dirty="0" err="1"/>
              <a:t>iterativni</a:t>
            </a:r>
            <a:r>
              <a:rPr lang="en-US" dirty="0"/>
              <a:t> </a:t>
            </a:r>
            <a:r>
              <a:rPr lang="en-US" dirty="0" err="1"/>
              <a:t>ciklusi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sučelja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povratnih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Hibrid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en-US" dirty="0" err="1"/>
              <a:t>agilnosti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vodopada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fleksibilnosti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9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9E4B3A-188E-0A72-F0E2-7ECDA9270899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🔹 SDLC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sustavni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 za </a:t>
            </a:r>
            <a:r>
              <a:rPr lang="en-US" dirty="0" err="1"/>
              <a:t>planiranje</a:t>
            </a:r>
            <a:r>
              <a:rPr lang="en-US" dirty="0"/>
              <a:t>, </a:t>
            </a:r>
            <a:r>
              <a:rPr lang="en-US" dirty="0" err="1"/>
              <a:t>izradu</a:t>
            </a:r>
            <a:r>
              <a:rPr lang="en-US" dirty="0"/>
              <a:t>,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usklađivanje</a:t>
            </a:r>
            <a:r>
              <a:rPr lang="en-US" dirty="0"/>
              <a:t> s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ciljevima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potrebama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 </a:t>
            </a:r>
            <a:r>
              <a:rPr lang="en-US" dirty="0" err="1"/>
              <a:t>Integracijom</a:t>
            </a:r>
            <a:r>
              <a:rPr lang="en-US" dirty="0"/>
              <a:t> SDLC-a u </a:t>
            </a:r>
            <a:r>
              <a:rPr lang="en-US" dirty="0" err="1"/>
              <a:t>prakse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projektima</a:t>
            </a:r>
            <a:r>
              <a:rPr lang="en-US" dirty="0"/>
              <a:t>, </a:t>
            </a:r>
            <a:r>
              <a:rPr lang="en-US" dirty="0" err="1"/>
              <a:t>timovi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minimizirati</a:t>
            </a:r>
            <a:r>
              <a:rPr lang="en-US" dirty="0"/>
              <a:t> </a:t>
            </a:r>
            <a:r>
              <a:rPr lang="en-US" dirty="0" err="1"/>
              <a:t>rizike</a:t>
            </a:r>
            <a:r>
              <a:rPr lang="en-US" dirty="0"/>
              <a:t>, </a:t>
            </a:r>
            <a:r>
              <a:rPr lang="en-US" dirty="0" err="1"/>
              <a:t>optimizirati</a:t>
            </a:r>
            <a:r>
              <a:rPr lang="en-US" dirty="0"/>
              <a:t> </a:t>
            </a:r>
            <a:r>
              <a:rPr lang="en-US" dirty="0" err="1"/>
              <a:t>raspodjelu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osigurati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visokokvalitetnih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proračuna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15964-F90E-1992-2317-93BB2A47006C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je </a:t>
            </a:r>
            <a:r>
              <a:rPr lang="en-US" dirty="0" err="1"/>
              <a:t>složen</a:t>
            </a:r>
            <a:r>
              <a:rPr lang="en-US" dirty="0"/>
              <a:t>,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dionica</a:t>
            </a:r>
            <a:r>
              <a:rPr lang="en-US" dirty="0"/>
              <a:t>, </a:t>
            </a:r>
            <a:r>
              <a:rPr lang="en-US" dirty="0" err="1"/>
              <a:t>dinamične</a:t>
            </a:r>
            <a:r>
              <a:rPr lang="en-US" dirty="0"/>
              <a:t> </a:t>
            </a:r>
            <a:r>
              <a:rPr lang="en-US" dirty="0" err="1"/>
              <a:t>zahtjeve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kratke</a:t>
            </a:r>
            <a:r>
              <a:rPr lang="en-US" dirty="0"/>
              <a:t> </a:t>
            </a:r>
            <a:r>
              <a:rPr lang="en-US" dirty="0" err="1"/>
              <a:t>rokove</a:t>
            </a:r>
            <a:r>
              <a:rPr lang="en-US" dirty="0"/>
              <a:t>.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SDLC </a:t>
            </a:r>
            <a:r>
              <a:rPr lang="en-US" dirty="0" err="1"/>
              <a:t>pomaže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Smanjite</a:t>
            </a:r>
            <a:r>
              <a:rPr lang="en-US" dirty="0"/>
              <a:t> </a:t>
            </a:r>
            <a:r>
              <a:rPr lang="en-US" dirty="0" err="1"/>
              <a:t>razvojne</a:t>
            </a:r>
            <a:r>
              <a:rPr lang="en-US" dirty="0"/>
              <a:t> </a:t>
            </a:r>
            <a:r>
              <a:rPr lang="en-US" dirty="0" err="1"/>
              <a:t>rizike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Poboljšajte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proizvoda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Povećajte</a:t>
            </a:r>
            <a:r>
              <a:rPr lang="en-US" dirty="0"/>
              <a:t> </a:t>
            </a:r>
            <a:r>
              <a:rPr lang="en-US" dirty="0" err="1"/>
              <a:t>zadovoljstvo</a:t>
            </a:r>
            <a:r>
              <a:rPr lang="en-US" dirty="0"/>
              <a:t> </a:t>
            </a:r>
            <a:r>
              <a:rPr lang="en-US" dirty="0" err="1"/>
              <a:t>kupaca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Osigurajte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troškovima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vremenom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Uskladite</a:t>
            </a:r>
            <a:r>
              <a:rPr lang="en-US" dirty="0"/>
              <a:t> </a:t>
            </a:r>
            <a:r>
              <a:rPr lang="en-US" dirty="0" err="1"/>
              <a:t>poslovne</a:t>
            </a:r>
            <a:r>
              <a:rPr lang="en-US" dirty="0"/>
              <a:t> </a:t>
            </a:r>
            <a:r>
              <a:rPr lang="en-US" dirty="0" err="1"/>
              <a:t>ciljeve</a:t>
            </a:r>
            <a:r>
              <a:rPr lang="en-US" dirty="0"/>
              <a:t> s </a:t>
            </a:r>
            <a:r>
              <a:rPr lang="en-US" dirty="0" err="1"/>
              <a:t>tehničkom</a:t>
            </a:r>
            <a:r>
              <a:rPr lang="en-US" dirty="0"/>
              <a:t> </a:t>
            </a:r>
            <a:r>
              <a:rPr lang="en-US" dirty="0" err="1"/>
              <a:t>izvedbom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97EF-10DE-6677-17D8-88D5C288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7775D8-7B55-2D5B-FBD8-9DE185E7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98E730-99A6-40D3-078F-B10DFEC1DE30}"/>
              </a:ext>
            </a:extLst>
          </p:cNvPr>
          <p:cNvSpPr txBox="1">
            <a:spLocks/>
          </p:cNvSpPr>
          <p:nvPr/>
        </p:nvSpPr>
        <p:spPr>
          <a:xfrm>
            <a:off x="1010446" y="2044701"/>
            <a:ext cx="10457654" cy="3981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57200">
              <a:buAutoNum type="arabicPeriod"/>
            </a:pPr>
            <a:r>
              <a:rPr lang="en-US" b="1" dirty="0" err="1"/>
              <a:t>Planiranje</a:t>
            </a:r>
            <a:endParaRPr lang="en-US" b="1" dirty="0"/>
          </a:p>
          <a:p>
            <a:pPr marL="419100" lvl="1" indent="0">
              <a:buNone/>
            </a:pPr>
            <a:r>
              <a:rPr lang="en-US" b="1" dirty="0"/>
              <a:t>U </a:t>
            </a:r>
            <a:r>
              <a:rPr lang="en-US" b="1" dirty="0" err="1"/>
              <a:t>fazi</a:t>
            </a:r>
            <a:r>
              <a:rPr lang="en-US" b="1" dirty="0"/>
              <a:t> </a:t>
            </a:r>
            <a:r>
              <a:rPr lang="en-US" b="1" dirty="0" err="1"/>
              <a:t>planiranja</a:t>
            </a:r>
            <a:r>
              <a:rPr lang="en-US" b="1" dirty="0"/>
              <a:t> </a:t>
            </a:r>
            <a:r>
              <a:rPr lang="en-US" b="1" dirty="0" err="1"/>
              <a:t>cilj</a:t>
            </a:r>
            <a:r>
              <a:rPr lang="en-US" b="1" dirty="0"/>
              <a:t> je </a:t>
            </a:r>
            <a:r>
              <a:rPr lang="en-US" b="1" dirty="0" err="1"/>
              <a:t>definirati</a:t>
            </a:r>
            <a:r>
              <a:rPr lang="en-US" b="1" dirty="0"/>
              <a:t> </a:t>
            </a:r>
            <a:r>
              <a:rPr lang="en-US" b="1" dirty="0" err="1"/>
              <a:t>ciljeve</a:t>
            </a:r>
            <a:r>
              <a:rPr lang="en-US" b="1" dirty="0"/>
              <a:t> </a:t>
            </a:r>
            <a:r>
              <a:rPr lang="en-US" b="1" dirty="0" err="1"/>
              <a:t>projekta</a:t>
            </a:r>
            <a:r>
              <a:rPr lang="en-US" b="1" dirty="0"/>
              <a:t>, </a:t>
            </a:r>
            <a:r>
              <a:rPr lang="en-US" b="1" dirty="0" err="1"/>
              <a:t>opseg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zahtjeve</a:t>
            </a:r>
            <a:r>
              <a:rPr lang="en-US" b="1" dirty="0"/>
              <a:t> za </a:t>
            </a:r>
            <a:r>
              <a:rPr lang="en-US" b="1" dirty="0" err="1"/>
              <a:t>resursima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Cilj</a:t>
            </a:r>
            <a:r>
              <a:rPr lang="en-US" b="1" dirty="0"/>
              <a:t>: </a:t>
            </a:r>
            <a:r>
              <a:rPr lang="en-US" b="1" dirty="0" err="1"/>
              <a:t>Stvoriti</a:t>
            </a:r>
            <a:r>
              <a:rPr lang="en-US" b="1" dirty="0"/>
              <a:t> </a:t>
            </a:r>
            <a:r>
              <a:rPr lang="en-US" b="1" dirty="0" err="1"/>
              <a:t>intuitivnu</a:t>
            </a:r>
            <a:r>
              <a:rPr lang="en-US" b="1" dirty="0"/>
              <a:t>, </a:t>
            </a:r>
            <a:r>
              <a:rPr lang="en-US" b="1" dirty="0" err="1"/>
              <a:t>skalabilnu</a:t>
            </a:r>
            <a:r>
              <a:rPr lang="en-US" b="1" dirty="0"/>
              <a:t> </a:t>
            </a:r>
            <a:r>
              <a:rPr lang="en-US" b="1" dirty="0" err="1"/>
              <a:t>platformu</a:t>
            </a:r>
            <a:r>
              <a:rPr lang="en-US" b="1" dirty="0"/>
              <a:t> za </a:t>
            </a:r>
            <a:r>
              <a:rPr lang="en-US" b="1" dirty="0" err="1"/>
              <a:t>suradničko</a:t>
            </a:r>
            <a:r>
              <a:rPr lang="en-US" b="1" dirty="0"/>
              <a:t> </a:t>
            </a:r>
            <a:r>
              <a:rPr lang="en-US" b="1" dirty="0" err="1"/>
              <a:t>učenje.Scope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Razviti</a:t>
            </a:r>
            <a:r>
              <a:rPr lang="en-US" dirty="0"/>
              <a:t> alate za </a:t>
            </a:r>
            <a:r>
              <a:rPr lang="en-US" dirty="0" err="1"/>
              <a:t>suradnju</a:t>
            </a:r>
            <a:r>
              <a:rPr lang="en-US" dirty="0"/>
              <a:t> </a:t>
            </a:r>
            <a:r>
              <a:rPr lang="en-US" dirty="0" err="1"/>
              <a:t>učenika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nastavnika</a:t>
            </a:r>
            <a:r>
              <a:rPr lang="en-US" dirty="0"/>
              <a:t> (chat, </a:t>
            </a:r>
            <a:r>
              <a:rPr lang="en-US" dirty="0" err="1"/>
              <a:t>videopozivi</a:t>
            </a:r>
            <a:r>
              <a:rPr lang="en-US" dirty="0"/>
              <a:t>, </a:t>
            </a:r>
            <a:r>
              <a:rPr lang="en-US" dirty="0" err="1"/>
              <a:t>dijeljenje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).
</a:t>
            </a:r>
            <a:r>
              <a:rPr lang="en-US" dirty="0" err="1"/>
              <a:t>Izradite</a:t>
            </a:r>
            <a:r>
              <a:rPr lang="en-US" dirty="0"/>
              <a:t> </a:t>
            </a:r>
            <a:r>
              <a:rPr lang="en-US" dirty="0" err="1"/>
              <a:t>interaktivne</a:t>
            </a:r>
            <a:r>
              <a:rPr lang="en-US" dirty="0"/>
              <a:t> module za </a:t>
            </a:r>
            <a:r>
              <a:rPr lang="en-US" dirty="0" err="1"/>
              <a:t>učenje</a:t>
            </a:r>
            <a:r>
              <a:rPr lang="en-US" dirty="0"/>
              <a:t>.
</a:t>
            </a:r>
            <a:r>
              <a:rPr lang="en-US" dirty="0" err="1"/>
              <a:t>Implementirajte</a:t>
            </a:r>
            <a:r>
              <a:rPr lang="en-US" dirty="0"/>
              <a:t> </a:t>
            </a:r>
            <a:r>
              <a:rPr lang="en-US" dirty="0" err="1"/>
              <a:t>značajke</a:t>
            </a:r>
            <a:r>
              <a:rPr lang="en-US" dirty="0"/>
              <a:t> </a:t>
            </a:r>
            <a:r>
              <a:rPr lang="en-US" dirty="0" err="1"/>
              <a:t>privatnosti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sigurne</a:t>
            </a:r>
            <a:r>
              <a:rPr lang="en-US" dirty="0"/>
              <a:t> </a:t>
            </a:r>
            <a:r>
              <a:rPr lang="en-US" dirty="0" err="1"/>
              <a:t>prijave</a:t>
            </a:r>
            <a:r>
              <a:rPr lang="en-US" dirty="0"/>
              <a:t>.</a:t>
            </a:r>
          </a:p>
          <a:p>
            <a:pPr marL="339725" indent="-285750">
              <a:buFont typeface="Arial" panose="020B0604020202020204" pitchFamily="34" charset="0"/>
              <a:buChar char="•"/>
            </a:pPr>
            <a:r>
              <a:rPr lang="en-US" b="1" dirty="0" err="1"/>
              <a:t>Resursi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Razvojni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(Front-end, Back-end, QA)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Infrastruktura</a:t>
            </a:r>
            <a:r>
              <a:rPr lang="en-US" dirty="0"/>
              <a:t> u </a:t>
            </a:r>
            <a:r>
              <a:rPr lang="en-US" dirty="0" err="1"/>
              <a:t>oblaku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Savjetnici</a:t>
            </a:r>
            <a:r>
              <a:rPr lang="en-US" dirty="0"/>
              <a:t> za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339725" indent="-285750">
              <a:buFont typeface="Arial" panose="020B0604020202020204" pitchFamily="34" charset="0"/>
              <a:buChar char="•"/>
            </a:pPr>
            <a:r>
              <a:rPr lang="en-US" b="1" dirty="0" err="1"/>
              <a:t>Vremenska</a:t>
            </a:r>
            <a:r>
              <a:rPr lang="en-US" b="1" dirty="0"/>
              <a:t> </a:t>
            </a:r>
            <a:r>
              <a:rPr lang="en-US" b="1" dirty="0" err="1"/>
              <a:t>crta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MVP u roku od 4 mjeseca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Potpuno opremljen proizvod u roku od 12 mjeseci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BD487-CE3F-70FC-4DEC-9B32C24A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0572B-8EF0-3FCA-9611-94540A2C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5A740-33FB-8767-32AB-CD0DDEA76244}"/>
              </a:ext>
            </a:extLst>
          </p:cNvPr>
          <p:cNvSpPr txBox="1">
            <a:spLocks/>
          </p:cNvSpPr>
          <p:nvPr/>
        </p:nvSpPr>
        <p:spPr>
          <a:xfrm>
            <a:off x="1010446" y="204470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Analiza </a:t>
            </a:r>
            <a:r>
              <a:rPr lang="en-US" b="1" dirty="0" err="1"/>
              <a:t>zahtjeva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Utvrđivanje</a:t>
            </a:r>
            <a:r>
              <a:rPr lang="en-US" b="1" dirty="0"/>
              <a:t> </a:t>
            </a:r>
            <a:r>
              <a:rPr lang="en-US" b="1" dirty="0" err="1"/>
              <a:t>funkcionalnih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nefunkcionalnih</a:t>
            </a:r>
            <a:r>
              <a:rPr lang="en-US" b="1" dirty="0"/>
              <a:t> </a:t>
            </a:r>
            <a:r>
              <a:rPr lang="en-US" b="1" dirty="0" err="1"/>
              <a:t>zahtjeva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temelju</a:t>
            </a:r>
            <a:r>
              <a:rPr lang="en-US" b="1" dirty="0"/>
              <a:t> </a:t>
            </a:r>
            <a:r>
              <a:rPr lang="en-US" b="1" dirty="0" err="1"/>
              <a:t>potreba</a:t>
            </a:r>
            <a:r>
              <a:rPr lang="en-US" b="1" dirty="0"/>
              <a:t> </a:t>
            </a:r>
            <a:r>
              <a:rPr lang="en-US" b="1" dirty="0" err="1"/>
              <a:t>dionika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Funkcionalni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Podrška za chat i videopozive u stvarnom vremenu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Sigurna </a:t>
            </a:r>
            <a:r>
              <a:rPr lang="en-US" dirty="0" err="1"/>
              <a:t>prijava</a:t>
            </a:r>
            <a:r>
              <a:rPr lang="en-US" dirty="0"/>
              <a:t> za </a:t>
            </a:r>
            <a:r>
              <a:rPr lang="en-US" dirty="0" err="1"/>
              <a:t>učenike</a:t>
            </a:r>
            <a:r>
              <a:rPr lang="en-US" dirty="0"/>
              <a:t>, </a:t>
            </a:r>
            <a:r>
              <a:rPr lang="en-US" dirty="0" err="1"/>
              <a:t>nastavnike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administratore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Sustav predaje i ocjenjivanja zadataka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Nefunkcionalni</a:t>
            </a:r>
            <a:r>
              <a:rPr lang="en-US" b="1" dirty="0"/>
              <a:t> </a:t>
            </a:r>
            <a:r>
              <a:rPr lang="en-US" b="1" dirty="0" err="1"/>
              <a:t>zahtjevi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Skalabilnost – Mora podržavati 100,000+ istovremenih korisnika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Privatnost podataka – mora biti u skladu s GDPR-om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99,9% </a:t>
            </a:r>
            <a:r>
              <a:rPr lang="en-US" dirty="0" err="1"/>
              <a:t>neprekidnog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 err="1"/>
              <a:t>Dionicari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Studenti</a:t>
            </a:r>
            <a:r>
              <a:rPr lang="en-US" dirty="0"/>
              <a:t> – </a:t>
            </a:r>
            <a:r>
              <a:rPr lang="en-US" dirty="0" err="1"/>
              <a:t>Jednostavnost</a:t>
            </a:r>
            <a:r>
              <a:rPr lang="en-US" dirty="0"/>
              <a:t> </a:t>
            </a:r>
            <a:r>
              <a:rPr lang="en-US" dirty="0" err="1"/>
              <a:t>korištenja</a:t>
            </a:r>
            <a:r>
              <a:rPr lang="en-US" dirty="0"/>
              <a:t>, </a:t>
            </a:r>
            <a:r>
              <a:rPr lang="en-US" dirty="0" err="1"/>
              <a:t>brza</a:t>
            </a:r>
            <a:r>
              <a:rPr lang="en-US" dirty="0"/>
              <a:t> </a:t>
            </a:r>
            <a:r>
              <a:rPr lang="en-US" dirty="0" err="1"/>
              <a:t>navigacija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Učitelji</a:t>
            </a:r>
            <a:r>
              <a:rPr lang="en-US" dirty="0"/>
              <a:t> – </a:t>
            </a:r>
            <a:r>
              <a:rPr lang="en-US" dirty="0" err="1"/>
              <a:t>Dnevnik</a:t>
            </a:r>
            <a:r>
              <a:rPr lang="en-US" dirty="0"/>
              <a:t> </a:t>
            </a:r>
            <a:r>
              <a:rPr lang="en-US" dirty="0" err="1"/>
              <a:t>ocjena</a:t>
            </a:r>
            <a:r>
              <a:rPr lang="en-US" dirty="0"/>
              <a:t>,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Administratori</a:t>
            </a:r>
            <a:r>
              <a:rPr lang="en-US" dirty="0"/>
              <a:t> –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izvještavanje</a:t>
            </a:r>
            <a:r>
              <a:rPr lang="en-US" dirty="0"/>
              <a:t> o </a:t>
            </a:r>
            <a:r>
              <a:rPr lang="en-US" dirty="0" err="1"/>
              <a:t>sustavu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ECA7-3480-D1D2-299A-1F6170956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E56BBB-3FEE-637C-4032-160A4D12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D26A5-9C65-8E52-646A-C3FED138617A}"/>
              </a:ext>
            </a:extLst>
          </p:cNvPr>
          <p:cNvSpPr txBox="1">
            <a:spLocks/>
          </p:cNvSpPr>
          <p:nvPr/>
        </p:nvSpPr>
        <p:spPr>
          <a:xfrm>
            <a:off x="1010446" y="204470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Dizajn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Dizajnirajte</a:t>
            </a:r>
            <a:r>
              <a:rPr lang="en-US" b="1" dirty="0"/>
              <a:t> </a:t>
            </a:r>
            <a:r>
              <a:rPr lang="en-US" b="1" dirty="0" err="1"/>
              <a:t>arhitekturu</a:t>
            </a:r>
            <a:r>
              <a:rPr lang="en-US" b="1" dirty="0"/>
              <a:t>, </a:t>
            </a:r>
            <a:r>
              <a:rPr lang="en-US" b="1" dirty="0" err="1"/>
              <a:t>modele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korisnička</a:t>
            </a:r>
            <a:r>
              <a:rPr lang="en-US" b="1" dirty="0"/>
              <a:t> </a:t>
            </a:r>
            <a:r>
              <a:rPr lang="en-US" b="1" dirty="0" err="1"/>
              <a:t>sučelja</a:t>
            </a:r>
            <a:r>
              <a:rPr lang="en-US" b="1" dirty="0"/>
              <a:t> za </a:t>
            </a:r>
            <a:r>
              <a:rPr lang="en-US" b="1" dirty="0" err="1"/>
              <a:t>Eduhance</a:t>
            </a:r>
            <a:r>
              <a:rPr lang="en-US" b="1" dirty="0"/>
              <a:t>.</a:t>
            </a:r>
            <a:endParaRPr lang="hr-HR" b="1" dirty="0"/>
          </a:p>
          <a:p>
            <a:pPr>
              <a:buFont typeface="+mj-lt"/>
              <a:buAutoNum type="arabicPeriod"/>
            </a:pPr>
            <a:r>
              <a:rPr lang="hr-HR" b="1" dirty="0"/>
              <a:t>Model podataka: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User</a:t>
            </a:r>
            <a:r>
              <a:rPr lang="hr-HR" dirty="0"/>
              <a:t> </a:t>
            </a:r>
            <a:r>
              <a:rPr lang="en-US" dirty="0" err="1"/>
              <a:t>Tablica</a:t>
            </a:r>
            <a:r>
              <a:rPr lang="hr-HR" dirty="0"/>
              <a:t> (</a:t>
            </a:r>
            <a:r>
              <a:rPr lang="hr-HR" dirty="0" err="1"/>
              <a:t>id</a:t>
            </a:r>
            <a:r>
              <a:rPr lang="hr-HR" dirty="0"/>
              <a:t>, </a:t>
            </a:r>
            <a:r>
              <a:rPr lang="hr-HR" dirty="0" err="1"/>
              <a:t>name</a:t>
            </a:r>
            <a:r>
              <a:rPr lang="hr-HR" dirty="0"/>
              <a:t>, role, email)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Course</a:t>
            </a:r>
            <a:r>
              <a:rPr lang="hr-HR" dirty="0"/>
              <a:t> </a:t>
            </a:r>
            <a:r>
              <a:rPr lang="en-US" dirty="0" err="1"/>
              <a:t>Tablica</a:t>
            </a:r>
            <a:r>
              <a:rPr lang="hr-HR" dirty="0"/>
              <a:t> (</a:t>
            </a:r>
            <a:r>
              <a:rPr lang="hr-HR" dirty="0" err="1"/>
              <a:t>course</a:t>
            </a:r>
            <a:r>
              <a:rPr lang="hr-HR" dirty="0"/>
              <a:t> </a:t>
            </a:r>
            <a:r>
              <a:rPr lang="hr-HR" dirty="0" err="1"/>
              <a:t>id</a:t>
            </a:r>
            <a:r>
              <a:rPr lang="hr-HR" dirty="0"/>
              <a:t>, </a:t>
            </a:r>
            <a:r>
              <a:rPr lang="hr-HR" dirty="0" err="1"/>
              <a:t>name</a:t>
            </a:r>
            <a:r>
              <a:rPr lang="hr-HR" dirty="0"/>
              <a:t>, </a:t>
            </a:r>
            <a:r>
              <a:rPr lang="hr-HR" dirty="0" err="1"/>
              <a:t>teacher</a:t>
            </a:r>
            <a:r>
              <a:rPr lang="hr-HR" dirty="0"/>
              <a:t> </a:t>
            </a:r>
            <a:r>
              <a:rPr lang="hr-HR" dirty="0" err="1"/>
              <a:t>id</a:t>
            </a:r>
            <a:r>
              <a:rPr lang="hr-H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Chat </a:t>
            </a:r>
            <a:r>
              <a:rPr lang="en-US" dirty="0" err="1"/>
              <a:t>Tablica</a:t>
            </a:r>
            <a:r>
              <a:rPr lang="hr-HR" dirty="0"/>
              <a:t> (chat </a:t>
            </a:r>
            <a:r>
              <a:rPr lang="hr-HR" dirty="0" err="1"/>
              <a:t>id</a:t>
            </a:r>
            <a:r>
              <a:rPr lang="hr-HR" dirty="0"/>
              <a:t>,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id</a:t>
            </a:r>
            <a:r>
              <a:rPr lang="hr-HR" dirty="0"/>
              <a:t>, </a:t>
            </a:r>
            <a:r>
              <a:rPr lang="hr-HR" dirty="0" err="1"/>
              <a:t>message</a:t>
            </a:r>
            <a:r>
              <a:rPr lang="hr-HR" dirty="0"/>
              <a:t>)</a:t>
            </a:r>
          </a:p>
          <a:p>
            <a:pPr>
              <a:buFont typeface="+mj-lt"/>
              <a:buAutoNum type="arabicPeriod"/>
            </a:pPr>
            <a:r>
              <a:rPr lang="hr-HR" b="1" dirty="0"/>
              <a:t>Arhitektura sustava: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Arhitektura </a:t>
            </a:r>
            <a:r>
              <a:rPr lang="hr-HR" dirty="0" err="1"/>
              <a:t>mikroservisa</a:t>
            </a:r>
            <a:r>
              <a:rPr lang="hr-HR" dirty="0"/>
              <a:t> – Odvojeni moduli za chat, ocjenjivanje i prijavu.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Infrastruktura temeljena na oblaku(AWS </a:t>
            </a:r>
            <a:r>
              <a:rPr lang="en-US" dirty="0" err="1"/>
              <a:t>ili</a:t>
            </a:r>
            <a:r>
              <a:rPr lang="hr-HR" dirty="0"/>
              <a:t> Azure).</a:t>
            </a:r>
          </a:p>
          <a:p>
            <a:pPr>
              <a:buFont typeface="+mj-lt"/>
              <a:buAutoNum type="arabicPeriod"/>
            </a:pPr>
            <a:r>
              <a:rPr lang="hr-HR" b="1" dirty="0"/>
              <a:t>UI/UX Design: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Čist, </a:t>
            </a:r>
            <a:r>
              <a:rPr lang="hr-HR" dirty="0" err="1"/>
              <a:t>responzivan</a:t>
            </a:r>
            <a:r>
              <a:rPr lang="hr-HR" dirty="0"/>
              <a:t> dizajn.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Pristup pristupačnosti usmjeren na mobilne uređaje.</a:t>
            </a:r>
          </a:p>
        </p:txBody>
      </p:sp>
    </p:spTree>
    <p:extLst>
      <p:ext uri="{BB962C8B-B14F-4D97-AF65-F5344CB8AC3E}">
        <p14:creationId xmlns:p14="http://schemas.microsoft.com/office/powerpoint/2010/main" val="8971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F22C-A444-55E1-E11B-B14B7B2BA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98EF05-DF43-F090-A72E-05665D32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D981DF-9515-974C-734E-25B3B5EB71AC}"/>
              </a:ext>
            </a:extLst>
          </p:cNvPr>
          <p:cNvSpPr txBox="1">
            <a:spLocks/>
          </p:cNvSpPr>
          <p:nvPr/>
        </p:nvSpPr>
        <p:spPr>
          <a:xfrm>
            <a:off x="991396" y="256540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Implementacija</a:t>
            </a:r>
          </a:p>
          <a:p>
            <a:pPr>
              <a:buNone/>
            </a:pPr>
            <a:r>
              <a:rPr lang="pl-PL" b="1" dirty="0"/>
              <a:t>Pretvorite dizajn u radni kod</a:t>
            </a:r>
            <a:r>
              <a:rPr lang="hr-HR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Backend</a:t>
            </a:r>
            <a:r>
              <a:rPr lang="hr-HR" b="1" dirty="0"/>
              <a:t>:</a:t>
            </a:r>
            <a:r>
              <a:rPr lang="hr-HR" dirty="0"/>
              <a:t> Node.js + Express.js + </a:t>
            </a:r>
            <a:r>
              <a:rPr lang="hr-HR" dirty="0" err="1"/>
              <a:t>PostgreSQL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Frontend</a:t>
            </a:r>
            <a:r>
              <a:rPr lang="hr-HR" b="1" dirty="0"/>
              <a:t>:</a:t>
            </a:r>
            <a:r>
              <a:rPr lang="hr-HR" dirty="0"/>
              <a:t> React.js + </a:t>
            </a:r>
            <a:r>
              <a:rPr lang="hr-HR" dirty="0" err="1"/>
              <a:t>Redux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Provjera autentičnosti:</a:t>
            </a:r>
            <a:r>
              <a:rPr lang="hr-HR" dirty="0"/>
              <a:t> </a:t>
            </a:r>
            <a:r>
              <a:rPr lang="hr-HR" dirty="0" err="1"/>
              <a:t>OAuth</a:t>
            </a:r>
            <a:r>
              <a:rPr lang="hr-HR" dirty="0"/>
              <a:t> +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Komunikacija u stvarnom vremenu:</a:t>
            </a:r>
            <a:r>
              <a:rPr lang="hr-HR" dirty="0"/>
              <a:t> </a:t>
            </a:r>
            <a:r>
              <a:rPr lang="hr-HR" dirty="0" err="1"/>
              <a:t>WebSockets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Infrastruktura:</a:t>
            </a:r>
            <a:r>
              <a:rPr lang="hr-HR" dirty="0"/>
              <a:t> </a:t>
            </a:r>
            <a:r>
              <a:rPr lang="hr-HR" dirty="0" err="1"/>
              <a:t>Docker</a:t>
            </a:r>
            <a:r>
              <a:rPr lang="hr-HR" dirty="0"/>
              <a:t> + </a:t>
            </a:r>
            <a:r>
              <a:rPr lang="hr-HR" dirty="0" err="1"/>
              <a:t>Kubernetes</a:t>
            </a:r>
            <a:r>
              <a:rPr lang="hr-HR" dirty="0"/>
              <a:t> za </a:t>
            </a:r>
            <a:r>
              <a:rPr lang="hr-HR" dirty="0" err="1"/>
              <a:t>kontejnerizaciju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151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A378-C4BB-BEAD-FD0E-B04F8A6E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04C6D2-2899-8080-5F48-7E6EFABA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DE0CAE-ADE9-D8B7-CA6E-3CD90A168CCB}"/>
              </a:ext>
            </a:extLst>
          </p:cNvPr>
          <p:cNvSpPr txBox="1">
            <a:spLocks/>
          </p:cNvSpPr>
          <p:nvPr/>
        </p:nvSpPr>
        <p:spPr>
          <a:xfrm>
            <a:off x="946946" y="224155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/>
              <a:t>Testiranje</a:t>
            </a:r>
            <a:endParaRPr lang="en-US" b="1" dirty="0"/>
          </a:p>
          <a:p>
            <a:pPr>
              <a:buNone/>
            </a:pPr>
            <a:r>
              <a:rPr lang="pt-BR" b="1" dirty="0"/>
              <a:t>Osigurajte da sustav radi kako se očekuje rigoroznim testiranjem</a:t>
            </a:r>
            <a:r>
              <a:rPr lang="en-US" b="1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Jedinično</a:t>
            </a:r>
            <a:r>
              <a:rPr lang="en-US" b="1" dirty="0"/>
              <a:t> </a:t>
            </a:r>
            <a:r>
              <a:rPr lang="en-US" b="1" dirty="0" err="1"/>
              <a:t>testiranje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pojedinačnih</a:t>
            </a:r>
            <a:r>
              <a:rPr lang="en-US" dirty="0"/>
              <a:t> </a:t>
            </a:r>
            <a:r>
              <a:rPr lang="en-US" dirty="0" err="1"/>
              <a:t>modula</a:t>
            </a:r>
            <a:r>
              <a:rPr lang="en-US" dirty="0"/>
              <a:t> (chat, login).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Testiranje</a:t>
            </a:r>
            <a:r>
              <a:rPr lang="en-US" b="1" dirty="0"/>
              <a:t> </a:t>
            </a:r>
            <a:r>
              <a:rPr lang="en-US" b="1" dirty="0" err="1"/>
              <a:t>integracije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API </a:t>
            </a:r>
            <a:r>
              <a:rPr lang="en-US" dirty="0" err="1"/>
              <a:t>veza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front-end </a:t>
            </a:r>
            <a:r>
              <a:rPr lang="en-US" dirty="0" err="1"/>
              <a:t>i</a:t>
            </a:r>
            <a:r>
              <a:rPr lang="en-US" dirty="0"/>
              <a:t> back-end.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Testiranje</a:t>
            </a:r>
            <a:r>
              <a:rPr lang="en-US" b="1" dirty="0"/>
              <a:t> </a:t>
            </a:r>
            <a:r>
              <a:rPr lang="en-US" b="1" dirty="0" err="1"/>
              <a:t>performansi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Osigurajte</a:t>
            </a:r>
            <a:r>
              <a:rPr lang="en-US" dirty="0"/>
              <a:t> da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podnijeti</a:t>
            </a:r>
            <a:r>
              <a:rPr lang="en-US" dirty="0"/>
              <a:t> 100.000+ </a:t>
            </a:r>
            <a:r>
              <a:rPr lang="en-US" dirty="0" err="1"/>
              <a:t>istodobnih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Sigurnosno</a:t>
            </a:r>
            <a:r>
              <a:rPr lang="en-US" b="1" dirty="0"/>
              <a:t> </a:t>
            </a:r>
            <a:r>
              <a:rPr lang="en-US" b="1" dirty="0" err="1"/>
              <a:t>testiranje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ranjivosti</a:t>
            </a:r>
            <a:r>
              <a:rPr lang="en-US" dirty="0"/>
              <a:t> SQL </a:t>
            </a:r>
            <a:r>
              <a:rPr lang="en-US" dirty="0" err="1"/>
              <a:t>injekcije</a:t>
            </a:r>
            <a:r>
              <a:rPr lang="en-US" dirty="0"/>
              <a:t>, CSRF-a </a:t>
            </a:r>
            <a:r>
              <a:rPr lang="en-US" dirty="0" err="1"/>
              <a:t>i</a:t>
            </a:r>
            <a:r>
              <a:rPr lang="en-US" dirty="0"/>
              <a:t> XSS-a.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Testiranje</a:t>
            </a:r>
            <a:r>
              <a:rPr lang="en-US" b="1" dirty="0"/>
              <a:t> </a:t>
            </a:r>
            <a:r>
              <a:rPr lang="en-US" b="1" dirty="0" err="1"/>
              <a:t>prihvaćanja</a:t>
            </a:r>
            <a:r>
              <a:rPr lang="en-US" b="1" dirty="0"/>
              <a:t> </a:t>
            </a:r>
            <a:r>
              <a:rPr lang="en-US" b="1" dirty="0" err="1"/>
              <a:t>korisnika</a:t>
            </a:r>
            <a:r>
              <a:rPr lang="en-US" b="1" dirty="0"/>
              <a:t>(UAT):</a:t>
            </a:r>
            <a:r>
              <a:rPr lang="en-US" dirty="0"/>
              <a:t> </a:t>
            </a:r>
            <a:r>
              <a:rPr lang="en-US" dirty="0" err="1"/>
              <a:t>Prikupite</a:t>
            </a:r>
            <a:r>
              <a:rPr lang="en-US" dirty="0"/>
              <a:t> </a:t>
            </a:r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učitelja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polaznika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86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238E-D07E-4D76-84A4-E59DCE01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74856-710E-3220-F0D3-2C4FCD7A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5680E4-BA12-5C3A-9CF7-F201523FC631}"/>
              </a:ext>
            </a:extLst>
          </p:cNvPr>
          <p:cNvSpPr txBox="1">
            <a:spLocks/>
          </p:cNvSpPr>
          <p:nvPr/>
        </p:nvSpPr>
        <p:spPr>
          <a:xfrm>
            <a:off x="946946" y="224155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/>
              <a:t>Implementacija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Pustite</a:t>
            </a:r>
            <a:r>
              <a:rPr lang="en-US" b="1" dirty="0"/>
              <a:t> </a:t>
            </a:r>
            <a:r>
              <a:rPr lang="en-US" b="1" dirty="0" err="1"/>
              <a:t>proizvod</a:t>
            </a:r>
            <a:r>
              <a:rPr lang="en-US" b="1" dirty="0"/>
              <a:t> u </a:t>
            </a:r>
            <a:r>
              <a:rPr lang="en-US" b="1" dirty="0" err="1"/>
              <a:t>živo</a:t>
            </a:r>
            <a:r>
              <a:rPr lang="en-US" b="1" dirty="0"/>
              <a:t> </a:t>
            </a:r>
            <a:r>
              <a:rPr lang="en-US" b="1" dirty="0" err="1"/>
              <a:t>okruženje</a:t>
            </a:r>
            <a:r>
              <a:rPr lang="en-US" b="1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AWS Elastic </a:t>
            </a:r>
            <a:r>
              <a:rPr lang="en-US" dirty="0" err="1"/>
              <a:t>Beanstalka</a:t>
            </a:r>
            <a:r>
              <a:rPr lang="en-US" dirty="0"/>
              <a:t> za </a:t>
            </a:r>
            <a:r>
              <a:rPr lang="en-US" dirty="0" err="1"/>
              <a:t>skalabilnost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automatskog</a:t>
            </a:r>
            <a:r>
              <a:rPr lang="en-US" dirty="0"/>
              <a:t> </a:t>
            </a:r>
            <a:r>
              <a:rPr lang="en-US" dirty="0" err="1"/>
              <a:t>prebacivanja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pogreške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uravnoteženja</a:t>
            </a:r>
            <a:r>
              <a:rPr lang="en-US" dirty="0"/>
              <a:t> </a:t>
            </a:r>
            <a:r>
              <a:rPr lang="en-US" dirty="0" err="1"/>
              <a:t>opterećenja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Plavo/zelena implementacija za minimiziranje zastoja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96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093-3749-5D95-BBB3-867179CAD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AD0203-062C-F8B4-D001-9A2522F2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FAZE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BEC68-195F-7F82-8AC6-08C4E519A8DB}"/>
              </a:ext>
            </a:extLst>
          </p:cNvPr>
          <p:cNvSpPr txBox="1">
            <a:spLocks/>
          </p:cNvSpPr>
          <p:nvPr/>
        </p:nvSpPr>
        <p:spPr>
          <a:xfrm>
            <a:off x="946946" y="2241551"/>
            <a:ext cx="10457654" cy="444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/>
              <a:t>Održavanje</a:t>
            </a:r>
            <a:endParaRPr lang="en-US" b="1" dirty="0"/>
          </a:p>
          <a:p>
            <a:pPr>
              <a:buNone/>
            </a:pPr>
            <a:r>
              <a:rPr lang="it-IT" b="1" dirty="0" err="1"/>
              <a:t>Pratite</a:t>
            </a:r>
            <a:r>
              <a:rPr lang="it-IT" b="1" dirty="0"/>
              <a:t> </a:t>
            </a:r>
            <a:r>
              <a:rPr lang="it-IT" b="1" dirty="0" err="1"/>
              <a:t>performanse</a:t>
            </a:r>
            <a:r>
              <a:rPr lang="it-IT" b="1" dirty="0"/>
              <a:t> </a:t>
            </a:r>
            <a:r>
              <a:rPr lang="it-IT" b="1" dirty="0" err="1"/>
              <a:t>sustava</a:t>
            </a:r>
            <a:r>
              <a:rPr lang="it-IT" b="1" dirty="0"/>
              <a:t> i </a:t>
            </a:r>
            <a:r>
              <a:rPr lang="it-IT" b="1" dirty="0" err="1"/>
              <a:t>po</a:t>
            </a:r>
            <a:r>
              <a:rPr lang="it-IT" b="1" dirty="0"/>
              <a:t> </a:t>
            </a:r>
            <a:r>
              <a:rPr lang="it-IT" b="1" dirty="0" err="1"/>
              <a:t>potrebi</a:t>
            </a:r>
            <a:r>
              <a:rPr lang="it-IT" b="1" dirty="0"/>
              <a:t> </a:t>
            </a:r>
            <a:r>
              <a:rPr lang="it-IT" b="1" dirty="0" err="1"/>
              <a:t>primijenite</a:t>
            </a:r>
            <a:r>
              <a:rPr lang="it-IT" b="1" dirty="0"/>
              <a:t> </a:t>
            </a:r>
            <a:r>
              <a:rPr lang="it-IT" b="1" dirty="0" err="1"/>
              <a:t>ažuriranja</a:t>
            </a:r>
            <a:r>
              <a:rPr lang="en-US" b="1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Praćenje opterećenja poslužitelja i vremena odziva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Uvođenje</a:t>
            </a:r>
            <a:r>
              <a:rPr lang="en-US" dirty="0"/>
              <a:t> </a:t>
            </a:r>
            <a:r>
              <a:rPr lang="en-US" dirty="0" err="1"/>
              <a:t>ažuriranja</a:t>
            </a:r>
            <a:r>
              <a:rPr lang="en-US" dirty="0"/>
              <a:t> </a:t>
            </a:r>
            <a:r>
              <a:rPr lang="en-US" dirty="0" err="1"/>
              <a:t>značajki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povratnih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Poboljšajte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pojavljuju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prijetnje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34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431</TotalTime>
  <Words>646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ŽIVOTNI CIKLUS RAZVOJA SOFTVERA</vt:lpstr>
      <vt:lpstr>SDLC</vt:lpstr>
      <vt:lpstr>SDLC – FAZE</vt:lpstr>
      <vt:lpstr>SDLC – FAZE</vt:lpstr>
      <vt:lpstr>SDLC – FAZE</vt:lpstr>
      <vt:lpstr>SDLC – FAZE</vt:lpstr>
      <vt:lpstr>SDLC – FAZE</vt:lpstr>
      <vt:lpstr>SDLC – FAZE</vt:lpstr>
      <vt:lpstr>SDLC – FAZE</vt:lpstr>
      <vt:lpstr>SDLC – ULOGE I METODOLOGIJE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107</cp:revision>
  <dcterms:created xsi:type="dcterms:W3CDTF">2024-02-12T13:35:47Z</dcterms:created>
  <dcterms:modified xsi:type="dcterms:W3CDTF">2025-03-25T14:11:56Z</dcterms:modified>
</cp:coreProperties>
</file>