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sldIdLst>
    <p:sldId id="282" r:id="rId5"/>
    <p:sldId id="308" r:id="rId6"/>
    <p:sldId id="393" r:id="rId7"/>
    <p:sldId id="394" r:id="rId8"/>
    <p:sldId id="378" r:id="rId9"/>
    <p:sldId id="395" r:id="rId10"/>
    <p:sldId id="396" r:id="rId11"/>
    <p:sldId id="397" r:id="rId12"/>
    <p:sldId id="398" r:id="rId13"/>
    <p:sldId id="399" r:id="rId14"/>
    <p:sldId id="400" r:id="rId15"/>
    <p:sldId id="401" r:id="rId16"/>
    <p:sldId id="402" r:id="rId17"/>
    <p:sldId id="403" r:id="rId18"/>
    <p:sldId id="404" r:id="rId19"/>
    <p:sldId id="40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93"/>
            <p14:sldId id="394"/>
            <p14:sldId id="378"/>
            <p14:sldId id="395"/>
            <p14:sldId id="396"/>
            <p14:sldId id="397"/>
            <p14:sldId id="398"/>
            <p14:sldId id="399"/>
            <p14:sldId id="400"/>
            <p14:sldId id="401"/>
            <p14:sldId id="402"/>
            <p14:sldId id="403"/>
            <p14:sldId id="404"/>
            <p14:sldId id="4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82" d="100"/>
          <a:sy n="82" d="100"/>
        </p:scale>
        <p:origin x="114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85735-5B1B-9A01-CE64-78233B014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395F4E0-527F-C2F4-A537-4D9013BED3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2C6BBF-9D76-4B51-2E7F-85F6E0148A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73491-C83B-9903-C796-D1340400DF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439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49AC6-6096-3FB3-70C5-2F96ED48D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597E84-ECE1-D019-E416-C755641B8B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3142D1-9AE9-A736-2FF6-DA98BF3E5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598CD-0291-A9B3-3D26-71E8B7E8C9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4064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3B3D0F-25E8-4A95-3164-6D5CC3424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8404EB-D170-7749-1E87-C725C8B15D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4CC470-8FB8-596D-4864-98B4D2F0A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7AE0B9-2C95-F772-4DD1-8B65C44772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74124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A023E9-F578-C39A-CC7F-3E474999CD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42B668-7EE3-88DA-92C1-2CA032CD7C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6ADAA2-AEE6-4078-344A-AB8F4CD0D5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5FAB47-B0B4-4256-A9A3-692BFED3F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0632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2831B-7534-613B-20DC-F5BA22916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25EB14C-6C6B-7B3B-23A9-A929F38807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F507AD-8F72-6C04-7F34-FF59A747FE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34A52A-D69E-CB67-CB6F-02C41C85B8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9280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1BE91-231A-0A5B-8448-2126CFB62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13F340-620C-2887-2A4D-4AB792535F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EB837F-17C8-6971-6094-E557A5E0E2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08C428-0295-DCA1-4DB1-D06495B488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3A885-6287-6EE7-6EC5-451FFEEBD9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6AC440-CE9C-1770-EAD8-F8A1FFB1BF5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0D9AD8-1CDA-7651-D8D1-CA5D282FC7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DB7BE3-A5C9-135E-B069-C704E0213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9512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0FC68-CCFD-099F-3D40-E98DB7E54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38817A-98EF-7062-B9B5-8C47D12EBC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0E3AF8-CFFF-CC84-3515-2C9EAFFB48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D0A069-71AD-0CFE-D15A-6F7A014CC2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5967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https://docs.google.com/document/d/1JcegGKo5NyPIqZY63XEZAYoiUCHcQUWKCmRs5Y_hQw8/edit?usp=sharing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1829B2-3CE1-7388-7923-1EEA511D7E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9D114C-B947-0256-573E-341AD76160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C16C6F-2FCD-CDC9-2624-E59044347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CC962-4649-9919-6C65-6AA865E284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53030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E73A2-71AB-C79A-4044-E529ED0811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4241E2-84D6-47EC-4F87-EE309B7F2C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9E37BB-BC65-C1D6-3AA4-5A66F5C84C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FC64CE-F5E6-E4A0-033D-DF794E83FA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0682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C2266-AF24-656A-0FE6-ACAB791FB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C7E315-3D0B-DFD8-D469-0523CC9A79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87AF2F-986B-3C24-0A19-6A11C2A71B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18C624-DD7B-D2CD-8D65-6E60C3DB28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5800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94556-F37A-1B6F-6370-A331C77D9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7B2FEC-82BE-CA63-2151-C2439929CB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DE8F4A-0428-6A38-26BE-BC4320C33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4F018E-06B3-D963-97CF-166EEE56C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9416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EBBE50-6BE3-7AE2-1BB0-022423EA4B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E97BDD-D420-444F-5DDB-7C0CAA0823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941981-8AC6-445B-119D-A5A02B6473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9F2CA0-2A58-4F1C-2A0C-43501C7BDD1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54965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18/05/2025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Objektno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orijentirano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programiranje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OOP u </a:t>
            </a:r>
            <a:r>
              <a:rPr lang="en-US" dirty="0" err="1"/>
              <a:t>Pythonu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D6F292-9C67-2B28-D000-E339CF74CE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B28A112-97DE-A845-0082-6E078A862A95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</a:t>
            </a:r>
            <a:r>
              <a:rPr lang="en-US" dirty="0" err="1"/>
              <a:t>Naslje</a:t>
            </a:r>
            <a:r>
              <a:rPr lang="hr-HR" dirty="0"/>
              <a:t>đ</a:t>
            </a:r>
            <a:r>
              <a:rPr lang="en-US" dirty="0" err="1"/>
              <a:t>ivanje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624068C0-77B0-3B2F-6EFE-9150191DBDF1}"/>
              </a:ext>
            </a:extLst>
          </p:cNvPr>
          <p:cNvSpPr txBox="1">
            <a:spLocks/>
          </p:cNvSpPr>
          <p:nvPr/>
        </p:nvSpPr>
        <p:spPr>
          <a:xfrm>
            <a:off x="3203778" y="1391779"/>
            <a:ext cx="5127309" cy="15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200" b="1" dirty="0"/>
              <a:t>Osnovni Koncepti Nasljeđivanja</a:t>
            </a:r>
          </a:p>
          <a:p>
            <a:pPr>
              <a:buNone/>
            </a:pPr>
            <a:r>
              <a:rPr lang="hr-HR" sz="1200" dirty="0"/>
              <a:t>Nasljeđivanje omogućuje stvaranje hijerarhije klasa gdje: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 err="1"/>
              <a:t>Parent</a:t>
            </a:r>
            <a:r>
              <a:rPr lang="hr-HR" sz="1200" b="1" dirty="0"/>
              <a:t> (roditeljska) klasa:</a:t>
            </a:r>
            <a:r>
              <a:rPr lang="hr-HR" sz="1200" dirty="0"/>
              <a:t> Sadrži zajedničke metode i svojstva (npr. </a:t>
            </a:r>
            <a:r>
              <a:rPr lang="hr-HR" sz="1200" i="1" dirty="0" err="1"/>
              <a:t>Device</a:t>
            </a:r>
            <a:r>
              <a:rPr lang="hr-HR" sz="12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 err="1"/>
              <a:t>Child</a:t>
            </a:r>
            <a:r>
              <a:rPr lang="hr-HR" sz="1200" b="1" dirty="0"/>
              <a:t> (djeca) klasa:</a:t>
            </a:r>
            <a:r>
              <a:rPr lang="hr-HR" sz="1200" dirty="0"/>
              <a:t> Nasljeđuje i proširuje funkcionalnost roditeljske klase (npr. </a:t>
            </a:r>
            <a:r>
              <a:rPr lang="hr-HR" sz="1200" i="1" dirty="0"/>
              <a:t>Printer</a:t>
            </a:r>
            <a:r>
              <a:rPr lang="hr-HR" sz="1200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8AA0B2B-9988-4850-58E2-6B320D6EF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778" y="3595012"/>
            <a:ext cx="5784444" cy="187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17018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D7CE5B-18BB-5BD2-6196-9F01110E2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6386B9E-947A-A306-F73B-3688C72C16A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</a:t>
            </a:r>
            <a:r>
              <a:rPr lang="en-US" dirty="0" err="1"/>
              <a:t>Naslje</a:t>
            </a:r>
            <a:r>
              <a:rPr lang="hr-HR" dirty="0"/>
              <a:t>đ</a:t>
            </a:r>
            <a:r>
              <a:rPr lang="en-US" dirty="0" err="1"/>
              <a:t>ivanje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6CB13D7-7703-CAA5-968A-BE54EAF225CB}"/>
              </a:ext>
            </a:extLst>
          </p:cNvPr>
          <p:cNvSpPr txBox="1">
            <a:spLocks/>
          </p:cNvSpPr>
          <p:nvPr/>
        </p:nvSpPr>
        <p:spPr>
          <a:xfrm>
            <a:off x="3203778" y="1391779"/>
            <a:ext cx="5127309" cy="15618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200" b="1" dirty="0"/>
              <a:t>Osnovni Koncepti Nasljeđivanja</a:t>
            </a:r>
          </a:p>
          <a:p>
            <a:pPr>
              <a:buNone/>
            </a:pPr>
            <a:r>
              <a:rPr lang="hr-HR" sz="1200" dirty="0"/>
              <a:t>Nasljeđivanje omogućuje stvaranje hijerarhije klasa gdje: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 err="1"/>
              <a:t>Parent</a:t>
            </a:r>
            <a:r>
              <a:rPr lang="hr-HR" sz="1200" b="1" dirty="0"/>
              <a:t> (roditeljska) klasa:</a:t>
            </a:r>
            <a:r>
              <a:rPr lang="hr-HR" sz="1200" dirty="0"/>
              <a:t> Sadrži zajedničke metode i svojstva (npr. </a:t>
            </a:r>
            <a:r>
              <a:rPr lang="hr-HR" sz="1200" i="1" dirty="0" err="1"/>
              <a:t>Device</a:t>
            </a:r>
            <a:r>
              <a:rPr lang="hr-HR" sz="1200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b="1" dirty="0" err="1"/>
              <a:t>Child</a:t>
            </a:r>
            <a:r>
              <a:rPr lang="hr-HR" sz="1200" b="1" dirty="0"/>
              <a:t> (djeca) klasa:</a:t>
            </a:r>
            <a:r>
              <a:rPr lang="hr-HR" sz="1200" dirty="0"/>
              <a:t> Nasljeđuje i proširuje funkcionalnost roditeljske klase (npr. </a:t>
            </a:r>
            <a:r>
              <a:rPr lang="hr-HR" sz="1200" i="1" dirty="0"/>
              <a:t>Printer</a:t>
            </a:r>
            <a:r>
              <a:rPr lang="hr-HR" sz="1200" dirty="0"/>
              <a:t>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EDA730-6611-5A23-6E42-F6604177542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3778" y="3595012"/>
            <a:ext cx="5784444" cy="18712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18345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EF9AD2-478B-782E-B312-4BCF14CC0E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10E6BA7-CF89-FDFD-DBE9-F65AEE357D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</a:t>
            </a:r>
            <a:r>
              <a:rPr lang="en-US" dirty="0" err="1"/>
              <a:t>Naslje</a:t>
            </a:r>
            <a:r>
              <a:rPr lang="hr-HR" dirty="0"/>
              <a:t>đ</a:t>
            </a:r>
            <a:r>
              <a:rPr lang="en-US" dirty="0" err="1"/>
              <a:t>ivanje</a:t>
            </a:r>
            <a:endParaRPr lang="hr-H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C842605-5FC4-CA29-40C2-5765F004F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6955" y="1191400"/>
            <a:ext cx="2984425" cy="228200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B36D27-63FA-C4CE-60F4-ED2BE169E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57615" y="1423301"/>
            <a:ext cx="4608533" cy="197207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A7C18E2-241D-AEC6-F724-FA7D5D4E16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56956" y="3692867"/>
            <a:ext cx="4416832" cy="197207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F2DE8C4-4B2C-38DC-2C68-074D3FC3B8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4088353"/>
            <a:ext cx="3981450" cy="118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74948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49BD4-B432-4254-5646-55B1288AC2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2CBC0B-BCA7-0DE0-80AC-82C0E96604A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OOP-KOMPOZICIJA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4527B620-6478-C36E-1BF4-FA41106DB37A}"/>
              </a:ext>
            </a:extLst>
          </p:cNvPr>
          <p:cNvSpPr txBox="1">
            <a:spLocks/>
          </p:cNvSpPr>
          <p:nvPr/>
        </p:nvSpPr>
        <p:spPr>
          <a:xfrm>
            <a:off x="3203778" y="1391779"/>
            <a:ext cx="5127309" cy="10271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050" b="1" dirty="0"/>
              <a:t>Kompozicija:</a:t>
            </a:r>
            <a:endParaRPr lang="hr-HR" sz="105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Umjesto da jedna klasa nasljeđuje drugu, koristi se unutar sebe.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050" dirty="0"/>
              <a:t>Rezultat je jednostavniji, fleksibilniji dizajn bez nepotrebnog preklapanja funkcionalnosti.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8A192D4-96F2-4E46-7BEC-FAC24F489D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001" y="2952716"/>
            <a:ext cx="4335554" cy="226063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03023E-36B0-3972-6260-39E5519349B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1855" y="3040912"/>
            <a:ext cx="3745827" cy="2086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5977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EC69C0-0E09-4B4F-4563-CC6B7D4CA1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C4FDFC6-F292-AF6E-410E-D6E4FA78BEC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OOP-POLIMORFIZAM</a:t>
            </a:r>
            <a:endParaRPr lang="hr-HR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0D546B90-93F7-ED80-0751-2A421E806EDB}"/>
              </a:ext>
            </a:extLst>
          </p:cNvPr>
          <p:cNvSpPr txBox="1">
            <a:spLocks/>
          </p:cNvSpPr>
          <p:nvPr/>
        </p:nvSpPr>
        <p:spPr>
          <a:xfrm>
            <a:off x="3655661" y="1358795"/>
            <a:ext cx="4335555" cy="2528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900" dirty="0"/>
              <a:t>O</a:t>
            </a:r>
            <a:r>
              <a:rPr lang="hr-HR" sz="900" dirty="0" err="1"/>
              <a:t>mogućava</a:t>
            </a:r>
            <a:r>
              <a:rPr lang="hr-HR" sz="900" dirty="0"/>
              <a:t> različitim objektima da implementiraju istu metodu na svoj način</a:t>
            </a:r>
            <a:endParaRPr lang="hr-HR" sz="105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109DF89-A7D6-9864-8C82-759DC8193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9304" y="2798702"/>
            <a:ext cx="2181004" cy="133376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526B66-2E46-651B-B1BC-106EACD2D1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8278" y="1823484"/>
            <a:ext cx="3081244" cy="1400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13CD086-792A-C5E1-5C89-0A69BB7998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88278" y="3436254"/>
            <a:ext cx="2890616" cy="217511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4E63278-BA3B-2B90-BADA-94CF9F1971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59311" y="2523959"/>
            <a:ext cx="3014995" cy="1883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479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9BEDFD-9D24-2CE0-7CEB-E7A8AB6F1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E06DA-97A5-925B-35D6-16A583AE5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FB17ED2-9EB7-0BF6-3C9F-E5E1B1910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798206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hr-HR" dirty="0"/>
              <a:t>Napiši Python program koji simulira upravljanje elektroničkim uređajima u kući koristeći koncepte nasljeđivanja, kompozicije i </a:t>
            </a:r>
            <a:r>
              <a:rPr lang="hr-HR" dirty="0" err="1"/>
              <a:t>polimorfizma</a:t>
            </a:r>
            <a:r>
              <a:rPr lang="hr-HR" dirty="0"/>
              <a:t>.</a:t>
            </a:r>
          </a:p>
          <a:p>
            <a:pPr>
              <a:buNone/>
            </a:pPr>
            <a:r>
              <a:rPr lang="hr-HR" b="1" dirty="0"/>
              <a:t>Nasljeđivanje: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Kreiraj baznu klasu </a:t>
            </a:r>
            <a:r>
              <a:rPr lang="hr-HR" dirty="0" err="1"/>
              <a:t>Device</a:t>
            </a:r>
            <a:r>
              <a:rPr lang="hr-HR" dirty="0"/>
              <a:t> s metodama poput </a:t>
            </a:r>
            <a:r>
              <a:rPr lang="hr-HR" dirty="0" err="1"/>
              <a:t>turn_on</a:t>
            </a:r>
            <a:r>
              <a:rPr lang="hr-HR" dirty="0"/>
              <a:t>() i </a:t>
            </a:r>
            <a:r>
              <a:rPr lang="hr-HR" dirty="0" err="1"/>
              <a:t>turn_off</a:t>
            </a:r>
            <a:r>
              <a:rPr lang="hr-HR" dirty="0"/>
              <a:t>().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Napravi </a:t>
            </a:r>
            <a:r>
              <a:rPr lang="hr-HR" dirty="0" err="1"/>
              <a:t>podklase</a:t>
            </a:r>
            <a:r>
              <a:rPr lang="hr-HR" dirty="0"/>
              <a:t> </a:t>
            </a:r>
            <a:r>
              <a:rPr lang="hr-HR" b="1" dirty="0"/>
              <a:t>Phone i TV </a:t>
            </a:r>
            <a:r>
              <a:rPr lang="hr-HR" dirty="0"/>
              <a:t>koje nasljeđuju </a:t>
            </a:r>
            <a:r>
              <a:rPr lang="hr-HR" b="1" dirty="0" err="1"/>
              <a:t>Device</a:t>
            </a:r>
            <a:r>
              <a:rPr lang="hr-HR" dirty="0"/>
              <a:t> i implementiraju svoje verzije metoda </a:t>
            </a:r>
            <a:r>
              <a:rPr lang="hr-HR" b="1" dirty="0" err="1"/>
              <a:t>turn_on</a:t>
            </a:r>
            <a:r>
              <a:rPr lang="hr-HR" b="1" dirty="0"/>
              <a:t>() i </a:t>
            </a:r>
            <a:r>
              <a:rPr lang="hr-HR" b="1" dirty="0" err="1"/>
              <a:t>turn_off</a:t>
            </a:r>
            <a:r>
              <a:rPr lang="hr-HR" b="1" dirty="0"/>
              <a:t>(</a:t>
            </a:r>
            <a:r>
              <a:rPr lang="hr-HR" dirty="0"/>
              <a:t>), kao i eventualno dodatne metode specifične za taj uređaj (npr. </a:t>
            </a:r>
            <a:r>
              <a:rPr lang="hr-HR" dirty="0" err="1"/>
              <a:t>make_call</a:t>
            </a:r>
            <a:r>
              <a:rPr lang="hr-HR" dirty="0"/>
              <a:t>() za telefon).</a:t>
            </a:r>
          </a:p>
          <a:p>
            <a:pPr>
              <a:buNone/>
            </a:pPr>
            <a:r>
              <a:rPr lang="hr-HR" b="1" dirty="0" err="1"/>
              <a:t>Polimorfizam</a:t>
            </a:r>
            <a:r>
              <a:rPr lang="hr-HR" b="1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Napiši funkciju koja prima listu objekata tipa </a:t>
            </a:r>
            <a:r>
              <a:rPr lang="hr-HR" b="1" dirty="0" err="1"/>
              <a:t>Device</a:t>
            </a:r>
            <a:r>
              <a:rPr lang="hr-HR" dirty="0"/>
              <a:t> i poziva njihove metode </a:t>
            </a:r>
            <a:r>
              <a:rPr lang="hr-HR" b="1" dirty="0" err="1"/>
              <a:t>turn_on</a:t>
            </a:r>
            <a:r>
              <a:rPr lang="hr-HR" b="1" dirty="0"/>
              <a:t>() i </a:t>
            </a:r>
            <a:r>
              <a:rPr lang="hr-HR" b="1" dirty="0" err="1"/>
              <a:t>turn_off</a:t>
            </a:r>
            <a:r>
              <a:rPr lang="hr-HR" b="1" dirty="0"/>
              <a:t>()</a:t>
            </a:r>
            <a:r>
              <a:rPr lang="hr-HR" dirty="0"/>
              <a:t>, čime se demonstrira </a:t>
            </a:r>
            <a:r>
              <a:rPr lang="hr-HR" dirty="0" err="1"/>
              <a:t>polimorfizam</a:t>
            </a:r>
            <a:r>
              <a:rPr lang="hr-HR" dirty="0"/>
              <a:t> – iako su uređaji različitih tipova, svaka instanca koristi svoju specifičnu implementaciju.</a:t>
            </a:r>
          </a:p>
          <a:p>
            <a:pPr>
              <a:buNone/>
            </a:pPr>
            <a:r>
              <a:rPr lang="hr-HR" b="1" dirty="0"/>
              <a:t>Kompozicija: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Kreiraj klasu Home koja sadrži listu uređaja.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dirty="0"/>
              <a:t>Klasa Home treba imati metodu </a:t>
            </a:r>
            <a:r>
              <a:rPr lang="hr-HR" b="1" dirty="0" err="1"/>
              <a:t>add_device</a:t>
            </a:r>
            <a:r>
              <a:rPr lang="hr-HR" b="1" dirty="0"/>
              <a:t>() </a:t>
            </a:r>
            <a:r>
              <a:rPr lang="hr-HR" dirty="0"/>
              <a:t>za dodavanje uređaja te metodu </a:t>
            </a:r>
            <a:r>
              <a:rPr lang="hr-HR" b="1" dirty="0" err="1"/>
              <a:t>show_devices</a:t>
            </a:r>
            <a:r>
              <a:rPr lang="hr-HR" b="1" dirty="0"/>
              <a:t>() </a:t>
            </a:r>
            <a:r>
              <a:rPr lang="hr-HR" dirty="0"/>
              <a:t>koja ispisuje informacije o svim uređajima u kući (npr. tip uređaja i njegovo trenutno stanje).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7B21BD-E7E0-8704-7E6F-22534FE691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3837" y="2753168"/>
            <a:ext cx="4724400" cy="2457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57866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F3C54A-A80F-B566-53D0-30A6AB6401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25E6BAFB-171A-8B53-5B3A-5506F8EDDC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D0BF4FEF-20BB-84B4-60F2-EF44A2E788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9710" y="2069691"/>
            <a:ext cx="9144000" cy="1492216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hr-HR" sz="1100" dirty="0"/>
              <a:t>Planirajte i implementirajte malu aplikaciju za upravljanje knjižnicom. Aplikacija treba omogućiti vođenje evidencije o knjigama, članovima knjižnice i rezervacijama. Potrebno je definirati sljedeće klase i njihove odnose:</a:t>
            </a:r>
          </a:p>
          <a:p>
            <a:r>
              <a:rPr lang="hr-HR" sz="1100" b="1" dirty="0"/>
              <a:t>Klasa </a:t>
            </a:r>
            <a:r>
              <a:rPr lang="hr-HR" sz="1100" b="1" dirty="0" err="1"/>
              <a:t>Book</a:t>
            </a:r>
            <a:r>
              <a:rPr lang="hr-HR" sz="1100" b="1" dirty="0"/>
              <a:t> (Knjiga):</a:t>
            </a:r>
            <a:endParaRPr lang="hr-HR" sz="1100" dirty="0"/>
          </a:p>
          <a:p>
            <a:pPr marL="742950" lvl="1" indent="-285750">
              <a:buFont typeface="+mj-lt"/>
              <a:buAutoNum type="arabicPeriod"/>
            </a:pPr>
            <a:r>
              <a:rPr lang="hr-HR" sz="1100" dirty="0">
                <a:solidFill>
                  <a:schemeClr val="bg1"/>
                </a:solidFill>
              </a:rPr>
              <a:t>Sadrži informacije o knjizi (npr. naslov, autor, jedinstveni ID, status dostupnosti).</a:t>
            </a:r>
          </a:p>
          <a:p>
            <a:r>
              <a:rPr lang="hr-HR" sz="1100" b="1" dirty="0"/>
              <a:t>Klasa </a:t>
            </a:r>
            <a:r>
              <a:rPr lang="hr-HR" sz="1100" b="1" dirty="0" err="1"/>
              <a:t>Member</a:t>
            </a:r>
            <a:r>
              <a:rPr lang="hr-HR" sz="1100" b="1" dirty="0"/>
              <a:t> (Član):</a:t>
            </a:r>
            <a:endParaRPr lang="hr-HR" sz="1100" dirty="0"/>
          </a:p>
          <a:p>
            <a:pPr lvl="1"/>
            <a:r>
              <a:rPr lang="hr-HR" sz="1100" dirty="0">
                <a:solidFill>
                  <a:schemeClr val="bg1"/>
                </a:solidFill>
              </a:rPr>
              <a:t>Predstavlja člana knjižnice s atributima poput imena i jedinstvenog ID-a.</a:t>
            </a:r>
          </a:p>
          <a:p>
            <a:r>
              <a:rPr lang="hr-HR" sz="1100" b="1" dirty="0"/>
              <a:t>Klasa </a:t>
            </a:r>
            <a:r>
              <a:rPr lang="hr-HR" sz="1100" b="1" dirty="0" err="1"/>
              <a:t>Reservation</a:t>
            </a:r>
            <a:r>
              <a:rPr lang="hr-HR" sz="1100" b="1" dirty="0"/>
              <a:t> (Rezervacija):</a:t>
            </a:r>
            <a:endParaRPr lang="hr-HR" sz="1100" dirty="0"/>
          </a:p>
          <a:p>
            <a:pPr marL="742950" lvl="1" indent="-285750">
              <a:buFont typeface="+mj-lt"/>
              <a:buAutoNum type="arabicPeriod"/>
            </a:pPr>
            <a:r>
              <a:rPr lang="hr-HR" sz="1100" dirty="0">
                <a:solidFill>
                  <a:schemeClr val="bg1"/>
                </a:solidFill>
              </a:rPr>
              <a:t>Predstavlja rezervaciju knjige od strane člana, povezujući informacije o knjizi i članu, te datum rezervacije.</a:t>
            </a:r>
          </a:p>
          <a:p>
            <a:r>
              <a:rPr lang="hr-HR" sz="1100" b="1" dirty="0"/>
              <a:t>Klasa </a:t>
            </a:r>
            <a:r>
              <a:rPr lang="hr-HR" sz="1100" b="1" dirty="0" err="1"/>
              <a:t>Library</a:t>
            </a:r>
            <a:r>
              <a:rPr lang="hr-HR" sz="1100" b="1" dirty="0"/>
              <a:t> (Knjižnica):</a:t>
            </a:r>
            <a:endParaRPr lang="hr-HR" sz="1100" dirty="0"/>
          </a:p>
          <a:p>
            <a:pPr lvl="1"/>
            <a:r>
              <a:rPr lang="hr-HR" sz="1100" dirty="0">
                <a:solidFill>
                  <a:schemeClr val="bg1"/>
                </a:solidFill>
              </a:rPr>
              <a:t>Sadrži kolekcije knjiga, članova i rezervacija.</a:t>
            </a:r>
          </a:p>
          <a:p>
            <a:pPr lvl="1"/>
            <a:r>
              <a:rPr lang="hr-HR" sz="1100" dirty="0">
                <a:solidFill>
                  <a:schemeClr val="bg1"/>
                </a:solidFill>
              </a:rPr>
              <a:t>Omogućava interakciju između klasa, npr. dodavanje knjiga i članova, rezerviranje knjiga, ispis dostupnih knjiga i rezervacija.</a:t>
            </a:r>
          </a:p>
        </p:txBody>
      </p:sp>
    </p:spTree>
    <p:extLst>
      <p:ext uri="{BB962C8B-B14F-4D97-AF65-F5344CB8AC3E}">
        <p14:creationId xmlns:p14="http://schemas.microsoft.com/office/powerpoint/2010/main" val="21906718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OOP-OSNOVE</a:t>
            </a:r>
            <a:endParaRPr lang="hr-H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6096000" y="1627946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Podaci i Metode: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Podaci:</a:t>
            </a:r>
            <a:r>
              <a:rPr lang="hr-HR" dirty="0"/>
              <a:t> Informacije o entitetu (npr. ime studenta, ocjene).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Metode:</a:t>
            </a:r>
            <a:r>
              <a:rPr lang="hr-HR" dirty="0"/>
              <a:t> Funkcije koje operiraju nad tim podacima (npr. izračun prosječne ocjene).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b="1" dirty="0"/>
              <a:t>Objekti i Klase:</a:t>
            </a:r>
            <a:r>
              <a:rPr lang="hr-HR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Klasa:</a:t>
            </a:r>
            <a:r>
              <a:rPr lang="hr-HR" dirty="0"/>
              <a:t> Definicija ili "plan" koji opisuje kako će se objekt ponašati.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r-HR" b="1" dirty="0"/>
              <a:t>Objekt:</a:t>
            </a:r>
            <a:r>
              <a:rPr lang="hr-HR" dirty="0"/>
              <a:t> Konkretna instanca klase, koja sadrži vlastite podatke i metode.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7BD089-2E81-1B37-D6EA-674AE0497C74}"/>
              </a:ext>
            </a:extLst>
          </p:cNvPr>
          <p:cNvSpPr txBox="1">
            <a:spLocks/>
          </p:cNvSpPr>
          <p:nvPr/>
        </p:nvSpPr>
        <p:spPr>
          <a:xfrm>
            <a:off x="1209696" y="1537569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b="1" dirty="0"/>
              <a:t>Svrha OOP-a:</a:t>
            </a:r>
            <a:endParaRPr lang="hr-HR" dirty="0"/>
          </a:p>
          <a:p>
            <a:pPr marL="15875" indent="0">
              <a:buNone/>
            </a:pPr>
            <a:r>
              <a:rPr lang="hr-HR" dirty="0"/>
              <a:t>👉 Pojednostaviti rad programera objedinjavanjem podataka i funkcionalnosti u objekte.</a:t>
            </a:r>
          </a:p>
          <a:p>
            <a:pPr marL="15875" indent="0">
              <a:buNone/>
            </a:pPr>
            <a:r>
              <a:rPr lang="hr-HR" dirty="0"/>
              <a:t>👉 Olakšati pisanje koda koji odražava stvarni svijet.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FE2F5-1E01-841B-22E7-BE59661A9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2E9E5C3-1DD8-A0AF-4BDA-0E638C550B5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OOP-KLASE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38323A-EAF8-3D5A-53C6-9426A21B7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869" y="3258517"/>
            <a:ext cx="5072063" cy="169816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13E385FB-19BC-2979-DE39-665D1A215A2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03049" y="1377027"/>
            <a:ext cx="3895725" cy="119062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F8C67B9-9DE5-A58F-5BE9-3DE4BC836AF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13862" y="1584362"/>
            <a:ext cx="2638425" cy="4953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243CA7-1241-97D2-4F16-5D6BF73531E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72769" y="1377027"/>
            <a:ext cx="3576305" cy="12079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561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C0EC5-774C-9948-312D-3F9A33ACF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DE1711D-D600-8E9A-1FDE-C4DBA5994C13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OOP-MAGI</a:t>
            </a:r>
            <a:r>
              <a:rPr lang="hr-HR" dirty="0"/>
              <a:t>č</a:t>
            </a:r>
            <a:r>
              <a:rPr lang="en-US" dirty="0"/>
              <a:t>NE METODE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FCB316-6EB5-8896-A3F4-2135D4AEE7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7526" y="1855020"/>
            <a:ext cx="3219450" cy="4095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A4D46D3-65B9-519A-B59E-52518CAFE8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6800" y="1314449"/>
            <a:ext cx="2895600" cy="167401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7F39061-9BFD-FE8D-31F5-E370D5080B5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70012" y="4123107"/>
            <a:ext cx="4067175" cy="6000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7584E996-A46F-D680-D16B-30AA3285BA3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66800" y="3563120"/>
            <a:ext cx="4755190" cy="1718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0745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9272" y="716732"/>
            <a:ext cx="3932237" cy="1433464"/>
          </a:xfrm>
        </p:spPr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dirty="0"/>
              <a:t>https://docs.google.com/document/d/1JcegGKo5NyPIqZY63XEZAYoiUCHcQUWKCmRs5Y_hQw8/edit?usp=sharing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B249DA-30B5-EA79-5CBE-73CA8D0E9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31245" y="2900362"/>
            <a:ext cx="962025" cy="35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F8377A-6A26-7CDD-A0E1-D64030EF7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E200C0A-F0CB-F9B4-D599-814E1F545C2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OOP-CLASS/STATIC METODE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4D21E-DC5C-5526-EF34-482B98B92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820" y="1527998"/>
            <a:ext cx="5679558" cy="119687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3FFF90C-980F-4499-8FCB-51F3D51645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3484" y="3837361"/>
            <a:ext cx="5872716" cy="39373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3B92637-1143-5486-BA8F-A38BF1BCD5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27383" y="3355897"/>
            <a:ext cx="4125100" cy="1356669"/>
          </a:xfrm>
          <a:prstGeom prst="rect">
            <a:avLst/>
          </a:prstGeom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2A20DC6-CD5D-611B-09C2-72F7093D7A76}"/>
              </a:ext>
            </a:extLst>
          </p:cNvPr>
          <p:cNvSpPr txBox="1">
            <a:spLocks/>
          </p:cNvSpPr>
          <p:nvPr/>
        </p:nvSpPr>
        <p:spPr>
          <a:xfrm>
            <a:off x="842873" y="1317351"/>
            <a:ext cx="5127309" cy="156182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hr-HR" sz="1600" dirty="0"/>
              <a:t>✅ </a:t>
            </a:r>
            <a:r>
              <a:rPr lang="hr-HR" sz="1600" b="1" dirty="0"/>
              <a:t>Instance metode</a:t>
            </a:r>
            <a:r>
              <a:rPr lang="hr-HR" sz="1600" dirty="0"/>
              <a:t> omogućuju interakciju s podacima unutar objekta.</a:t>
            </a:r>
            <a:endParaRPr lang="en-US" sz="1600" dirty="0"/>
          </a:p>
          <a:p>
            <a:pPr>
              <a:buNone/>
            </a:pPr>
            <a:r>
              <a:rPr lang="hr-HR" sz="1600" dirty="0"/>
              <a:t>✅ </a:t>
            </a:r>
            <a:r>
              <a:rPr lang="hr-HR" sz="1600" b="1" dirty="0" err="1"/>
              <a:t>Class</a:t>
            </a:r>
            <a:r>
              <a:rPr lang="hr-HR" sz="1600" b="1" dirty="0"/>
              <a:t> metode</a:t>
            </a:r>
            <a:r>
              <a:rPr lang="hr-HR" sz="1600" dirty="0"/>
              <a:t> omogućuju kreiranje novih objekata i rad s klasom kao cjelinom.</a:t>
            </a:r>
            <a:endParaRPr lang="en-US" sz="1600" dirty="0"/>
          </a:p>
          <a:p>
            <a:pPr>
              <a:buNone/>
            </a:pPr>
            <a:r>
              <a:rPr lang="hr-HR" sz="1600" dirty="0"/>
              <a:t>✅ </a:t>
            </a:r>
            <a:r>
              <a:rPr lang="hr-HR" sz="1600" b="1" dirty="0" err="1"/>
              <a:t>Static</a:t>
            </a:r>
            <a:r>
              <a:rPr lang="hr-HR" sz="1600" b="1" dirty="0"/>
              <a:t> metode</a:t>
            </a:r>
            <a:r>
              <a:rPr lang="hr-HR" sz="1600" dirty="0"/>
              <a:t> služe za grupiranje funkcija unutar klase bez ovisnosti o stanju objekta ili klase.</a:t>
            </a:r>
          </a:p>
        </p:txBody>
      </p:sp>
    </p:spTree>
    <p:extLst>
      <p:ext uri="{BB962C8B-B14F-4D97-AF65-F5344CB8AC3E}">
        <p14:creationId xmlns:p14="http://schemas.microsoft.com/office/powerpoint/2010/main" val="41711857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3B9A5-12A8-3FE7-D008-2A8874716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34463DAC-8E7D-20DF-33A9-93D8D5465F0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OOP-CLASS/STATIC METODE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0A2BB7-14D1-3F6C-11CD-59A2949C7D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1703" y="1567767"/>
            <a:ext cx="4994423" cy="164215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D8C65CE-C871-3120-C2B5-0455F1897A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307" y="2123653"/>
            <a:ext cx="5505893" cy="26519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23EA33-DE8D-8CC1-462F-BFA832D6FD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1703" y="3429000"/>
            <a:ext cx="3938809" cy="216480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FB278FF-53BF-5F8D-D391-88AD1A43731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1768" y="4198103"/>
            <a:ext cx="6605810" cy="427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4894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553F88-708F-CCC0-C867-C87D87771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EF91EF6-82E0-4C3A-70B7-07830325B73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OOP-CLASS/STATIC METODE</a:t>
            </a:r>
            <a:endParaRPr lang="hr-HR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9B86B82-5CC2-4CF6-0CF9-AE43E05B9A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160" y="1148316"/>
            <a:ext cx="2883670" cy="4561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1673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82D9A3-7CBD-2EC5-7C06-FD3A10FE5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E9382-0003-B2AC-2191-30E39769C0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9E03ECB-53BC-A389-FC69-6C065460F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D</a:t>
            </a:r>
            <a:r>
              <a:rPr lang="hr-HR" dirty="0"/>
              <a:t>ovršite implementaciju dviju metoda.</a:t>
            </a:r>
          </a:p>
          <a:p>
            <a:pPr marL="285750" indent="-285750">
              <a:buFontTx/>
              <a:buChar char="-"/>
            </a:pPr>
            <a:endParaRPr lang="hr-HR" dirty="0"/>
          </a:p>
          <a:p>
            <a:pPr marL="285750" indent="-285750">
              <a:buFontTx/>
              <a:buChar char="-"/>
            </a:pPr>
            <a:r>
              <a:rPr lang="hr-HR" dirty="0"/>
              <a:t>Metoda </a:t>
            </a:r>
            <a:r>
              <a:rPr lang="hr-HR" b="1" dirty="0" err="1"/>
              <a:t>franchise</a:t>
            </a:r>
            <a:r>
              <a:rPr lang="hr-HR" dirty="0"/>
              <a:t>, koja prima </a:t>
            </a:r>
            <a:r>
              <a:rPr lang="hr-HR" dirty="0" err="1"/>
              <a:t>store</a:t>
            </a:r>
            <a:r>
              <a:rPr lang="hr-HR" dirty="0"/>
              <a:t> kao argument. Trebala bi vratiti novi objekt tipa Store, s nazivom jednakim argumentu + " - </a:t>
            </a:r>
            <a:r>
              <a:rPr lang="hr-HR" b="1" dirty="0" err="1"/>
              <a:t>franchise</a:t>
            </a:r>
            <a:r>
              <a:rPr lang="hr-HR" dirty="0"/>
              <a:t>".</a:t>
            </a:r>
          </a:p>
          <a:p>
            <a:pPr marL="285750" indent="-285750">
              <a:buFontTx/>
              <a:buChar char="-"/>
            </a:pPr>
            <a:endParaRPr lang="hr-HR" dirty="0"/>
          </a:p>
          <a:p>
            <a:pPr marL="285750" indent="-285750">
              <a:buFontTx/>
              <a:buChar char="-"/>
            </a:pPr>
            <a:r>
              <a:rPr lang="hr-HR" dirty="0"/>
              <a:t>Metoda </a:t>
            </a:r>
            <a:r>
              <a:rPr lang="hr-HR" dirty="0" err="1"/>
              <a:t>store_</a:t>
            </a:r>
            <a:r>
              <a:rPr lang="hr-HR" b="1" dirty="0" err="1"/>
              <a:t>details</a:t>
            </a:r>
            <a:r>
              <a:rPr lang="hr-HR" dirty="0"/>
              <a:t>, koja također prima </a:t>
            </a:r>
            <a:r>
              <a:rPr lang="hr-HR" dirty="0" err="1"/>
              <a:t>store</a:t>
            </a:r>
            <a:r>
              <a:rPr lang="hr-HR" dirty="0"/>
              <a:t> kao argument. Trebala bi vratiti </a:t>
            </a:r>
            <a:r>
              <a:rPr lang="hr-HR" dirty="0" err="1"/>
              <a:t>string</a:t>
            </a:r>
            <a:r>
              <a:rPr lang="hr-HR" dirty="0"/>
              <a:t> koji predstavlja zadani argument.</a:t>
            </a:r>
          </a:p>
          <a:p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53762A-492E-CE81-22F3-911D3F1BA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681" y="2607523"/>
            <a:ext cx="5543550" cy="2238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7882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5156</TotalTime>
  <Words>700</Words>
  <Application>Microsoft Office PowerPoint</Application>
  <PresentationFormat>Widescreen</PresentationFormat>
  <Paragraphs>82</Paragraphs>
  <Slides>16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Open Sans</vt:lpstr>
      <vt:lpstr>Open Sans Semibold</vt:lpstr>
      <vt:lpstr>Wingdings</vt:lpstr>
      <vt:lpstr>Office Theme</vt:lpstr>
      <vt:lpstr>Objektno orijentirano programiranje 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 Duvnjak</cp:lastModifiedBy>
  <cp:revision>228</cp:revision>
  <dcterms:created xsi:type="dcterms:W3CDTF">2021-08-14T09:32:24Z</dcterms:created>
  <dcterms:modified xsi:type="dcterms:W3CDTF">2025-05-18T16:14:53Z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