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282" r:id="rId5"/>
    <p:sldId id="308" r:id="rId6"/>
    <p:sldId id="381" r:id="rId7"/>
    <p:sldId id="382" r:id="rId8"/>
    <p:sldId id="384" r:id="rId9"/>
    <p:sldId id="391" r:id="rId10"/>
    <p:sldId id="383" r:id="rId11"/>
    <p:sldId id="385" r:id="rId12"/>
    <p:sldId id="345" r:id="rId13"/>
    <p:sldId id="386" r:id="rId14"/>
    <p:sldId id="387" r:id="rId15"/>
    <p:sldId id="388" r:id="rId16"/>
    <p:sldId id="389" r:id="rId17"/>
    <p:sldId id="378" r:id="rId18"/>
    <p:sldId id="392" r:id="rId19"/>
    <p:sldId id="390" r:id="rId20"/>
    <p:sldId id="393" r:id="rId21"/>
    <p:sldId id="394" r:id="rId22"/>
    <p:sldId id="395" r:id="rId23"/>
    <p:sldId id="398" r:id="rId24"/>
    <p:sldId id="397" r:id="rId25"/>
    <p:sldId id="396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1"/>
            <p14:sldId id="382"/>
            <p14:sldId id="384"/>
            <p14:sldId id="391"/>
            <p14:sldId id="383"/>
            <p14:sldId id="385"/>
            <p14:sldId id="345"/>
            <p14:sldId id="386"/>
            <p14:sldId id="387"/>
            <p14:sldId id="388"/>
            <p14:sldId id="389"/>
            <p14:sldId id="378"/>
            <p14:sldId id="392"/>
            <p14:sldId id="390"/>
            <p14:sldId id="393"/>
            <p14:sldId id="394"/>
            <p14:sldId id="395"/>
            <p14:sldId id="398"/>
            <p14:sldId id="397"/>
            <p14:sldId id="396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E1D4-78B8-37FD-1C3A-4164CC43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3E683-BEEE-32B6-54F7-E46083B4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68D3-49FA-5D89-2863-27A2503A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7FF3-B9AF-5DCB-C75B-60182241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FF9B-A097-0D77-DB9C-BBD803D1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4D646-2067-51BA-BC3A-03D9FD4C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33C53-DDFD-AAD9-0C1F-05E0462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AFA4-F555-5AF2-D867-4A1B7D26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9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5629-8EDA-1AFF-8BEE-44B71F4C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BBE4E-DE25-DA39-FEB4-8111164E9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71DE-80DA-D762-7813-E6BCF70D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41F-34F3-886B-27D6-52DC1693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DDE4-586D-862D-1274-356A00EB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8308-9D9E-9E25-B455-526B6A3C3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6C387-0FFE-C9CA-FA07-31A1C9536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87EB-B6B8-D5D5-D913-81CC40868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2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BB44-9631-6D4D-68A8-4F4617D3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8D5-A8C3-8C55-112E-CDD264C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A9026-F141-00C8-6C7D-C39A7E92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C0F4-FDDD-7B76-9078-0B431193C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8F65-A6BD-2CF2-9740-9100D5D8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2F345-C10E-3F25-FCB8-8FF90CCA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4809-572B-B34B-18B8-9FDE1A6C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0998-62B7-77DB-9780-3E3DE72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AAD58-419B-AC87-8A45-4E763DDC1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90C4E-4E05-92AA-ED32-38E5DF3EE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E6347-55F5-E003-3593-48BAE452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DDB45-7D1D-3D70-E9AC-950D97AFB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9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3CF8-06C2-2540-2942-956F005F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45337-4256-4F6A-A5D9-E20B4C73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818-2F59-443C-FE50-D3365EA7B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A51A-26F4-4FB6-8A2C-3CAB58BD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0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5B7F-91E9-13A5-9323-9CB064B0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7BEBA-1AFB-5428-853E-7AA5AA10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75EA0-73A4-E2A2-810F-05F00A98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25DD-68B6-5947-D9B1-18A76D83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8D7-02A1-830F-6BD4-05800C95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37C2-F2FC-C3C9-8443-101FDE442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DD71-AF3C-4D87-23CF-A7BD93034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0EF2-09BD-E620-21E9-DD84AB09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0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0A41-CE9A-FD5A-F2A8-3AA3EF2E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331F-3EA3-0DCF-9547-FC569A20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E6ED-B066-380A-2FBB-FB5CA4888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2A19-1E3F-E7ED-B861-390C80870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5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89DE-BE26-C0AF-28EF-2367ED7D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E696D-9691-B283-38B2-C0C2BA24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9A186-502C-E75A-ECEF-1D0F7801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60D0-38EE-85FD-93AA-546B3548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2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14F9-687A-26E3-46FB-0F6A9C82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694F-315A-AA87-E03F-7F8A887DB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D9040-B72E-3E51-7C90-30138103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1963-731E-E215-23A3-7D9756D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08B8-4F09-6A2B-ECAD-BB98F316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84A01-CD7D-9455-0DDD-6B980DB71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578DD-B72E-267B-6EA6-3A5657E2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D015-CE54-7BFA-12AA-CFB056B4C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F332-8BE5-1208-3AB1-0789671A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AAE2-FDC4-80A7-9F6A-B2B5A9B4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7187-8FA0-135F-6F62-3F770D9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8326-3AFF-2165-7F48-1D6836F74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8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DEB63-517C-4051-3E57-9449028FB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4219D-5E97-8660-55FE-527473B85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03CD74-76EF-9B3D-1F1C-77360F4FE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7A9C1-7693-F06A-7499-FC3A2A0EB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4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9D73-8FC8-1906-E5A2-6726C1E5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EC52C-A105-22BC-FB9F-5A81705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F684-E15A-BDC0-7C53-A0E8E4E2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1D98-7395-42E2-BCBE-C4FDFAF2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A73-B3D0-5F8C-9F4D-EAD80C9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3472-0A0B-7EAB-E38A-1B320FA48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AAE26-B863-5903-5F91-C833521A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025C-3163-64C9-3D85-3391550C8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6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9B5-646B-DE29-AA1A-44B16D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1DC00-03DF-716C-CF65-116CA0357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5D8-DC33-A4DB-E13D-455A1BBED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EBFB-E239-D9CC-4C10-1E4397A3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61F1-6BDE-17F1-D3AB-63B36C3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C3A0-D999-2048-41AA-1D961676A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EE927-122C-01CE-9AAE-EDE39C46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3370-BE7B-BD7B-4983-0177835DC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CE55-D789-F97A-C3E5-0C561B70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1239-3BB3-BCC1-3C6C-92E2845B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547C9-D32E-D66D-647C-0490612DA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194-B79D-1CA7-D6E9-D70B02F1A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D398-9B40-E5EE-B0F5-2E88FA39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05B8A-4449-54FD-835A-B9F994CE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B3031-4E67-8CB2-C4A1-AF4B4004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33E3-B6D0-CDC9-BE24-C04F879C5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C01-AB28-CD7C-718F-0FC61E61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5AD3-D6E5-2177-DF15-A375B1CFC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B0AE6-EC02-9525-776E-7E8F5323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AD73-5CDF-F536-1DEE-697111670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52D-867C-2C82-262C-4CDF8A56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E6E86-B18A-C659-7BD7-E9B49C9E3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3B0A1-D41A-8D41-E711-EE11F029A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6240-EE6C-C767-8457-B5B22DEB3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11BD-B19D-BB88-29B8-173AF93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9C82F-238F-7367-6787-8A9EA71E0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9A0C8-CAA1-BA12-0E18-EE834574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F03C-6D6C-35BD-DF93-66719FE9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AE7F-4D10-CFF2-4E33-7FBDE2C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C95F-4F0E-19F1-2288-E6431CA6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50F6E-AE78-3DCE-7878-A28AC08D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6FA-4246-F14E-1743-697EF7F7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601FC-9FB3-CB3A-B308-ED59E728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192A9D-7C54-1D6A-A155-CD1A3AE50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799504-2DFF-9625-3A88-8F0F5E737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3687A-ADDF-1CF2-6C8B-5302CBF57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4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50753-4C5F-600E-7657-A99F6527C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5FADE-B0C9-7DA4-5936-E24071FC00F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73454-1E1F-71EF-8999-DC1799A2F510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3F665-D86D-498A-0F7C-9F2EB46E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15E92-8C13-1F1B-7E80-47A8F5DC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251959-4C13-E914-D6FA-DB554DA98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52CA9E-CA85-A8FB-984E-0A7474A22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3E61B4-D920-3F9A-F7DB-1D8AE68E3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19F-6F27-363C-1646-69F1B8C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707C6-CED5-C1DC-29C1-ABB8BCC7613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 &amp; DELETE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BD82D-9DF7-23DE-92D9-E8E946CE4FA9}"/>
              </a:ext>
            </a:extLst>
          </p:cNvPr>
          <p:cNvSpPr txBox="1"/>
          <p:nvPr/>
        </p:nvSpPr>
        <p:spPr>
          <a:xfrm>
            <a:off x="675002" y="280377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C923-D65F-69AE-067F-0CAA194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1" y="1596537"/>
            <a:ext cx="13049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E3A08-A374-1721-0ABB-EFC9E68B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1" y="2602674"/>
            <a:ext cx="27432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D89D5-EF7B-98D8-5A75-B1E06B66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671" y="2764599"/>
            <a:ext cx="15906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BF887-15C4-5CA6-902E-7370076A14D6}"/>
              </a:ext>
            </a:extLst>
          </p:cNvPr>
          <p:cNvSpPr txBox="1"/>
          <p:nvPr/>
        </p:nvSpPr>
        <p:spPr>
          <a:xfrm>
            <a:off x="10191307" y="2395267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75E04-C165-62A3-B091-B2ECBB751EBB}"/>
              </a:ext>
            </a:extLst>
          </p:cNvPr>
          <p:cNvSpPr txBox="1"/>
          <p:nvPr/>
        </p:nvSpPr>
        <p:spPr>
          <a:xfrm>
            <a:off x="675002" y="167582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BC17-F6CA-B4E1-D626-74F001D241E7}"/>
              </a:ext>
            </a:extLst>
          </p:cNvPr>
          <p:cNvSpPr txBox="1"/>
          <p:nvPr/>
        </p:nvSpPr>
        <p:spPr>
          <a:xfrm>
            <a:off x="735586" y="4027231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73822-1ADE-93C4-12A7-62A78372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45" y="3929838"/>
            <a:ext cx="17907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A8145E-9FA0-C00F-8A2E-C4B13B2E814A}"/>
              </a:ext>
            </a:extLst>
          </p:cNvPr>
          <p:cNvSpPr txBox="1"/>
          <p:nvPr/>
        </p:nvSpPr>
        <p:spPr>
          <a:xfrm>
            <a:off x="10191307" y="3538641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FC6D11-4A10-596A-9FEC-B57C6B7F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534" y="3961228"/>
            <a:ext cx="15144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DA294-CE70-DCE6-191F-DFD520C604A7}"/>
              </a:ext>
            </a:extLst>
          </p:cNvPr>
          <p:cNvSpPr txBox="1"/>
          <p:nvPr/>
        </p:nvSpPr>
        <p:spPr>
          <a:xfrm>
            <a:off x="735586" y="4881360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84F503-82C9-DE88-1A00-50940215F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20" y="4820734"/>
            <a:ext cx="1962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1A05-B2F4-F7DF-DF98-3618C14D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9DFAE-1352-2EB1-8A50-C79927978A7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455D5-F71B-D2C1-0675-9CB2717B0D52}"/>
              </a:ext>
            </a:extLst>
          </p:cNvPr>
          <p:cNvSpPr txBox="1"/>
          <p:nvPr/>
        </p:nvSpPr>
        <p:spPr>
          <a:xfrm>
            <a:off x="675002" y="2803770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659B-BA3E-5966-66EE-A6D9F82792FD}"/>
              </a:ext>
            </a:extLst>
          </p:cNvPr>
          <p:cNvSpPr txBox="1"/>
          <p:nvPr/>
        </p:nvSpPr>
        <p:spPr>
          <a:xfrm>
            <a:off x="675002" y="1675821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D7993-AB46-FD7A-C53A-FDA6F21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6" y="1905995"/>
            <a:ext cx="4636903" cy="1220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EE84D3-5A9D-46DE-280F-4C66D0765711}"/>
              </a:ext>
            </a:extLst>
          </p:cNvPr>
          <p:cNvSpPr txBox="1"/>
          <p:nvPr/>
        </p:nvSpPr>
        <p:spPr>
          <a:xfrm>
            <a:off x="675002" y="425865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Dodavanje prve narudžbe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556829-A2E5-0954-4F33-C562C62F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6" y="4176624"/>
            <a:ext cx="4314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1BDC-A594-5B31-3541-69AB655F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159B-EB90-AE02-5AB3-FB27265434B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26E90-14A1-EBDB-B33F-DCD26FCE11AF}"/>
              </a:ext>
            </a:extLst>
          </p:cNvPr>
          <p:cNvSpPr txBox="1"/>
          <p:nvPr/>
        </p:nvSpPr>
        <p:spPr>
          <a:xfrm>
            <a:off x="706734" y="2883962"/>
            <a:ext cx="6145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 SQL-u postoje različite vrste JOIN-ova:</a:t>
            </a:r>
          </a:p>
          <a:p>
            <a:r>
              <a:rPr lang="hr-HR" dirty="0"/>
              <a:t>👉 </a:t>
            </a:r>
            <a:r>
              <a:rPr lang="hr-HR" b="1" dirty="0"/>
              <a:t>INNER JOIN</a:t>
            </a:r>
            <a:r>
              <a:rPr lang="hr-HR" dirty="0"/>
              <a:t> – Spaja samo one retke koji imaju podudaranje u obje tablice.</a:t>
            </a:r>
          </a:p>
          <a:p>
            <a:r>
              <a:rPr lang="hr-HR" dirty="0"/>
              <a:t>👉 </a:t>
            </a:r>
            <a:r>
              <a:rPr lang="hr-HR" b="1" dirty="0"/>
              <a:t>LEFT JOIN</a:t>
            </a:r>
            <a:r>
              <a:rPr lang="hr-HR" dirty="0"/>
              <a:t> – Uključuje sve retke iz lijeve tablice i samo podudarne iz desne.</a:t>
            </a:r>
          </a:p>
          <a:p>
            <a:r>
              <a:rPr lang="hr-HR" dirty="0"/>
              <a:t>👉 </a:t>
            </a:r>
            <a:r>
              <a:rPr lang="hr-HR" b="1" dirty="0"/>
              <a:t>RIGHT JOIN</a:t>
            </a:r>
            <a:r>
              <a:rPr lang="hr-HR" dirty="0"/>
              <a:t> – Obrnuto od LEFT JOIN.</a:t>
            </a:r>
          </a:p>
          <a:p>
            <a:r>
              <a:rPr lang="hr-HR" dirty="0"/>
              <a:t>👉 </a:t>
            </a:r>
            <a:r>
              <a:rPr lang="hr-HR" b="1" dirty="0"/>
              <a:t>FULL JOIN</a:t>
            </a:r>
            <a:r>
              <a:rPr lang="hr-HR" dirty="0"/>
              <a:t> – Vraća sve retke iz obje tablice, bez obzira na podudaranje.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834A-DF8D-68A7-95BA-1E125655EFB2}"/>
              </a:ext>
            </a:extLst>
          </p:cNvPr>
          <p:cNvSpPr txBox="1"/>
          <p:nvPr/>
        </p:nvSpPr>
        <p:spPr>
          <a:xfrm>
            <a:off x="675002" y="1675821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Jedna od </a:t>
            </a:r>
            <a:r>
              <a:rPr lang="hr-HR" b="1" dirty="0"/>
              <a:t>najmoćnijih funkcionalnosti SQL-a</a:t>
            </a:r>
            <a:r>
              <a:rPr lang="hr-HR" dirty="0"/>
              <a:t> je </a:t>
            </a:r>
            <a:r>
              <a:rPr lang="hr-HR" b="1" dirty="0"/>
              <a:t>JOIN</a:t>
            </a:r>
            <a:r>
              <a:rPr lang="hr-HR" dirty="0"/>
              <a:t>, koja nam omogućuje </a:t>
            </a:r>
            <a:r>
              <a:rPr lang="hr-HR" b="1" dirty="0"/>
              <a:t>spajanje tablica na temelju odnosa između njih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37372-864C-7ADC-CEF4-C49907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9" y="1756023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D1602-2B85-406D-2C06-5A695F41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2" y="2444172"/>
            <a:ext cx="4920438" cy="490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3F885-9C04-04B1-B8D8-8932BBA77DC1}"/>
              </a:ext>
            </a:extLst>
          </p:cNvPr>
          <p:cNvGrpSpPr/>
          <p:nvPr/>
        </p:nvGrpSpPr>
        <p:grpSpPr>
          <a:xfrm>
            <a:off x="6807486" y="3594639"/>
            <a:ext cx="5311128" cy="859675"/>
            <a:chOff x="6820620" y="3241822"/>
            <a:chExt cx="5311128" cy="85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EC5D4-6668-F1CC-F513-DE03A9FB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E0121-CFCF-7003-B317-F4B8EAB9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C25C1-8681-E60F-D464-7FA6144C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38A8D-5986-4A91-6FC1-2B0D6D51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2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broj narudžbe</a:t>
            </a:r>
            <a:r>
              <a:rPr lang="hr-HR" dirty="0"/>
              <a:t>, </a:t>
            </a:r>
            <a:r>
              <a:rPr lang="hr-HR" b="1" dirty="0"/>
              <a:t>naziv proizvoda</a:t>
            </a:r>
            <a:r>
              <a:rPr lang="hr-HR" dirty="0"/>
              <a:t>, </a:t>
            </a:r>
            <a:r>
              <a:rPr lang="hr-HR" b="1" dirty="0"/>
              <a:t>cijenu</a:t>
            </a:r>
            <a:r>
              <a:rPr lang="hr-HR" dirty="0"/>
              <a:t> i </a:t>
            </a:r>
            <a:r>
              <a:rPr lang="hr-HR" b="1" dirty="0"/>
              <a:t>stanje na skladištu</a:t>
            </a:r>
            <a:r>
              <a:rPr lang="hr-HR" dirty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ime kupca, proizvod koji je kupio, cijenu i broj narudžbe</a:t>
            </a:r>
            <a:r>
              <a:rPr lang="hr-HR" dirty="0"/>
              <a:t> iz više tablica istovremeno.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980A7-6A1F-37BE-BA42-2F1B1E95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57" y="2500312"/>
            <a:ext cx="630555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716DD-6DE7-ACE3-D299-9DFA98C2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057" y="3931167"/>
            <a:ext cx="6286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AC-28A5-CD3E-01A2-67A86A893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81E-B707-A718-F041-A3BA24A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FA222-DB6D-A366-04A0-EA6C07CE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🔥 Izrađujemo </a:t>
            </a:r>
            <a:r>
              <a:rPr lang="hr-HR" b="1" dirty="0"/>
              <a:t>kviz o glavnim gradovima</a:t>
            </a:r>
            <a:r>
              <a:rPr lang="hr-HR" dirty="0"/>
              <a:t>!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Aplikacija prikazuje ime države i korisnik mora unijeti glavni grad.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točan, povećava se broj bodova.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netočan – igra je gotova i prikazuje se rezultat.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2F23E-6890-5936-C719-19C23147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0765"/>
            <a:ext cx="5114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9967-3189-098E-8001-570B9AC1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C03D6-8D73-8D5D-CAF3-5BDD289D24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BA08-CF7A-E52E-980D-1099CCBB3427}"/>
              </a:ext>
            </a:extLst>
          </p:cNvPr>
          <p:cNvSpPr txBox="1"/>
          <p:nvPr/>
        </p:nvSpPr>
        <p:spPr>
          <a:xfrm>
            <a:off x="1024270" y="1647468"/>
            <a:ext cx="264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4DD53-6B66-5784-374B-FE4E81D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13" y="2193109"/>
            <a:ext cx="1884620" cy="19226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8D563F-17B6-B61A-C588-993DAFC4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921" y="2190362"/>
            <a:ext cx="3176809" cy="12664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BC15BB-E323-AA3A-621B-802F45C176F5}"/>
              </a:ext>
            </a:extLst>
          </p:cNvPr>
          <p:cNvSpPr txBox="1"/>
          <p:nvPr/>
        </p:nvSpPr>
        <p:spPr>
          <a:xfrm>
            <a:off x="4020713" y="1643376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Dohvaćanje podataka iz baze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B6984-7E68-73A7-CED7-09997CD802A9}"/>
              </a:ext>
            </a:extLst>
          </p:cNvPr>
          <p:cNvSpPr txBox="1"/>
          <p:nvPr/>
        </p:nvSpPr>
        <p:spPr>
          <a:xfrm>
            <a:off x="8240067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Pokretanje Express servera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011CA3-7864-E528-CDE4-9B01408D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372" y="2190362"/>
            <a:ext cx="2836568" cy="12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A1B2-8D60-CF7D-B08C-92C66EEF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133C36-5F26-94E0-8705-09A1514B75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E90B3-0411-7412-C4D2-0D9D8AFD31B2}"/>
              </a:ext>
            </a:extLst>
          </p:cNvPr>
          <p:cNvSpPr txBox="1"/>
          <p:nvPr/>
        </p:nvSpPr>
        <p:spPr>
          <a:xfrm>
            <a:off x="1024270" y="1647468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Generiranje slučajnog pitanja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31045-83D3-FC49-CFCF-A1CC8299D3F8}"/>
              </a:ext>
            </a:extLst>
          </p:cNvPr>
          <p:cNvSpPr txBox="1"/>
          <p:nvPr/>
        </p:nvSpPr>
        <p:spPr>
          <a:xfrm>
            <a:off x="6507763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Obrada odgovora korisnika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9D440-24EC-0BF7-3CE8-F6651E1C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289542"/>
            <a:ext cx="3346709" cy="196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540E-99F3-6332-122E-82517EA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3" y="2289542"/>
            <a:ext cx="3464607" cy="2203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06FFB-09AF-2AE5-ECFA-0CB1FFCB9CE7}"/>
              </a:ext>
            </a:extLst>
          </p:cNvPr>
          <p:cNvSpPr txBox="1"/>
          <p:nvPr/>
        </p:nvSpPr>
        <p:spPr>
          <a:xfrm>
            <a:off x="921488" y="4984319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5F186-3234-9204-0D29-A6A96B8B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21" y="4916572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7966-0925-D5EB-1268-594B1F00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E1C-8B32-D980-7828-5A01931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47DD9-937B-340F-D6FE-BEC80C30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Možeš li dodati tablicu </a:t>
            </a:r>
            <a:r>
              <a:rPr lang="hr-HR" b="1" dirty="0" err="1"/>
              <a:t>flags</a:t>
            </a:r>
            <a:r>
              <a:rPr lang="hr-HR" dirty="0"/>
              <a:t> i napraviti kviz s prepoznavanjem zastava?</a:t>
            </a:r>
          </a:p>
          <a:p>
            <a:r>
              <a:rPr lang="hr-HR" dirty="0"/>
              <a:t>✔ Koristi </a:t>
            </a:r>
            <a:r>
              <a:rPr lang="hr-HR" b="1" dirty="0"/>
              <a:t>SELECT * FROM </a:t>
            </a:r>
            <a:r>
              <a:rPr lang="hr-HR" b="1" dirty="0" err="1"/>
              <a:t>flags</a:t>
            </a:r>
            <a:r>
              <a:rPr lang="hr-HR" b="1" dirty="0"/>
              <a:t>;</a:t>
            </a:r>
            <a:br>
              <a:rPr lang="hr-HR" dirty="0"/>
            </a:br>
            <a:r>
              <a:rPr lang="hr-HR" dirty="0"/>
              <a:t>✔ Prikaži sliku zastave i traži unos imena države</a:t>
            </a:r>
            <a:br>
              <a:rPr lang="hr-HR" dirty="0"/>
            </a:br>
            <a:r>
              <a:rPr lang="hr-HR" dirty="0"/>
              <a:t>✔ Ako korisnik pogriješi – igra završava!</a:t>
            </a:r>
          </a:p>
        </p:txBody>
      </p:sp>
    </p:spTree>
    <p:extLst>
      <p:ext uri="{BB962C8B-B14F-4D97-AF65-F5344CB8AC3E}">
        <p14:creationId xmlns:p14="http://schemas.microsoft.com/office/powerpoint/2010/main" val="1198356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2760B-E071-F247-11DC-4074D00F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054AB-20D1-78B2-5294-0D24975B8E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Relacijske baze podataka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1E2-FD30-BAF6-E774-B3B1A1EAFA1D}"/>
              </a:ext>
            </a:extLst>
          </p:cNvPr>
          <p:cNvSpPr txBox="1"/>
          <p:nvPr/>
        </p:nvSpPr>
        <p:spPr>
          <a:xfrm>
            <a:off x="990600" y="1295097"/>
            <a:ext cx="886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Relacije omogućuju povezivanje podataka iz više tablica, čime se povećava efikasnost pretrage i organizacije podataka.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5E9-00C4-C7EF-057F-145B32638ED5}"/>
              </a:ext>
            </a:extLst>
          </p:cNvPr>
          <p:cNvSpPr txBox="1">
            <a:spLocks/>
          </p:cNvSpPr>
          <p:nvPr/>
        </p:nvSpPr>
        <p:spPr>
          <a:xfrm>
            <a:off x="1031358" y="197545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Jedan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jedan</a:t>
            </a:r>
            <a:r>
              <a:rPr lang="en-US" sz="1600" dirty="0"/>
              <a:t> (1:1)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7AFA-74BD-D83F-FC8C-A1DFCAA239CA}"/>
              </a:ext>
            </a:extLst>
          </p:cNvPr>
          <p:cNvSpPr txBox="1"/>
          <p:nvPr/>
        </p:nvSpPr>
        <p:spPr>
          <a:xfrm>
            <a:off x="1031358" y="2644170"/>
            <a:ext cx="8860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Ovaj odnos znači da </a:t>
            </a:r>
            <a:r>
              <a:rPr lang="hr-HR" sz="1400" b="1" dirty="0"/>
              <a:t>jedan redak u jednoj tablici odgovara točno jednom retku u drugoj tablici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Koristi se </a:t>
            </a:r>
            <a:r>
              <a:rPr lang="hr-HR" sz="1400" b="1" dirty="0"/>
              <a:t>za </a:t>
            </a:r>
            <a:r>
              <a:rPr lang="hr-HR" sz="1400" b="1" dirty="0" err="1"/>
              <a:t>modularizaciju</a:t>
            </a:r>
            <a:r>
              <a:rPr lang="hr-HR" sz="1400" b="1" dirty="0"/>
              <a:t> baze</a:t>
            </a:r>
            <a:r>
              <a:rPr lang="hr-HR" sz="1400" dirty="0"/>
              <a:t> i izbjegavanje prevelikih tablica s previše stupaca.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C3E03-D918-F41D-A9D7-871411F8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83" y="3612905"/>
            <a:ext cx="3169389" cy="1949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362FD-F57D-29E7-E3F4-80A58B18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05" y="3792566"/>
            <a:ext cx="3838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0159-5D3C-EF0F-DB56-34B1FFD0B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47BAA-7344-AED4-AAAF-4AB02047E2D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JEDAN NA JEDAN (1:1)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84AA-B614-D702-A1D1-0F0E6A82BFEA}"/>
              </a:ext>
            </a:extLst>
          </p:cNvPr>
          <p:cNvSpPr txBox="1"/>
          <p:nvPr/>
        </p:nvSpPr>
        <p:spPr>
          <a:xfrm>
            <a:off x="990600" y="1295097"/>
            <a:ext cx="10008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Ovaj odnos znači da </a:t>
            </a:r>
            <a:r>
              <a:rPr lang="hr-HR" b="1" dirty="0"/>
              <a:t>jedan redak u jednoj tablici odgovara točno jednom retku u drugoj tablici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Koristi se </a:t>
            </a:r>
            <a:r>
              <a:rPr lang="hr-HR" b="1" dirty="0"/>
              <a:t>za </a:t>
            </a:r>
            <a:r>
              <a:rPr lang="hr-HR" b="1" dirty="0" err="1"/>
              <a:t>modularizaciju</a:t>
            </a:r>
            <a:r>
              <a:rPr lang="hr-HR" b="1" dirty="0"/>
              <a:t> baze</a:t>
            </a:r>
            <a:r>
              <a:rPr lang="hr-HR" dirty="0"/>
              <a:t> i izbjegavanje prevelikih tablica s previše stupaca.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7CD9B-1362-A952-6D41-F78E2E33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07" y="3836304"/>
            <a:ext cx="2903576" cy="178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D9227-49F4-6356-C796-359932E1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13" y="2335103"/>
            <a:ext cx="3212805" cy="133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18A8-1C0B-9788-CC0E-0B91F4EBA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9" y="2406225"/>
            <a:ext cx="3755525" cy="5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3C66-131C-9E44-1550-CF02244E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79" y="3128962"/>
            <a:ext cx="3829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5BFF-248C-8FD0-0738-12503309C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779" y="3977056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071A-2CC6-EC9E-3AA2-353C6D05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259-6E46-8A50-A918-CFC12C4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B12A1-1595-ACF8-3440-476DF53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upit!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njihove kontakte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53CC9-D5B3-1BF1-48BD-939F03E4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58" y="1669422"/>
            <a:ext cx="3212805" cy="133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08B0D4-A743-1A06-4A16-19AE0284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61" y="3168982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7D1D-C012-FC55-A3F6-F189E809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956B-5DBA-3E9A-2DA3-D437D2F479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D047-E7B5-1CE3-68DF-EF470C62C3AF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E3BD-3FF1-1843-5E43-D626B8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86" y="2703576"/>
            <a:ext cx="4374946" cy="1781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0D61C-E193-ED75-EC6D-6360B4D1734E}"/>
              </a:ext>
            </a:extLst>
          </p:cNvPr>
          <p:cNvSpPr txBox="1"/>
          <p:nvPr/>
        </p:nvSpPr>
        <p:spPr>
          <a:xfrm>
            <a:off x="6331688" y="2902026"/>
            <a:ext cx="40829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student može predati više domaćih zadaća.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kupac može napraviti više narudžbi.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autor može napisati više knjiga.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22282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BA14-EBDB-8FCB-3C5E-1A019CF3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57024-C3B3-7102-CCCD-37E6AB609C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71C2D-FC80-4D3A-AB02-E1F22685509E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78E49-517C-F690-881E-3203592497D6}"/>
              </a:ext>
            </a:extLst>
          </p:cNvPr>
          <p:cNvGrpSpPr/>
          <p:nvPr/>
        </p:nvGrpSpPr>
        <p:grpSpPr>
          <a:xfrm>
            <a:off x="1084299" y="2859356"/>
            <a:ext cx="2249008" cy="1755839"/>
            <a:chOff x="1084299" y="2205824"/>
            <a:chExt cx="3086100" cy="2409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7F97B0-EAA9-FFFE-030E-07BFB809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299" y="2205824"/>
              <a:ext cx="2038350" cy="1238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0B2CD-0442-FB1E-AC8E-F4A0F57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99" y="3529345"/>
              <a:ext cx="3086100" cy="10858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EE6EBAE-EB9C-5A66-75C8-350C1227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282" y="2914011"/>
            <a:ext cx="3448050" cy="1695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7A764-04DB-2CE9-7C67-4282D16B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525" y="2910496"/>
            <a:ext cx="362902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4A31B-0960-CECF-6853-3CA72391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25" y="3870387"/>
            <a:ext cx="1981200" cy="1095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19F6B4-2990-3FE6-D6A6-107B707A2760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29DAA-8641-C649-4372-36806BE82A59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D371B-3582-D439-9907-7F2032D7068D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INNER JOIN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00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9CE9-9806-82B6-E127-E4EF5E3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840DC-96F2-6BF2-79F1-C92FC77E16C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4D48-8094-98C6-361E-3711F1B2E63F}"/>
              </a:ext>
            </a:extLst>
          </p:cNvPr>
          <p:cNvSpPr txBox="1"/>
          <p:nvPr/>
        </p:nvSpPr>
        <p:spPr>
          <a:xfrm>
            <a:off x="990600" y="1455581"/>
            <a:ext cx="38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Odabir samo određenih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1ECC-D455-503D-7179-F80D1AA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2099597"/>
            <a:ext cx="44196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6160C-8851-87C1-51FA-E90CC2BE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424015"/>
            <a:ext cx="235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F67C-CA4E-487A-31A0-03827D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F38-2A9D-AA29-CFFC-9CFB92F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F1E8F-A83B-E731-B64A-E3095AF2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br>
              <a:rPr lang="en-US" b="1" dirty="0"/>
            </a:br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više zadaća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 (npr. datum zadaće).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B951-04FA-6158-DAA9-0787EA62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65" y="2450403"/>
            <a:ext cx="4374946" cy="17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1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A38D-8530-9441-C61C-C45A86F9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BD159-8E10-D46A-DBE1-98A5E5713A5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(M:M)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3353-5B19-3EEB-DF6E-3A90244344F2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U </a:t>
            </a:r>
            <a:r>
              <a:rPr lang="pl-PL" b="1" dirty="0"/>
              <a:t>Many-to-Many</a:t>
            </a:r>
            <a:r>
              <a:rPr lang="pl-PL" dirty="0"/>
              <a:t> odnosu, </a:t>
            </a:r>
            <a:r>
              <a:rPr lang="pl-PL" b="1" dirty="0"/>
              <a:t>jedan zapis u jednoj tablici može biti povezan s više zapisa u drugoj tablici</a:t>
            </a:r>
            <a:r>
              <a:rPr lang="pl-PL" dirty="0"/>
              <a:t>, i obrnuto.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DCE1E-2E56-0FD2-7B6A-A2A5C4F09BFB}"/>
              </a:ext>
            </a:extLst>
          </p:cNvPr>
          <p:cNvSpPr txBox="1"/>
          <p:nvPr/>
        </p:nvSpPr>
        <p:spPr>
          <a:xfrm>
            <a:off x="6331688" y="2902026"/>
            <a:ext cx="4082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Student može biti upisan u više predmeta, a svaki predmet ima više studenata.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Kupci mogu kupiti više proizvoda, a svaki proizvod može biti kupljen od više kupaca.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Autori mogu napisati više knjiga, a svaka knjiga može imati više autora.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37D4-E7BF-031D-6E3B-2838F6D9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73" y="2515044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21DA-DDEE-8060-E3EE-47516EF8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111D5-FBF1-CF5A-E3D0-0FF398C02BF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55CB8-2154-B5E3-9D59-7B677485B0D8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9F5F-8D21-1729-06C7-E115CE869BE5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75D8D-AF15-2FEC-9E5D-EAD143793A8C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887A3-AC45-0F01-285D-4BE216F0EC21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JOIN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C0CB6-53E4-20D9-466C-1CC205B2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62" y="2847975"/>
            <a:ext cx="1201701" cy="679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204F9-FB61-281F-5C4F-23586027C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62" y="3685596"/>
            <a:ext cx="1254864" cy="648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8B04F-7EF1-C5F0-80F9-02D1BF38F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62" y="4567596"/>
            <a:ext cx="1882185" cy="6979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E7FF1B-0E16-AE35-3BE5-31C90994D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195" y="2862654"/>
            <a:ext cx="2434856" cy="13526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2572AA-C40C-B93E-2A1E-10921F06C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158" y="4434386"/>
            <a:ext cx="2659911" cy="7766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14333-5058-C8CF-10F2-7F4449390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0793" y="2847975"/>
            <a:ext cx="3252345" cy="8232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3AC8E7-3AF7-6049-29A1-39AFCBE78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793" y="3903474"/>
            <a:ext cx="2095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0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9D1-81E4-1190-1878-74C3219B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52849-8E4D-F428-580E-DC009EBF1C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41AD9-6324-104E-D8EF-5CBDE1296122}"/>
              </a:ext>
            </a:extLst>
          </p:cNvPr>
          <p:cNvSpPr txBox="1"/>
          <p:nvPr/>
        </p:nvSpPr>
        <p:spPr>
          <a:xfrm>
            <a:off x="990600" y="1455581"/>
            <a:ext cx="413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Skraćivanje upita pomoću aliasa (AS)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1C00-3415-2FF7-A6AD-FF3830C6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84" y="2440280"/>
            <a:ext cx="35052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F8100-8101-F3F1-7CD8-B5682D1FCFDD}"/>
              </a:ext>
            </a:extLst>
          </p:cNvPr>
          <p:cNvSpPr txBox="1"/>
          <p:nvPr/>
        </p:nvSpPr>
        <p:spPr>
          <a:xfrm>
            <a:off x="5521843" y="2698218"/>
            <a:ext cx="614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studenti → </a:t>
            </a:r>
            <a:r>
              <a:rPr lang="hr-HR" sz="1400" b="1" dirty="0"/>
              <a:t>s</a:t>
            </a:r>
            <a:br>
              <a:rPr lang="hr-HR" sz="1400" dirty="0"/>
            </a:br>
            <a:r>
              <a:rPr lang="hr-HR" sz="1400" dirty="0"/>
              <a:t>✔ upisi → </a:t>
            </a:r>
            <a:r>
              <a:rPr lang="hr-HR" sz="1400" b="1" dirty="0"/>
              <a:t>u</a:t>
            </a:r>
            <a:br>
              <a:rPr lang="hr-HR" sz="1400" dirty="0"/>
            </a:br>
            <a:r>
              <a:rPr lang="hr-HR" sz="1400" dirty="0"/>
              <a:t>✔ predmeti → </a:t>
            </a:r>
            <a:r>
              <a:rPr lang="hr-HR" sz="1400" b="1" dirty="0"/>
              <a:t>p</a:t>
            </a:r>
            <a:endParaRPr lang="en-US" sz="1400" b="1" dirty="0"/>
          </a:p>
          <a:p>
            <a:endParaRPr lang="en-US" sz="1400" b="1" dirty="0"/>
          </a:p>
          <a:p>
            <a:r>
              <a:rPr lang="hr-HR" sz="1400" dirty="0"/>
              <a:t>💡 Isti rezultat, ali kraći i pregledniji upit!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E3FC2-1B34-0CE2-8499-12738132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547315"/>
            <a:ext cx="1687365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9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084-4F4E-DF46-855A-C9D986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B94-046F-8A18-0A0D-AE5BB3A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C8F86-B97F-3E84-8386-9F473DE7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endParaRPr lang="hr-HR" dirty="0"/>
          </a:p>
          <a:p>
            <a:r>
              <a:rPr lang="hr-HR" dirty="0"/>
              <a:t>✔ Možeš dodati više </a:t>
            </a:r>
            <a:r>
              <a:rPr lang="hr-HR" b="1" dirty="0"/>
              <a:t>studenata</a:t>
            </a:r>
            <a:r>
              <a:rPr lang="hr-HR" dirty="0"/>
              <a:t> i </a:t>
            </a:r>
            <a:r>
              <a:rPr lang="hr-HR" b="1" dirty="0"/>
              <a:t>predmeta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dodavanjem novih atributa (npr. </a:t>
            </a:r>
            <a:r>
              <a:rPr lang="hr-HR" b="1" dirty="0"/>
              <a:t>ocjene</a:t>
            </a:r>
            <a:r>
              <a:rPr lang="hr-HR" dirty="0"/>
              <a:t> u tablici </a:t>
            </a:r>
            <a:r>
              <a:rPr lang="hr-HR" b="1" dirty="0"/>
              <a:t>upisi</a:t>
            </a:r>
            <a:r>
              <a:rPr lang="hr-HR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AD52F-BB4C-AF0A-C239-854CC11B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4" y="2420888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SQL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0238-01BC-E770-D831-E152577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22" y="1344243"/>
            <a:ext cx="64484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9D55-EDDE-C6BE-D549-0151E3F5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22" y="2771775"/>
            <a:ext cx="6448425" cy="1314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25DB5-C4FA-1201-F20B-8A44F160DF8A}"/>
              </a:ext>
            </a:extLst>
          </p:cNvPr>
          <p:cNvSpPr txBox="1">
            <a:spLocks/>
          </p:cNvSpPr>
          <p:nvPr/>
        </p:nvSpPr>
        <p:spPr>
          <a:xfrm>
            <a:off x="1077248" y="1904392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SQL (</a:t>
            </a:r>
            <a:r>
              <a:rPr lang="hr-HR" b="1" dirty="0" err="1"/>
              <a:t>Structured</a:t>
            </a:r>
            <a:r>
              <a:rPr lang="hr-HR" b="1" dirty="0"/>
              <a:t> </a:t>
            </a:r>
            <a:r>
              <a:rPr lang="hr-HR" b="1" dirty="0" err="1"/>
              <a:t>Query</a:t>
            </a:r>
            <a:r>
              <a:rPr lang="hr-HR" b="1" dirty="0"/>
              <a:t> </a:t>
            </a:r>
            <a:r>
              <a:rPr lang="hr-HR" b="1" dirty="0" err="1"/>
              <a:t>Language</a:t>
            </a:r>
            <a:r>
              <a:rPr lang="hr-HR" b="1" dirty="0"/>
              <a:t>)</a:t>
            </a:r>
            <a:r>
              <a:rPr lang="hr-HR" dirty="0"/>
              <a:t> je jezik koji omogućuje </a:t>
            </a:r>
            <a:r>
              <a:rPr lang="hr-HR" b="1" dirty="0"/>
              <a:t>upite nad strukturiranom bazom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👉Ove baze podataka postoje </a:t>
            </a:r>
            <a:r>
              <a:rPr lang="hr-HR" b="1" dirty="0"/>
              <a:t>desetljećima</a:t>
            </a:r>
            <a:r>
              <a:rPr lang="hr-HR" dirty="0"/>
              <a:t> i nazivaju se još i </a:t>
            </a:r>
            <a:r>
              <a:rPr lang="hr-HR" b="1" dirty="0"/>
              <a:t>relacijske baze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es-ES" dirty="0" err="1"/>
              <a:t>Podaci</a:t>
            </a:r>
            <a:r>
              <a:rPr lang="es-ES" dirty="0"/>
              <a:t> su </a:t>
            </a:r>
            <a:r>
              <a:rPr lang="es-ES" b="1" dirty="0" err="1"/>
              <a:t>organizirani</a:t>
            </a:r>
            <a:r>
              <a:rPr lang="es-ES" b="1" dirty="0"/>
              <a:t> u </a:t>
            </a:r>
            <a:r>
              <a:rPr lang="es-ES" b="1" dirty="0" err="1"/>
              <a:t>tablice</a:t>
            </a:r>
            <a:r>
              <a:rPr lang="es-ES" dirty="0"/>
              <a:t> (</a:t>
            </a:r>
            <a:r>
              <a:rPr lang="es-ES" dirty="0" err="1"/>
              <a:t>slično</a:t>
            </a:r>
            <a:r>
              <a:rPr lang="es-ES" dirty="0"/>
              <a:t> Excel </a:t>
            </a:r>
            <a:r>
              <a:rPr lang="es-ES" dirty="0" err="1"/>
              <a:t>tablicama</a:t>
            </a:r>
            <a:r>
              <a:rPr lang="es-ES" dirty="0"/>
              <a:t>).</a:t>
            </a:r>
          </a:p>
          <a:p>
            <a:pPr marL="15875" indent="0">
              <a:buNone/>
            </a:pPr>
            <a:r>
              <a:rPr lang="hr-HR" dirty="0"/>
              <a:t>👉Svaka tablica sadrži </a:t>
            </a:r>
            <a:r>
              <a:rPr lang="hr-HR" b="1" dirty="0"/>
              <a:t>stupce (kolone)</a:t>
            </a:r>
            <a:r>
              <a:rPr lang="hr-HR" dirty="0"/>
              <a:t> koji definiraju </a:t>
            </a:r>
            <a:r>
              <a:rPr lang="hr-HR" b="1" dirty="0"/>
              <a:t>tipove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pl-PL" dirty="0"/>
              <a:t>Svaki redak tablice je </a:t>
            </a:r>
            <a:r>
              <a:rPr lang="pl-PL" b="1" dirty="0"/>
              <a:t>novi zapis (record)</a:t>
            </a:r>
            <a:r>
              <a:rPr lang="pl-PL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Relacije između podataka omogućuju povezivanje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Svaki blog post ima ID korisnika koji ga je napisao (</a:t>
            </a:r>
            <a:r>
              <a:rPr lang="hr-HR" dirty="0" err="1"/>
              <a:t>foreign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). 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8ADE76-19A5-448C-ECC4-1DBF33F4E196}"/>
              </a:ext>
            </a:extLst>
          </p:cNvPr>
          <p:cNvSpPr txBox="1">
            <a:spLocks/>
          </p:cNvSpPr>
          <p:nvPr/>
        </p:nvSpPr>
        <p:spPr>
          <a:xfrm>
            <a:off x="6716232" y="4351350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0479-735F-A7AE-F3F7-22065D54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9085-D4AC-0993-9F4E-200C368C396A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Mijenjanje strukture tablica (ALTER TABLE)</a:t>
            </a:r>
            <a:endParaRPr lang="en-US" dirty="0"/>
          </a:p>
          <a:p>
            <a:endParaRPr lang="hr-H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834A6-A803-4D38-D550-FD1B2F851A99}"/>
              </a:ext>
            </a:extLst>
          </p:cNvPr>
          <p:cNvGrpSpPr/>
          <p:nvPr/>
        </p:nvGrpSpPr>
        <p:grpSpPr>
          <a:xfrm>
            <a:off x="3627141" y="1873825"/>
            <a:ext cx="4333875" cy="2480497"/>
            <a:chOff x="1226841" y="1635410"/>
            <a:chExt cx="4333875" cy="24804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BA30B-6D3C-0BDA-DC7A-C8421EB6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841" y="3088826"/>
              <a:ext cx="4333875" cy="4095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AB67-F719-3CFB-66D4-3933210BF8EA}"/>
                </a:ext>
              </a:extLst>
            </p:cNvPr>
            <p:cNvGrpSpPr/>
            <p:nvPr/>
          </p:nvGrpSpPr>
          <p:grpSpPr>
            <a:xfrm>
              <a:off x="1226841" y="1635410"/>
              <a:ext cx="3295650" cy="2480497"/>
              <a:chOff x="1226841" y="1635410"/>
              <a:chExt cx="3295650" cy="24804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C2EC52-23A7-AE37-9E34-31B56990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841" y="1635410"/>
                <a:ext cx="3209925" cy="5143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B2355B-83A0-D668-50EB-1CEBD944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41" y="2314418"/>
                <a:ext cx="3295650" cy="5429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427AF7B-5E37-D722-7632-624E6D54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41" y="3677757"/>
                <a:ext cx="2400300" cy="438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276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B79-8933-5CCE-DD05-CBF49EA5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EBFA3-7B10-1CB0-DB2B-B4264D8905AC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UPDATE,DELETE, ORDER BY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A6D63-6B7B-4362-8816-B55D4D95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9" y="2006959"/>
            <a:ext cx="3829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C85F6-C38A-DE5D-EEFC-EED66C6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9" y="2827263"/>
            <a:ext cx="42386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2BA67-8E8D-0617-8739-BB90BBC7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81" y="4666474"/>
            <a:ext cx="37433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BBD9-3C6F-A6DA-AE56-730BA841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82" y="3988948"/>
            <a:ext cx="27336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63D51-3463-A683-0E31-4B601F4314AA}"/>
              </a:ext>
            </a:extLst>
          </p:cNvPr>
          <p:cNvSpPr txBox="1"/>
          <p:nvPr/>
        </p:nvSpPr>
        <p:spPr>
          <a:xfrm>
            <a:off x="990601" y="1455581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2750-BE6C-02D1-00C3-100F9525F96F}"/>
              </a:ext>
            </a:extLst>
          </p:cNvPr>
          <p:cNvSpPr txBox="1"/>
          <p:nvPr/>
        </p:nvSpPr>
        <p:spPr>
          <a:xfrm>
            <a:off x="1034017" y="3571102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73F57-0A43-2B4A-1CCD-4B2B4A9A530C}"/>
              </a:ext>
            </a:extLst>
          </p:cNvPr>
          <p:cNvSpPr txBox="1"/>
          <p:nvPr/>
        </p:nvSpPr>
        <p:spPr>
          <a:xfrm>
            <a:off x="6690537" y="1455581"/>
            <a:ext cx="1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BY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FEC89-108F-98E4-C2BA-4CF808DB3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37" y="2006959"/>
            <a:ext cx="510540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101468-A95B-0790-068C-0E4A0505E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37" y="2789163"/>
            <a:ext cx="541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F2B3-C1C8-AEBF-2741-42FCAC09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7B2-EF5A-3CF5-6AF8-371CD53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54977-B2B8-0D17-13C2-C5C4C10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samostalno:</a:t>
            </a:r>
            <a:endParaRPr lang="hr-HR" dirty="0"/>
          </a:p>
          <a:p>
            <a:r>
              <a:rPr lang="hr-HR" dirty="0"/>
              <a:t>✔ Ažurirati e-mail korisnika s </a:t>
            </a:r>
            <a:r>
              <a:rPr lang="hr-HR" b="1" dirty="0"/>
              <a:t>ID-em 2</a:t>
            </a:r>
            <a:r>
              <a:rPr lang="hr-HR" dirty="0"/>
              <a:t> na </a:t>
            </a:r>
            <a:r>
              <a:rPr lang="hr-HR" b="1" dirty="0"/>
              <a:t>"novi.email@email.com"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Obrisati korisnika s </a:t>
            </a:r>
            <a:r>
              <a:rPr lang="hr-HR" b="1" dirty="0"/>
              <a:t>ID-em 5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Sortirati korisnike prema </a:t>
            </a:r>
            <a:r>
              <a:rPr lang="hr-HR" b="1" dirty="0"/>
              <a:t>prezimenu uzlazno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950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E889-3F08-7E96-6885-8C4587BE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039-2199-2681-134E-A2B602BE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A58F0-B744-E3F6-CD77-AEB356EB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Napravite bazu podataka za videoklub</a:t>
            </a:r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Osmisliti i izraditi bazu podataka (</a:t>
            </a:r>
            <a:r>
              <a:rPr lang="hr-HR" sz="1200" dirty="0" err="1"/>
              <a:t>database</a:t>
            </a:r>
            <a:r>
              <a:rPr lang="en-US" sz="1200" dirty="0"/>
              <a:t> </a:t>
            </a:r>
            <a:r>
              <a:rPr lang="en-US" sz="1200" dirty="0" err="1"/>
              <a:t>shemu</a:t>
            </a:r>
            <a:r>
              <a:rPr lang="hr-HR" sz="1200" dirty="0"/>
              <a:t>) za videoklub.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Spojiti tu bazu s vlastitim </a:t>
            </a:r>
            <a:r>
              <a:rPr lang="hr-HR" sz="1200" dirty="0" err="1"/>
              <a:t>frontendom</a:t>
            </a:r>
            <a:r>
              <a:rPr lang="hr-HR" sz="1200" dirty="0"/>
              <a:t> (</a:t>
            </a:r>
            <a:r>
              <a:rPr lang="en-US" sz="1200" dirty="0"/>
              <a:t>koji </a:t>
            </a:r>
            <a:r>
              <a:rPr lang="en-US" sz="1200" dirty="0" err="1"/>
              <a:t>smo</a:t>
            </a:r>
            <a:r>
              <a:rPr lang="en-US" sz="1200" dirty="0"/>
              <a:t> </a:t>
            </a:r>
            <a:r>
              <a:rPr lang="en-US" sz="1200" dirty="0" err="1"/>
              <a:t>izradili</a:t>
            </a:r>
            <a:r>
              <a:rPr lang="en-US" sz="1200" dirty="0"/>
              <a:t> u HTML, CSS I JAVASCRIPT </a:t>
            </a:r>
            <a:r>
              <a:rPr lang="en-US" sz="1200" dirty="0" err="1"/>
              <a:t>Sekcijama</a:t>
            </a:r>
            <a:r>
              <a:rPr lang="hr-H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3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NoSQL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538D0-2A1C-A42F-AF8F-CD4B0A952740}"/>
              </a:ext>
            </a:extLst>
          </p:cNvPr>
          <p:cNvSpPr txBox="1">
            <a:spLocks/>
          </p:cNvSpPr>
          <p:nvPr/>
        </p:nvSpPr>
        <p:spPr>
          <a:xfrm>
            <a:off x="990600" y="1431243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598333-39E8-CB82-2CA3-8E2ED928E706}"/>
              </a:ext>
            </a:extLst>
          </p:cNvPr>
          <p:cNvSpPr txBox="1">
            <a:spLocks/>
          </p:cNvSpPr>
          <p:nvPr/>
        </p:nvSpPr>
        <p:spPr>
          <a:xfrm>
            <a:off x="6716232" y="3479480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767B-C8A4-BF00-B5B6-50B585D5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7" y="1431243"/>
            <a:ext cx="2343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6F93-B0F9-6F54-E65B-5664BA52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E292B-1E1C-216C-1E5A-7FE1252BC8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hr-HR" dirty="0"/>
              <a:t>SQL vs. </a:t>
            </a:r>
            <a:r>
              <a:rPr lang="hr-HR" dirty="0" err="1"/>
              <a:t>NoSQL</a:t>
            </a:r>
            <a:r>
              <a:rPr lang="hr-HR" dirty="0"/>
              <a:t> – Koji je bolji?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03B533-4421-91A1-D8EE-A4F20D9A611A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Ovo je </a:t>
            </a:r>
            <a:r>
              <a:rPr lang="hr-HR" b="1" dirty="0"/>
              <a:t>kontroverzna tema među developerima</a:t>
            </a:r>
            <a:r>
              <a:rPr lang="hr-HR" dirty="0"/>
              <a:t>! 🔥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/>
              <a:t>SQL baze</a:t>
            </a:r>
            <a:r>
              <a:rPr lang="hr-HR" dirty="0"/>
              <a:t> su </a:t>
            </a:r>
            <a:r>
              <a:rPr lang="hr-HR" b="1" dirty="0"/>
              <a:t>strukturirane, pouzdane i efikasne</a:t>
            </a:r>
            <a:r>
              <a:rPr lang="hr-HR" dirty="0"/>
              <a:t> za </a:t>
            </a:r>
            <a:r>
              <a:rPr lang="hr-HR" b="1" dirty="0"/>
              <a:t>velike projekte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 err="1"/>
              <a:t>NoSQL</a:t>
            </a:r>
            <a:r>
              <a:rPr lang="hr-HR" b="1" dirty="0"/>
              <a:t> baze</a:t>
            </a:r>
            <a:r>
              <a:rPr lang="hr-HR" dirty="0"/>
              <a:t> su </a:t>
            </a:r>
            <a:r>
              <a:rPr lang="hr-HR" b="1" dirty="0"/>
              <a:t>fleksibilnije i lakše za početnike</a:t>
            </a:r>
            <a:r>
              <a:rPr lang="hr-HR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🏆 </a:t>
            </a:r>
            <a:r>
              <a:rPr lang="hr-HR" b="1" dirty="0" err="1"/>
              <a:t>PostgreSQL</a:t>
            </a:r>
            <a:r>
              <a:rPr lang="hr-HR" b="1" dirty="0"/>
              <a:t> je najomiljenija baza među profesionalcima</a:t>
            </a:r>
            <a:r>
              <a:rPr lang="hr-HR" dirty="0"/>
              <a:t>!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➡ </a:t>
            </a:r>
            <a:r>
              <a:rPr lang="hr-HR" dirty="0" err="1"/>
              <a:t>MongoDB</a:t>
            </a:r>
            <a:r>
              <a:rPr lang="hr-HR" dirty="0"/>
              <a:t> je </a:t>
            </a:r>
            <a:r>
              <a:rPr lang="hr-HR" b="1" dirty="0"/>
              <a:t>popularan među početnicima</a:t>
            </a:r>
            <a:r>
              <a:rPr lang="hr-HR" dirty="0"/>
              <a:t>, ali mnogi profesionalni developeri preferiraju SQL.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765FA4-2CAD-217F-3D66-683B74A54400}"/>
              </a:ext>
            </a:extLst>
          </p:cNvPr>
          <p:cNvSpPr txBox="1">
            <a:spLocks/>
          </p:cNvSpPr>
          <p:nvPr/>
        </p:nvSpPr>
        <p:spPr>
          <a:xfrm>
            <a:off x="5709684" y="1526354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21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67AD-3A3A-2C4A-C3D9-04ED473F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5D330-FFA8-C49C-5C03-9FDAAC4668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 err="1"/>
              <a:t>PostgreSQL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A385A-50BB-9937-550E-251608B839BA}"/>
              </a:ext>
            </a:extLst>
          </p:cNvPr>
          <p:cNvSpPr txBox="1"/>
          <p:nvPr/>
        </p:nvSpPr>
        <p:spPr>
          <a:xfrm>
            <a:off x="990600" y="1336119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70239-84A1-146F-66A0-F9EB066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16" y="1336119"/>
            <a:ext cx="3701016" cy="297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17D3B-B503-49B9-E13F-4824D6851E1D}"/>
              </a:ext>
            </a:extLst>
          </p:cNvPr>
          <p:cNvSpPr txBox="1"/>
          <p:nvPr/>
        </p:nvSpPr>
        <p:spPr>
          <a:xfrm>
            <a:off x="6345865" y="4790776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</p:spTree>
    <p:extLst>
      <p:ext uri="{BB962C8B-B14F-4D97-AF65-F5344CB8AC3E}">
        <p14:creationId xmlns:p14="http://schemas.microsoft.com/office/powerpoint/2010/main" val="15617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B47-7A66-442A-C2A3-7265102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79856-F549-C8B7-3770-E5D4E296C1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CREATE TABLE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DBF6-1130-4DF0-9301-B35C9015C1F7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7ACEA-EC2D-682B-45F6-7CC5A50F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5" y="2299640"/>
            <a:ext cx="6372225" cy="22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A2E-2A03-8FD7-6223-64173F8D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3E910-1B4D-E315-50BF-B5D8D3E1BB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INSERT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43C89A-B64D-5642-18E5-1E721F7A0E9C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12AC3-895F-9641-234C-A708EF56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4" y="1444960"/>
            <a:ext cx="282892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B71FA-F119-7887-3673-6186917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84" y="2673906"/>
            <a:ext cx="3200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0C2FA-7147-9F08-08F4-7C85C1A52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4" y="4066772"/>
            <a:ext cx="2590800" cy="561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10C8ED-FF02-327D-D965-5A72256BDD19}"/>
              </a:ext>
            </a:extLst>
          </p:cNvPr>
          <p:cNvSpPr txBox="1">
            <a:spLocks/>
          </p:cNvSpPr>
          <p:nvPr/>
        </p:nvSpPr>
        <p:spPr>
          <a:xfrm>
            <a:off x="1015410" y="2747144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54B2F-32C2-35D9-9C8C-5E3CD6B4187D}"/>
              </a:ext>
            </a:extLst>
          </p:cNvPr>
          <p:cNvSpPr txBox="1">
            <a:spLocks/>
          </p:cNvSpPr>
          <p:nvPr/>
        </p:nvSpPr>
        <p:spPr>
          <a:xfrm>
            <a:off x="1015410" y="4165567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BB75-19E5-B543-4BF3-A098049B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C1C7C-6B9B-AA46-758B-99302846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FCE8D-CA13-05C1-B9A6-6343E665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A510-4E86-078A-B538-0CCBB527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25769-1601-8753-1B40-0AECB7BAD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2431</Words>
  <Application>Microsoft Office PowerPoint</Application>
  <PresentationFormat>Widescreen</PresentationFormat>
  <Paragraphs>263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Open Sans</vt:lpstr>
      <vt:lpstr>Open Sans Semibold</vt:lpstr>
      <vt:lpstr>Udemy Sans</vt:lpstr>
      <vt:lpstr>Wingdings</vt:lpstr>
      <vt:lpstr>Office Theme</vt:lpstr>
      <vt:lpstr>Uvod u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180</cp:revision>
  <dcterms:created xsi:type="dcterms:W3CDTF">2021-08-14T09:32:24Z</dcterms:created>
  <dcterms:modified xsi:type="dcterms:W3CDTF">2025-03-05T10:46:51Z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