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82" r:id="rId5"/>
    <p:sldId id="260" r:id="rId6"/>
    <p:sldId id="261" r:id="rId7"/>
    <p:sldId id="283" r:id="rId8"/>
    <p:sldId id="285" r:id="rId9"/>
    <p:sldId id="303" r:id="rId10"/>
    <p:sldId id="28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63" r:id="rId20"/>
    <p:sldId id="270" r:id="rId21"/>
    <p:sldId id="296" r:id="rId22"/>
    <p:sldId id="298" r:id="rId23"/>
    <p:sldId id="297" r:id="rId24"/>
    <p:sldId id="299" r:id="rId25"/>
    <p:sldId id="300" r:id="rId26"/>
    <p:sldId id="301" r:id="rId27"/>
    <p:sldId id="302" r:id="rId28"/>
    <p:sldId id="304" r:id="rId29"/>
    <p:sldId id="305" r:id="rId30"/>
    <p:sldId id="306" r:id="rId31"/>
    <p:sldId id="275" r:id="rId32"/>
    <p:sldId id="267" r:id="rId33"/>
    <p:sldId id="268" r:id="rId34"/>
    <p:sldId id="269" r:id="rId35"/>
    <p:sldId id="265" r:id="rId36"/>
    <p:sldId id="27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283"/>
            <p14:sldId id="285"/>
            <p14:sldId id="303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4"/>
            <p14:sldId id="305"/>
            <p14:sldId id="306"/>
            <p14:sldId id="275"/>
            <p14:sldId id="267"/>
            <p14:sldId id="268"/>
            <p14:sldId id="269"/>
            <p14:sldId id="26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7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213A-B644-0E5A-770C-A15F0C4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477592D-3E45-4634-AD55-8BE9285D255D}"/>
              </a:ext>
            </a:extLst>
          </p:cNvPr>
          <p:cNvSpPr txBox="1">
            <a:spLocks/>
          </p:cNvSpPr>
          <p:nvPr/>
        </p:nvSpPr>
        <p:spPr>
          <a:xfrm>
            <a:off x="1142999" y="515815"/>
            <a:ext cx="10515600" cy="227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Zašto koristiti oznake paragrafa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Bez &lt;p&gt; </a:t>
            </a:r>
            <a:r>
              <a:rPr lang="pl-PL" dirty="0"/>
              <a:t>oznaka, sav tekst bi bio u jednom dugačkom bloku.</a:t>
            </a:r>
            <a:endParaRPr lang="en-US" dirty="0"/>
          </a:p>
          <a:p>
            <a:pPr>
              <a:buFontTx/>
              <a:buChar char="-"/>
            </a:pPr>
            <a:r>
              <a:rPr lang="pl-PL" dirty="0"/>
              <a:t>razdvaja tekst i dodaje vizualni razmak između paragrafa.</a:t>
            </a:r>
            <a:endParaRPr lang="en-US" dirty="0"/>
          </a:p>
          <a:p>
            <a:pPr>
              <a:buFontTx/>
              <a:buChar char="-"/>
            </a:pPr>
            <a:r>
              <a:rPr lang="hr-HR" dirty="0"/>
              <a:t>Čitači ekrana koriste</a:t>
            </a:r>
            <a:r>
              <a:rPr lang="en-US" dirty="0"/>
              <a:t> &lt;p&gt; </a:t>
            </a:r>
            <a:r>
              <a:rPr lang="hr-HR" dirty="0"/>
              <a:t>oznake kako bi pomogli slabovidnim korisnicima u navigaciji kroz tekst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14727E-D89D-AC6F-29D1-3CE1D276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54" y="2718305"/>
            <a:ext cx="2562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C28195-E146-911F-3BEF-C120A769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3" y="2632580"/>
            <a:ext cx="18383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C3346E-12A1-9D09-9E42-ABAF4DC47166}"/>
              </a:ext>
            </a:extLst>
          </p:cNvPr>
          <p:cNvSpPr txBox="1"/>
          <p:nvPr/>
        </p:nvSpPr>
        <p:spPr>
          <a:xfrm>
            <a:off x="2429539" y="4109282"/>
            <a:ext cx="212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listu s točkama.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redoslijed nije bitan (npr. popis za kupovinu).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2906F-AFA4-7ECF-2216-3BD6043CE138}"/>
              </a:ext>
            </a:extLst>
          </p:cNvPr>
          <p:cNvSpPr txBox="1"/>
          <p:nvPr/>
        </p:nvSpPr>
        <p:spPr>
          <a:xfrm>
            <a:off x="7765310" y="4108966"/>
            <a:ext cx="2126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numeriranu listu.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je redoslijed bitan (npr. upute, rang-liste).</a:t>
            </a:r>
          </a:p>
        </p:txBody>
      </p: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ANCOR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1300-AA9C-A055-2DAE-6A3D0602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href</a:t>
            </a:r>
            <a:r>
              <a:rPr lang="en-US" b="1" dirty="0"/>
              <a:t> </a:t>
            </a:r>
            <a:r>
              <a:rPr lang="hr-HR" b="1" dirty="0"/>
              <a:t>atribut</a:t>
            </a:r>
            <a:r>
              <a:rPr lang="hr-HR" dirty="0"/>
              <a:t> određuje </a:t>
            </a:r>
            <a:r>
              <a:rPr lang="hr-HR" b="1" dirty="0"/>
              <a:t>URL na koji link vodi</a:t>
            </a:r>
            <a:r>
              <a:rPr lang="hr-HR" dirty="0"/>
              <a:t>.</a:t>
            </a:r>
            <a:r>
              <a:rPr lang="en-US" dirty="0"/>
              <a:t> </a:t>
            </a:r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b="1" dirty="0"/>
          </a:p>
          <a:p>
            <a:r>
              <a:rPr lang="en-US" b="1" dirty="0"/>
              <a:t>Bez </a:t>
            </a:r>
            <a:r>
              <a:rPr lang="en-US" b="1" u="sng" dirty="0" err="1"/>
              <a:t>href</a:t>
            </a:r>
            <a:r>
              <a:rPr lang="en-US" b="1" u="sng" dirty="0"/>
              <a:t> </a:t>
            </a:r>
            <a:r>
              <a:rPr lang="hr-HR" b="1" dirty="0"/>
              <a:t>atributa</a:t>
            </a:r>
            <a:r>
              <a:rPr lang="hr-HR" dirty="0"/>
              <a:t>, link nije aktivan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C05F-409A-9D14-E008-6CB1FB73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15" y="3944679"/>
            <a:ext cx="8114420" cy="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D1A0-7C3A-1CC6-9F45-9F695FFC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src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dirty="0"/>
              <a:t> (source) </a:t>
            </a:r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b="1" dirty="0" err="1"/>
              <a:t>izvor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endParaRPr lang="en-US" b="1" dirty="0"/>
          </a:p>
          <a:p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hr-HR" dirty="0"/>
              <a:t>nema zatvarajući tag</a:t>
            </a:r>
            <a:r>
              <a:rPr lang="en-US" dirty="0"/>
              <a:t>, </a:t>
            </a:r>
            <a:r>
              <a:rPr lang="hr-HR" dirty="0"/>
              <a:t>jer je </a:t>
            </a:r>
            <a:r>
              <a:rPr lang="hr-HR" b="1" dirty="0" err="1"/>
              <a:t>void</a:t>
            </a:r>
            <a:r>
              <a:rPr lang="hr-HR" b="1" dirty="0"/>
              <a:t> element</a:t>
            </a:r>
            <a:r>
              <a:rPr lang="hr-HR" dirty="0"/>
              <a:t> (</a:t>
            </a:r>
            <a:r>
              <a:rPr lang="hr-HR" dirty="0" err="1"/>
              <a:t>samozatvarajući</a:t>
            </a:r>
            <a:r>
              <a:rPr lang="hr-HR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C1331-7484-9F7C-8FE6-19469C10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45" y="3349256"/>
            <a:ext cx="7493983" cy="105797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E613728-BE2F-CFD7-3243-34F4047A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18" y="4530045"/>
            <a:ext cx="73052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Zašto je</a:t>
            </a:r>
            <a:r>
              <a:rPr kumimoji="0" lang="en-U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 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</a:t>
            </a:r>
            <a:r>
              <a:rPr lang="hr-HR" altLang="sr-Latn-RS" b="1" dirty="0" err="1">
                <a:latin typeface="Arial" panose="020B0604020202020204" pitchFamily="34" charset="0"/>
              </a:rPr>
              <a:t>žan</a:t>
            </a:r>
            <a:r>
              <a:rPr lang="en-US" altLang="sr-Latn-RS" b="1" dirty="0">
                <a:latin typeface="Arial" panose="020B0604020202020204" pitchFamily="34" charset="0"/>
              </a:rPr>
              <a:t>?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Pomaže 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slijepim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sr-Latn-R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slabovidn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osobama</a:t>
            </a:r>
            <a:r>
              <a:rPr lang="en-US" altLang="sr-Latn-RS" dirty="0">
                <a:latin typeface="Arial" panose="020B0604020202020204" pitchFamily="34" charset="0"/>
              </a:rPr>
              <a:t> da </a:t>
            </a:r>
            <a:r>
              <a:rPr lang="en-US" altLang="sr-Latn-RS" dirty="0" err="1">
                <a:latin typeface="Arial" panose="020B0604020202020204" pitchFamily="34" charset="0"/>
              </a:rPr>
              <a:t>razumiju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sadržaj slike.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Kada slika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može učita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prikazuje se alternativni tekst.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D5FC-31FD-BB75-D99F-EB82B07D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500983"/>
          </a:xfrm>
        </p:spPr>
        <p:txBody>
          <a:bodyPr/>
          <a:lstStyle/>
          <a:p>
            <a:r>
              <a:rPr lang="hr-HR" dirty="0" err="1"/>
              <a:t>Procitati</a:t>
            </a:r>
            <a:r>
              <a:rPr lang="hr-HR" dirty="0"/>
              <a:t> stranicu na W3 </a:t>
            </a:r>
            <a:r>
              <a:rPr lang="hr-HR" dirty="0" err="1"/>
              <a:t>Schools</a:t>
            </a:r>
            <a:r>
              <a:rPr lang="hr-HR" dirty="0"/>
              <a:t> i riješiti kviz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FA791-8E70-7FDE-D36D-7859847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667409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34CF-B4BC-B5C8-8BD5-B902FD262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500983"/>
          </a:xfrm>
        </p:spPr>
        <p:txBody>
          <a:bodyPr/>
          <a:lstStyle/>
          <a:p>
            <a:r>
              <a:rPr lang="en-US" dirty="0" err="1"/>
              <a:t>Pove</a:t>
            </a:r>
            <a:r>
              <a:rPr lang="hr-HR" dirty="0" err="1"/>
              <a:t>žite</a:t>
            </a:r>
            <a:r>
              <a:rPr lang="hr-HR" dirty="0"/>
              <a:t> pravilno slike u projektu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DC682-7767-A6A2-B554-221FCEC3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6" y="2765572"/>
            <a:ext cx="42862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788FC-A570-CA0E-24FD-362988F6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03" y="2598408"/>
            <a:ext cx="1834325" cy="26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Višestranih Web </a:t>
            </a:r>
            <a:r>
              <a:rPr lang="hr-HR" dirty="0" err="1"/>
              <a:t>Sajtova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477E-E538-F0DA-276A-8B78179F9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href</a:t>
            </a:r>
            <a:r>
              <a:rPr lang="en-US" b="1" dirty="0"/>
              <a:t> </a:t>
            </a:r>
            <a:r>
              <a:rPr lang="hr-HR" b="1" dirty="0"/>
              <a:t>atribut</a:t>
            </a:r>
            <a:r>
              <a:rPr lang="hr-HR" dirty="0"/>
              <a:t> određuje </a:t>
            </a:r>
            <a:r>
              <a:rPr lang="hr-HR" b="1" dirty="0"/>
              <a:t>URL na koji link vodi</a:t>
            </a:r>
            <a:r>
              <a:rPr lang="hr-HR" dirty="0"/>
              <a:t>.</a:t>
            </a:r>
            <a:r>
              <a:rPr lang="en-US" dirty="0"/>
              <a:t> </a:t>
            </a:r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b="1" dirty="0"/>
          </a:p>
          <a:p>
            <a:r>
              <a:rPr lang="en-US" b="1" dirty="0"/>
              <a:t>Bez </a:t>
            </a:r>
            <a:r>
              <a:rPr lang="en-US" b="1" u="sng" dirty="0" err="1"/>
              <a:t>href</a:t>
            </a:r>
            <a:r>
              <a:rPr lang="en-US" b="1" u="sng" dirty="0"/>
              <a:t> </a:t>
            </a:r>
            <a:r>
              <a:rPr lang="hr-HR" b="1" dirty="0"/>
              <a:t>atributa</a:t>
            </a:r>
            <a:r>
              <a:rPr lang="hr-HR" dirty="0"/>
              <a:t>, link nije aktivan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6B959-EB98-76AC-A460-3C25FD91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15" y="3944679"/>
            <a:ext cx="8114420" cy="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E6F-1C86-38C5-FAA5-B28D0DC4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6976730" cy="2147664"/>
          </a:xfrm>
        </p:spPr>
        <p:txBody>
          <a:bodyPr>
            <a:normAutofit/>
          </a:bodyPr>
          <a:lstStyle/>
          <a:p>
            <a:r>
              <a:rPr lang="hr-HR" dirty="0"/>
              <a:t>Izradite</a:t>
            </a:r>
            <a:r>
              <a:rPr lang="en-US" dirty="0"/>
              <a:t> vi</a:t>
            </a:r>
            <a:r>
              <a:rPr lang="hr-HR" dirty="0" err="1"/>
              <a:t>šestraničan</a:t>
            </a:r>
            <a:r>
              <a:rPr lang="hr-HR" dirty="0"/>
              <a:t> sajt. </a:t>
            </a:r>
          </a:p>
          <a:p>
            <a:pPr lvl="1"/>
            <a:r>
              <a:rPr lang="hr-HR" dirty="0"/>
              <a:t>Klik na sliku vodi nas na o nama stranicu</a:t>
            </a:r>
          </a:p>
          <a:p>
            <a:pPr lvl="1"/>
            <a:r>
              <a:rPr lang="hr-HR" dirty="0"/>
              <a:t>Klik na Kontaktirajte me, vodi nas na kontakt stranicu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09889-26FC-55C4-28F7-B8373051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759" y="1026909"/>
            <a:ext cx="2348245" cy="4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en-US" dirty="0"/>
              <a:t>Sto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F8A5A9-AB12-C81E-8102-AB0A40A24674}"/>
              </a:ext>
            </a:extLst>
          </p:cNvPr>
          <p:cNvSpPr txBox="1">
            <a:spLocks/>
          </p:cNvSpPr>
          <p:nvPr/>
        </p:nvSpPr>
        <p:spPr>
          <a:xfrm>
            <a:off x="990600" y="2082459"/>
            <a:ext cx="10515600" cy="94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 razliku od CSS-a ili JavaScripta, web stranica može postojati samo s HTML datotekom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C51845-E188-2645-FE13-CEDB286F3F1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Primjer HTML naslova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4B54E-EE08-7353-90C0-842D29DE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9" y="4214445"/>
            <a:ext cx="4960601" cy="7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1A7D-B4D0-AAC3-8062-06F26984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B34BC9-0D5A-8EC1-4F76-1F63858DC9BE}"/>
              </a:ext>
            </a:extLst>
          </p:cNvPr>
          <p:cNvSpPr txBox="1">
            <a:spLocks/>
          </p:cNvSpPr>
          <p:nvPr/>
        </p:nvSpPr>
        <p:spPr>
          <a:xfrm>
            <a:off x="990600" y="855785"/>
            <a:ext cx="10515600" cy="14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Jezik za označavanje</a:t>
            </a:r>
            <a:r>
              <a:rPr lang="hr-HR" dirty="0"/>
              <a:t>: Slično uređivačkom označavanju u rukopisima (</a:t>
            </a:r>
            <a:r>
              <a:rPr lang="en-US" dirty="0"/>
              <a:t>bold</a:t>
            </a:r>
            <a:r>
              <a:rPr lang="hr-HR" dirty="0"/>
              <a:t>, </a:t>
            </a:r>
            <a:r>
              <a:rPr lang="en-US" dirty="0"/>
              <a:t>underline</a:t>
            </a:r>
            <a:r>
              <a:rPr lang="hr-HR" dirty="0"/>
              <a:t> itd.)</a:t>
            </a:r>
            <a:endParaRPr lang="en-US" dirty="0"/>
          </a:p>
          <a:p>
            <a:r>
              <a:rPr lang="hr-HR" dirty="0"/>
              <a:t>HTML koristi oznake (</a:t>
            </a:r>
            <a:r>
              <a:rPr lang="hr-HR" b="1" dirty="0"/>
              <a:t>tagove</a:t>
            </a:r>
            <a:r>
              <a:rPr lang="hr-HR" dirty="0"/>
              <a:t>) za strukturiranje sadržaja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809E66-8855-90B8-F394-4CE623D35EE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>
                <a:solidFill>
                  <a:schemeClr val="tx2"/>
                </a:solidFill>
              </a:rPr>
              <a:t>Primjer </a:t>
            </a:r>
            <a:r>
              <a:rPr lang="en-US" dirty="0" err="1">
                <a:solidFill>
                  <a:schemeClr val="tx2"/>
                </a:solidFill>
              </a:rPr>
              <a:t>hiperveze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linka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9752-5B57-397F-96E8-1CD68525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83" y="3867694"/>
            <a:ext cx="4960601" cy="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EDE8-DC03-4145-F06F-6E1F2923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63"/>
            <a:ext cx="10515600" cy="691660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hr-HR" dirty="0"/>
              <a:t> element se sastoji od: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B9D3-D53F-1036-1BD2-126BD12A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76" y="1582614"/>
            <a:ext cx="6231746" cy="34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6CFF-2541-1EF2-8FC3-50CA26ECA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52FB-D8E2-AAAA-C20A-BA32036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Naslovi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DD7DD9-50E6-4B83-4A2D-2EBC3FECF50A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en-US" dirty="0"/>
              <a:t>Razina </a:t>
            </a:r>
            <a:r>
              <a:rPr lang="en-US" dirty="0" err="1"/>
              <a:t>naslova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69EDC-9B4D-F266-98BD-AE80B85A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26" y="2978418"/>
            <a:ext cx="3463574" cy="1686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BABEBF-27BA-91EC-9ACC-1CF0FC32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43" y="2968891"/>
            <a:ext cx="3110279" cy="17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0DE921-A924-9E61-ECD1-82D704F5BAFA}"/>
              </a:ext>
            </a:extLst>
          </p:cNvPr>
          <p:cNvSpPr txBox="1">
            <a:spLocks/>
          </p:cNvSpPr>
          <p:nvPr/>
        </p:nvSpPr>
        <p:spPr>
          <a:xfrm>
            <a:off x="1142999" y="1995487"/>
            <a:ext cx="10515600" cy="85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Instaliraj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hr-HR" b="1" dirty="0"/>
              <a:t> Live Preview</a:t>
            </a:r>
            <a:r>
              <a:rPr lang="en-US" b="1" dirty="0"/>
              <a:t> plugin</a:t>
            </a:r>
            <a:r>
              <a:rPr lang="hr-HR" dirty="0"/>
              <a:t> za pregled promjena u stvarnom vremenu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Rekreiraj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61547-74D7-6DE2-C937-3CEB640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00" y="2849462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0F813BA-48B1-379F-9B5A-6D01D4291627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Element paragrafa</a:t>
            </a:r>
            <a:r>
              <a:rPr lang="en-US" dirty="0"/>
              <a:t>&lt;p&gt; </a:t>
            </a:r>
            <a:r>
              <a:rPr lang="pl-PL" dirty="0"/>
              <a:t>koristi se za formatiranje teksta u zasebne odlomke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B131-6AD9-2512-4936-28EDEE0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97" y="2904342"/>
            <a:ext cx="5577804" cy="27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1423</Words>
  <Application>Microsoft Office PowerPoint</Application>
  <PresentationFormat>Widescreen</PresentationFormat>
  <Paragraphs>170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PowerPoint Presentation</vt:lpstr>
      <vt:lpstr>PowerPoint Presentation</vt:lpstr>
      <vt:lpstr>Osnovna struktura HTML fajla (Boilerplate)</vt:lpstr>
      <vt:lpstr>Naslovi u HTML-u</vt:lpstr>
      <vt:lpstr>VJEžBA 1</vt:lpstr>
      <vt:lpstr>Paragrafi u HTML-u</vt:lpstr>
      <vt:lpstr>PowerPoint Presentation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ANCOR ELEMENT</vt:lpstr>
      <vt:lpstr>IMG ELEMENT</vt:lpstr>
      <vt:lpstr>VJEžBA 4</vt:lpstr>
      <vt:lpstr>Apsolutne i Relativne Putanje u HTML-u</vt:lpstr>
      <vt:lpstr>VJEžBA 5</vt:lpstr>
      <vt:lpstr>Višestranih Web Sajtova</vt:lpstr>
      <vt:lpstr>VJEžBA 6</vt:lpstr>
      <vt:lpstr>UVOD U CSS</vt:lpstr>
      <vt:lpstr>Sto je CSS?</vt:lpstr>
      <vt:lpstr>zaŠto KORISTIMO CSS?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93</cp:revision>
  <dcterms:created xsi:type="dcterms:W3CDTF">2021-08-14T09:32:24Z</dcterms:created>
  <dcterms:modified xsi:type="dcterms:W3CDTF">2025-02-19T14:53:00Z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