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2"/>
  </p:notesMasterIdLst>
  <p:sldIdLst>
    <p:sldId id="282" r:id="rId5"/>
    <p:sldId id="260" r:id="rId6"/>
    <p:sldId id="261" r:id="rId7"/>
    <p:sldId id="283" r:id="rId8"/>
    <p:sldId id="285" r:id="rId9"/>
    <p:sldId id="284" r:id="rId10"/>
    <p:sldId id="286" r:id="rId11"/>
    <p:sldId id="287" r:id="rId12"/>
    <p:sldId id="288" r:id="rId13"/>
    <p:sldId id="289" r:id="rId14"/>
    <p:sldId id="290" r:id="rId15"/>
    <p:sldId id="291" r:id="rId16"/>
    <p:sldId id="293" r:id="rId17"/>
    <p:sldId id="294" r:id="rId18"/>
    <p:sldId id="263" r:id="rId19"/>
    <p:sldId id="270" r:id="rId20"/>
    <p:sldId id="266" r:id="rId21"/>
    <p:sldId id="264" r:id="rId22"/>
    <p:sldId id="272" r:id="rId23"/>
    <p:sldId id="273" r:id="rId24"/>
    <p:sldId id="274" r:id="rId25"/>
    <p:sldId id="275" r:id="rId26"/>
    <p:sldId id="267" r:id="rId27"/>
    <p:sldId id="268" r:id="rId28"/>
    <p:sldId id="269" r:id="rId29"/>
    <p:sldId id="265" r:id="rId30"/>
    <p:sldId id="27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E7A638-9D50-4CF5-A8CB-B320F4624C46}">
          <p14:sldIdLst>
            <p14:sldId id="282"/>
            <p14:sldId id="260"/>
            <p14:sldId id="261"/>
            <p14:sldId id="283"/>
            <p14:sldId id="285"/>
            <p14:sldId id="284"/>
            <p14:sldId id="286"/>
            <p14:sldId id="287"/>
            <p14:sldId id="288"/>
            <p14:sldId id="289"/>
            <p14:sldId id="290"/>
          </p14:sldIdLst>
        </p14:section>
        <p14:section name="Untitled Section" id="{1DB02032-E45E-4409-AD9E-959B3FA7150D}">
          <p14:sldIdLst>
            <p14:sldId id="291"/>
            <p14:sldId id="293"/>
            <p14:sldId id="294"/>
            <p14:sldId id="263"/>
            <p14:sldId id="270"/>
            <p14:sldId id="266"/>
            <p14:sldId id="264"/>
            <p14:sldId id="272"/>
            <p14:sldId id="273"/>
            <p14:sldId id="274"/>
            <p14:sldId id="275"/>
            <p14:sldId id="267"/>
            <p14:sldId id="268"/>
            <p14:sldId id="269"/>
            <p14:sldId id="265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954C"/>
    <a:srgbClr val="0F4B0D"/>
    <a:srgbClr val="000000"/>
    <a:srgbClr val="115411"/>
    <a:srgbClr val="196C1C"/>
    <a:srgbClr val="2C782D"/>
    <a:srgbClr val="2F792E"/>
    <a:srgbClr val="1A6332"/>
    <a:srgbClr val="0070C0"/>
    <a:srgbClr val="04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–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501" autoAdjust="0"/>
  </p:normalViewPr>
  <p:slideViewPr>
    <p:cSldViewPr snapToGrid="0" snapToObjects="1" showGuides="1">
      <p:cViewPr varScale="1">
        <p:scale>
          <a:sx n="120" d="100"/>
          <a:sy n="120" d="100"/>
        </p:scale>
        <p:origin x="1880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70591-2E3C-5F42-A4E1-C0F5A0F4E5DB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B951A-A665-1949-AEDB-B62DC9BE7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4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psum.com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www.broipsum.com/" TargetMode="External"/><Relationship Id="rId4" Type="http://schemas.openxmlformats.org/officeDocument/2006/relationships/hyperlink" Target="https://baconipsum.com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220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BONUS: </a:t>
            </a:r>
            <a:r>
              <a:rPr lang="en-US" dirty="0" err="1"/>
              <a:t>ispuni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dane</a:t>
            </a:r>
            <a:r>
              <a:rPr lang="en-US" dirty="0"/>
              <a:t>.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08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https://developer.mozilla.org/en-US/docs/Web/HTML/Element/Heading_Elements</a:t>
            </a:r>
            <a:r>
              <a:rPr lang="en-US" dirty="0"/>
              <a:t> – docs za </a:t>
            </a:r>
            <a:r>
              <a:rPr lang="en-US" dirty="0" err="1"/>
              <a:t>tagove</a:t>
            </a:r>
            <a:endParaRPr lang="en-US" dirty="0"/>
          </a:p>
          <a:p>
            <a:r>
              <a:rPr lang="en-US" dirty="0"/>
              <a:t>BONUS – </a:t>
            </a:r>
            <a:r>
              <a:rPr lang="en-US" dirty="0" err="1"/>
              <a:t>tko</a:t>
            </a:r>
            <a:r>
              <a:rPr lang="en-US" dirty="0"/>
              <a:t> </a:t>
            </a:r>
            <a:r>
              <a:rPr lang="en-US" dirty="0" err="1"/>
              <a:t>uspije</a:t>
            </a:r>
            <a:r>
              <a:rPr lang="en-US" dirty="0"/>
              <a:t> </a:t>
            </a:r>
            <a:r>
              <a:rPr lang="en-US" dirty="0" err="1"/>
              <a:t>napraviti</a:t>
            </a:r>
            <a:r>
              <a:rPr lang="en-US" dirty="0"/>
              <a:t> </a:t>
            </a:r>
            <a:r>
              <a:rPr lang="en-US" dirty="0" err="1"/>
              <a:t>tanku</a:t>
            </a:r>
            <a:r>
              <a:rPr lang="en-US" dirty="0"/>
              <a:t> </a:t>
            </a:r>
            <a:r>
              <a:rPr lang="en-US" dirty="0" err="1"/>
              <a:t>crtu</a:t>
            </a:r>
            <a:r>
              <a:rPr lang="en-US" dirty="0"/>
              <a:t> </a:t>
            </a:r>
            <a:r>
              <a:rPr lang="en-US" dirty="0" err="1"/>
              <a:t>ispod</a:t>
            </a:r>
            <a:r>
              <a:rPr lang="en-US" dirty="0"/>
              <a:t> h2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10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r-HR" sz="11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Web tools for dummy text</a:t>
            </a:r>
            <a:r>
              <a:rPr lang="hr-H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hr-HR" sz="11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Lipsum.com</a:t>
            </a:r>
            <a:r>
              <a:rPr lang="hr-H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– Standard Lorem Ipsum.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hr-HR" sz="11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4"/>
              </a:rPr>
              <a:t>Bacon Ipsum</a:t>
            </a:r>
            <a:r>
              <a:rPr lang="hr-H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– Meat-themed text.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hr-HR" sz="11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5"/>
              </a:rPr>
              <a:t>Bro Ipsum</a:t>
            </a:r>
            <a:r>
              <a:rPr lang="hr-H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– Bro culture text.</a:t>
            </a:r>
          </a:p>
          <a:p>
            <a:pPr marL="742950" lvl="1" indent="-285750"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r-HR" sz="11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Search "Funny Lorem Ipsum"</a:t>
            </a:r>
            <a:r>
              <a:rPr lang="hr-H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for more variations.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60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54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A8C91-0E6B-0F01-5980-64F972DAE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F0C22B-8DCE-8BA6-4D5C-33E4EF9E6F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41C37C-9A67-DD44-E40F-D73B823E4D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Prakticna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primjena</a:t>
            </a:r>
            <a:endParaRPr lang="en-US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r-HR" sz="1600" dirty="0"/>
              <a:t>&lt;p&gt;Prvi paragraf.&lt;/p&gt; </a:t>
            </a:r>
            <a:endParaRPr lang="en-US" sz="1600" dirty="0"/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r-HR" sz="1600" dirty="0"/>
              <a:t>&lt;hr /&gt; </a:t>
            </a:r>
            <a:endParaRPr lang="en-US" sz="1600" dirty="0"/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r-HR" sz="1600" dirty="0"/>
              <a:t>&lt;p&gt;Drugi paragraf.&lt;/p&gt;</a:t>
            </a:r>
            <a:endParaRPr lang="en-US" sz="1600" dirty="0"/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Vidjeti svijet u zrnu pijeska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I nebo u divljem cvijetu,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Držati beskonačnost u ruci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I vječnost u jednom satu.</a:t>
            </a: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B2DBD-6574-3FD0-B356-218E43F6DB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35FF3F-0578-F3F0-C994-21B2B721C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8F50E4-F05A-7162-4FE5-14F33DEEC7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F50A6E-9E12-C15F-92FD-D4027D97E3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Prakticna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primjena</a:t>
            </a:r>
            <a:endParaRPr lang="en-US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r-HR" sz="1600" dirty="0"/>
              <a:t>&lt;p&gt;Prvi paragraf.&lt;/p&gt; </a:t>
            </a:r>
            <a:endParaRPr lang="en-US" sz="1600" dirty="0"/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r-HR" sz="1600" dirty="0"/>
              <a:t>&lt;hr /&gt; </a:t>
            </a:r>
            <a:endParaRPr lang="en-US" sz="1600" dirty="0"/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r-HR" sz="1600" dirty="0"/>
              <a:t>&lt;p&gt;Drugi paragraf.&lt;/p&gt;</a:t>
            </a:r>
            <a:endParaRPr lang="en-US" sz="1600" dirty="0"/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Vidjeti svijet u zrnu pijeska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I nebo u divljem cvijetu,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Držati beskonačnost u ruci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I vječnost u jednom satu.</a:t>
            </a: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sz="1600" b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Without a closing slash (also valid in HTML5)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188038"/>
                </a:solidFill>
                <a:effectLst/>
                <a:latin typeface="Roboto Mono" panose="020F0502020204030204" pitchFamily="49" charset="0"/>
              </a:rPr>
              <a:t>&lt;</a:t>
            </a:r>
            <a:r>
              <a:rPr lang="en-US" sz="1800" b="0" i="0" u="none" strike="noStrike" dirty="0" err="1">
                <a:solidFill>
                  <a:srgbClr val="188038"/>
                </a:solidFill>
                <a:effectLst/>
                <a:latin typeface="Roboto Mono" panose="020F0502020204030204" pitchFamily="49" charset="0"/>
              </a:rPr>
              <a:t>br</a:t>
            </a:r>
            <a:r>
              <a:rPr lang="en-US" sz="1800" b="0" i="0" u="none" strike="noStrike" dirty="0">
                <a:solidFill>
                  <a:srgbClr val="188038"/>
                </a:solidFill>
                <a:effectLst/>
                <a:latin typeface="Roboto Mono" panose="020F0502020204030204" pitchFamily="49" charset="0"/>
              </a:rPr>
              <a:t>&gt;</a:t>
            </a:r>
            <a:endParaRPr lang="en-US" sz="2400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188038"/>
                </a:solidFill>
                <a:effectLst/>
                <a:latin typeface="Roboto Mono" panose="020F0502020204030204" pitchFamily="49" charset="0"/>
              </a:rPr>
              <a:t>&lt;</a:t>
            </a:r>
            <a:r>
              <a:rPr lang="en-US" sz="1800" b="0" i="0" u="none" strike="noStrike" dirty="0" err="1">
                <a:solidFill>
                  <a:srgbClr val="188038"/>
                </a:solidFill>
                <a:effectLst/>
                <a:latin typeface="Roboto Mono" panose="020F0502020204030204" pitchFamily="49" charset="0"/>
              </a:rPr>
              <a:t>hr</a:t>
            </a:r>
            <a:r>
              <a:rPr lang="en-US" sz="1800" b="0" i="0" u="none" strike="noStrike" dirty="0">
                <a:solidFill>
                  <a:srgbClr val="188038"/>
                </a:solidFill>
                <a:effectLst/>
                <a:latin typeface="Roboto Mono" panose="020F0502020204030204" pitchFamily="49" charset="0"/>
              </a:rPr>
              <a:t>&gt;</a:t>
            </a:r>
            <a:endParaRPr lang="en-US" sz="2400" b="0" dirty="0">
              <a:effectLst/>
            </a:endParaRPr>
          </a:p>
          <a:p>
            <a:br>
              <a:rPr lang="en-US" sz="2400" dirty="0"/>
            </a:b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C0B80-8D3B-7D0D-D8F0-001404BAEA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44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D7956-2AD5-4EDA-2D82-8383A364C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FE20F5-E54A-19D5-45D8-B9E6089E2D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2C1345-03E0-4937-2F65-D1A8996451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algn="l" rtl="0" fontAlgn="base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Primjer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sz="11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https://www.atptour.com/en/rankings/singles</a:t>
            </a:r>
            <a:br>
              <a:rPr lang="en-US" sz="11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11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Pokazi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primjer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iz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ovoga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linka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 dev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toolsu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kako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izgledaju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list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sajtu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316CF-7EB9-38C2-32FC-6D8F9CCB0C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11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CE070-4170-A954-8885-A72378E12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BF21E2-A8C0-BF5D-65B5-003AF60F09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BCAE87-0F78-A012-0371-3B4C752F22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sz="1600" b="1" dirty="0"/>
              <a:t>Uobičajene greške koje treba izbjegavati:</a:t>
            </a:r>
          </a:p>
          <a:p>
            <a:r>
              <a:rPr lang="hr-HR" sz="1600" dirty="0"/>
              <a:t>❌ </a:t>
            </a:r>
            <a:r>
              <a:rPr lang="hr-HR" sz="1600" b="1" dirty="0"/>
              <a:t>Zaboravljanje zatvaranja oznaka</a:t>
            </a:r>
            <a:r>
              <a:rPr lang="hr-HR" sz="1600" dirty="0"/>
              <a:t> (&lt;/</a:t>
            </a:r>
            <a:r>
              <a:rPr lang="hr-HR" sz="1600" dirty="0" err="1"/>
              <a:t>ul</a:t>
            </a:r>
            <a:r>
              <a:rPr lang="hr-HR" sz="1600" dirty="0"/>
              <a:t>&gt; ili &lt;/</a:t>
            </a:r>
            <a:r>
              <a:rPr lang="hr-HR" sz="1600" dirty="0" err="1"/>
              <a:t>ol</a:t>
            </a:r>
            <a:r>
              <a:rPr lang="hr-HR" sz="1600" dirty="0"/>
              <a:t>&gt;).</a:t>
            </a:r>
            <a:br>
              <a:rPr lang="hr-HR" sz="1600" dirty="0"/>
            </a:br>
            <a:r>
              <a:rPr lang="hr-HR" sz="1600" dirty="0"/>
              <a:t>❌ </a:t>
            </a:r>
            <a:r>
              <a:rPr lang="hr-HR" sz="1600" b="1" dirty="0"/>
              <a:t>Nepravilno uvlačenje koda, što otežava čitanje i održavanje.</a:t>
            </a:r>
            <a:br>
              <a:rPr lang="hr-HR" sz="1600" dirty="0"/>
            </a:br>
            <a:r>
              <a:rPr lang="hr-HR" sz="1600" dirty="0"/>
              <a:t>❌ </a:t>
            </a:r>
            <a:r>
              <a:rPr lang="hr-HR" sz="1600" b="1" dirty="0"/>
              <a:t>Postavljanje &lt;/li&gt; prije zatvaranja ugniježđene liste umjesto nakon nje.</a:t>
            </a:r>
            <a:endParaRPr lang="hr-HR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A303C3-8959-A931-F693-640233AFCB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96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A18DC4-D021-7958-C24A-1C3F8F22F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9629FA-59DB-B2E3-C4A2-D5AEFF0781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FD8D40-B4F1-0787-9BBA-D2B23EEC5B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sz="1600" b="1" dirty="0"/>
              <a:t>Uobičajene greške koje treba izbjegavati:</a:t>
            </a:r>
          </a:p>
          <a:p>
            <a:r>
              <a:rPr lang="hr-HR" sz="1600" dirty="0"/>
              <a:t>❌ </a:t>
            </a:r>
            <a:r>
              <a:rPr lang="hr-HR" sz="1600" b="1" dirty="0"/>
              <a:t>Zaboravljanje zatvaranja oznaka</a:t>
            </a:r>
            <a:r>
              <a:rPr lang="hr-HR" sz="1600" dirty="0"/>
              <a:t> (&lt;/</a:t>
            </a:r>
            <a:r>
              <a:rPr lang="hr-HR" sz="1600" dirty="0" err="1"/>
              <a:t>ul</a:t>
            </a:r>
            <a:r>
              <a:rPr lang="hr-HR" sz="1600" dirty="0"/>
              <a:t>&gt; ili &lt;/</a:t>
            </a:r>
            <a:r>
              <a:rPr lang="hr-HR" sz="1600" dirty="0" err="1"/>
              <a:t>ol</a:t>
            </a:r>
            <a:r>
              <a:rPr lang="hr-HR" sz="1600" dirty="0"/>
              <a:t>&gt;).</a:t>
            </a:r>
            <a:br>
              <a:rPr lang="hr-HR" sz="1600" dirty="0"/>
            </a:br>
            <a:r>
              <a:rPr lang="hr-HR" sz="1600" dirty="0"/>
              <a:t>❌ </a:t>
            </a:r>
            <a:r>
              <a:rPr lang="hr-HR" sz="1600" b="1" dirty="0"/>
              <a:t>Nepravilno uvlačenje koda, što otežava čitanje i održavanje.</a:t>
            </a:r>
            <a:br>
              <a:rPr lang="hr-HR" sz="1600" dirty="0"/>
            </a:br>
            <a:r>
              <a:rPr lang="hr-HR" sz="1600" dirty="0"/>
              <a:t>❌ </a:t>
            </a:r>
            <a:r>
              <a:rPr lang="hr-HR" sz="1600" b="1" dirty="0"/>
              <a:t>Postavljanje &lt;/li&gt; prije zatvaranja ugniježđene liste umjesto nakon nje.</a:t>
            </a:r>
            <a:endParaRPr lang="hr-HR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F8008-E724-2DD3-7B02-FC9B92B299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43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21" Type="http://schemas.openxmlformats.org/officeDocument/2006/relationships/image" Target="../media/image24.jpeg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17" Type="http://schemas.openxmlformats.org/officeDocument/2006/relationships/image" Target="../media/image20.jpeg"/><Relationship Id="rId2" Type="http://schemas.openxmlformats.org/officeDocument/2006/relationships/image" Target="../media/image1.png"/><Relationship Id="rId16" Type="http://schemas.openxmlformats.org/officeDocument/2006/relationships/image" Target="../media/image19.jpeg"/><Relationship Id="rId20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jpeg"/><Relationship Id="rId4" Type="http://schemas.openxmlformats.org/officeDocument/2006/relationships/image" Target="../media/image8.svg"/><Relationship Id="rId9" Type="http://schemas.openxmlformats.org/officeDocument/2006/relationships/image" Target="../media/image12.png"/><Relationship Id="rId14" Type="http://schemas.openxmlformats.org/officeDocument/2006/relationships/image" Target="../media/image17.jfif"/><Relationship Id="rId22" Type="http://schemas.openxmlformats.org/officeDocument/2006/relationships/image" Target="../media/image2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jfif"/><Relationship Id="rId18" Type="http://schemas.openxmlformats.org/officeDocument/2006/relationships/image" Target="../media/image22.jpe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20.jpeg"/><Relationship Id="rId20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28.jpg"/><Relationship Id="rId15" Type="http://schemas.openxmlformats.org/officeDocument/2006/relationships/image" Target="../media/image19.jpe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54D12D37-8827-4A03-BCED-1A44B1C32E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BB4538A-B374-FE4C-BB50-60366D4DE3D4}"/>
              </a:ext>
            </a:extLst>
          </p:cNvPr>
          <p:cNvSpPr txBox="1"/>
          <p:nvPr userDrawn="1"/>
        </p:nvSpPr>
        <p:spPr>
          <a:xfrm>
            <a:off x="8260680" y="585503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3466407"/>
            <a:ext cx="9144000" cy="1120656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12C9B2E-5B22-1747-90C6-6598947A4C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871951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C0235692-DD04-4637-97B8-77B373B26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573" y="445491"/>
            <a:ext cx="2771523" cy="540000"/>
          </a:xfrm>
          <a:prstGeom prst="rect">
            <a:avLst/>
          </a:prstGeom>
        </p:spPr>
      </p:pic>
      <p:grpSp>
        <p:nvGrpSpPr>
          <p:cNvPr id="6" name="Skupina 5">
            <a:extLst>
              <a:ext uri="{FF2B5EF4-FFF2-40B4-BE49-F238E27FC236}">
                <a16:creationId xmlns:a16="http://schemas.microsoft.com/office/drawing/2014/main" id="{2AEF2C28-881E-48E9-A039-02B18B279DF8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2" name="PoljeZBesedilom 11">
              <a:extLst>
                <a:ext uri="{FF2B5EF4-FFF2-40B4-BE49-F238E27FC236}">
                  <a16:creationId xmlns:a16="http://schemas.microsoft.com/office/drawing/2014/main" id="{FA3AD6C8-AA95-4D2A-9984-951288A0743D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4" name="Slika 3">
              <a:extLst>
                <a:ext uri="{FF2B5EF4-FFF2-40B4-BE49-F238E27FC236}">
                  <a16:creationId xmlns:a16="http://schemas.microsoft.com/office/drawing/2014/main" id="{C8E4016E-FC2B-4E57-AFBB-8D2BBA6990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984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CEFFC11-C07B-37E7-A6C2-B1820A3393F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2A7B115-BE06-6545-9DF0-9278071CB010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39416" y="836713"/>
            <a:ext cx="10515972" cy="504056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10896C-3C96-1BA4-EE9B-7A4245FF6C5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19/02/2025</a:t>
            </a:fld>
            <a:endParaRPr lang="en-GB" sz="1800" b="0" i="0" kern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41589011-FCB5-F1E6-5DCA-F1D4177868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8" name="Slika 7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591D04E-52CC-84B1-7229-84FE92EFE2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8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6C4E5B3-833B-CBEC-5CEF-6CAE91422A58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672EE73-6A53-902A-92BA-ED57B218A5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C7EC1178-7C48-6C4F-94A1-A63F614B95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2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B225C6E3-183A-FB0D-8814-182076DE8F15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DE79C-DCF0-124A-9061-EE903AB68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6B399-7BC1-E848-8C84-BF2C922D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A140D1-88E6-2194-983E-526580DA1679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19/02/2025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E1B0E082-A828-2656-6D36-411A4B08A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B08B472-35C1-1C47-348F-5B5486383A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52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ka 9">
            <a:extLst>
              <a:ext uri="{FF2B5EF4-FFF2-40B4-BE49-F238E27FC236}">
                <a16:creationId xmlns:a16="http://schemas.microsoft.com/office/drawing/2014/main" id="{D9CB5308-3E79-4A23-BFEC-0B6C373696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976" y="987425"/>
            <a:ext cx="5332412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F5BC31-7DA8-ED4B-8192-B6CE1158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39DEB68-6B44-0446-A31C-44E34708C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D0BEAA-26F8-C7C0-2FE5-9E8AE6C8BBA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19/02/2025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618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3009F99-D8BA-843C-FCB3-B12B66ECF610}"/>
              </a:ext>
            </a:extLst>
          </p:cNvPr>
          <p:cNvSpPr/>
          <p:nvPr userDrawn="1"/>
        </p:nvSpPr>
        <p:spPr>
          <a:xfrm>
            <a:off x="-17489" y="5939072"/>
            <a:ext cx="5200677" cy="992567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21EF92E-4262-8CE3-D51F-B654496296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939072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C1559CB-0682-FCE6-FBAA-0A5785F416E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154" y="625279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82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>
            <a:extLst>
              <a:ext uri="{FF2B5EF4-FFF2-40B4-BE49-F238E27FC236}">
                <a16:creationId xmlns:a16="http://schemas.microsoft.com/office/drawing/2014/main" id="{0E1949EE-3CCA-4C85-A70F-69AA211E8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8820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n-lt"/>
              </a:rPr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3D187-E898-1F68-6891-D7B9EB7EC9D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19/02/2025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503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3EA54803-ABF2-4C72-89A3-6AA414669C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7008812" y="-1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solidFill>
                  <a:schemeClr val="bg1"/>
                </a:solidFill>
                <a:latin typeface="+mj-lt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90892-64E0-A73D-71CF-1BF56D7DFB75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19/02/2025</a:t>
            </a:fld>
            <a:endParaRPr lang="en-GB" sz="1800" b="0" i="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851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ka 7">
            <a:extLst>
              <a:ext uri="{FF2B5EF4-FFF2-40B4-BE49-F238E27FC236}">
                <a16:creationId xmlns:a16="http://schemas.microsoft.com/office/drawing/2014/main" id="{33903562-64E3-4FAD-8B82-1C9D52352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b="25774"/>
          <a:stretch/>
        </p:blipFill>
        <p:spPr>
          <a:xfrm>
            <a:off x="-17489" y="0"/>
            <a:ext cx="12209489" cy="3661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D43587-2DF1-9147-B7DF-BB1D42A648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792" t="12636" r="6095" b="14423"/>
          <a:stretch/>
        </p:blipFill>
        <p:spPr>
          <a:xfrm>
            <a:off x="5982351" y="1262543"/>
            <a:ext cx="8424000" cy="5366360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52E1E51F-C3E3-264A-88BF-66A04C3BE0C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04112" y="1690688"/>
            <a:ext cx="6238020" cy="3914281"/>
          </a:xfrm>
        </p:spPr>
        <p:txBody>
          <a:bodyPr anchor="ctr"/>
          <a:lstStyle>
            <a:lvl1pPr marL="15875" indent="0" algn="ct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5473824" cy="151216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0D8A420-945E-374C-A466-DCCD96738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5237484"/>
            <a:ext cx="3932237" cy="783803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A64AAEB-3564-8B46-94D8-626090696C90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836960" y="4229372"/>
            <a:ext cx="3932237" cy="783803"/>
          </a:xfrm>
        </p:spPr>
        <p:txBody>
          <a:bodyPr anchor="b">
            <a:noAutofit/>
          </a:bodyPr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30986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lika 24">
            <a:extLst>
              <a:ext uri="{FF2B5EF4-FFF2-40B4-BE49-F238E27FC236}">
                <a16:creationId xmlns:a16="http://schemas.microsoft.com/office/drawing/2014/main" id="{EF5EE7D2-E1E6-41AF-9C0E-9619577F34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16A17D99-12CB-4EC9-B377-72B667FEC85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26" name="Picture 43">
            <a:extLst>
              <a:ext uri="{FF2B5EF4-FFF2-40B4-BE49-F238E27FC236}">
                <a16:creationId xmlns:a16="http://schemas.microsoft.com/office/drawing/2014/main" id="{72B59298-6BFC-4664-8D7E-9AC8B35ECB5A}"/>
              </a:ext>
            </a:extLst>
          </p:cNvPr>
          <p:cNvPicPr/>
          <p:nvPr userDrawn="1"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28" name="Picture 44">
            <a:extLst>
              <a:ext uri="{FF2B5EF4-FFF2-40B4-BE49-F238E27FC236}">
                <a16:creationId xmlns:a16="http://schemas.microsoft.com/office/drawing/2014/main" id="{43DA073A-9C55-46E8-84BD-4F7D1A1576AD}"/>
              </a:ext>
            </a:extLst>
          </p:cNvPr>
          <p:cNvPicPr/>
          <p:nvPr userDrawn="1"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0" name="Picture 24">
            <a:extLst>
              <a:ext uri="{FF2B5EF4-FFF2-40B4-BE49-F238E27FC236}">
                <a16:creationId xmlns:a16="http://schemas.microsoft.com/office/drawing/2014/main" id="{2A8EBEE5-BFC9-485A-9636-E0BED43A4413}"/>
              </a:ext>
            </a:extLst>
          </p:cNvPr>
          <p:cNvPicPr/>
          <p:nvPr userDrawn="1"/>
        </p:nvPicPr>
        <p:blipFill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1" name="Picture 13">
            <a:extLst>
              <a:ext uri="{FF2B5EF4-FFF2-40B4-BE49-F238E27FC236}">
                <a16:creationId xmlns:a16="http://schemas.microsoft.com/office/drawing/2014/main" id="{E839A8A1-FD2B-441E-8E21-21D49061026B}"/>
              </a:ext>
            </a:extLst>
          </p:cNvPr>
          <p:cNvPicPr/>
          <p:nvPr userDrawn="1"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2" name="Picture 37">
            <a:extLst>
              <a:ext uri="{FF2B5EF4-FFF2-40B4-BE49-F238E27FC236}">
                <a16:creationId xmlns:a16="http://schemas.microsoft.com/office/drawing/2014/main" id="{43D13A48-EB4B-40A9-BD1F-066A1AD8071A}"/>
              </a:ext>
            </a:extLst>
          </p:cNvPr>
          <p:cNvPicPr/>
          <p:nvPr userDrawn="1"/>
        </p:nvPicPr>
        <p:blipFill>
          <a:blip r:embed="rId1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4" name="Picture 25">
            <a:extLst>
              <a:ext uri="{FF2B5EF4-FFF2-40B4-BE49-F238E27FC236}">
                <a16:creationId xmlns:a16="http://schemas.microsoft.com/office/drawing/2014/main" id="{6717CB50-FDBA-440D-BAA6-51048FBDCE2A}"/>
              </a:ext>
            </a:extLst>
          </p:cNvPr>
          <p:cNvPicPr/>
          <p:nvPr userDrawn="1"/>
        </p:nvPicPr>
        <p:blipFill>
          <a:blip r:embed="rId1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6" name="Picture 42">
            <a:extLst>
              <a:ext uri="{FF2B5EF4-FFF2-40B4-BE49-F238E27FC236}">
                <a16:creationId xmlns:a16="http://schemas.microsoft.com/office/drawing/2014/main" id="{DB176E9E-7F53-4E7B-B6C5-BBCC334DE4BF}"/>
              </a:ext>
            </a:extLst>
          </p:cNvPr>
          <p:cNvPicPr/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DE1CDD8-466D-48F6-8267-6EEC261F7CC6}"/>
              </a:ext>
            </a:extLst>
          </p:cNvPr>
          <p:cNvPicPr/>
          <p:nvPr userDrawn="1"/>
        </p:nvPicPr>
        <p:blipFill>
          <a:blip r:embed="rId1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38" name="Picture 38">
            <a:extLst>
              <a:ext uri="{FF2B5EF4-FFF2-40B4-BE49-F238E27FC236}">
                <a16:creationId xmlns:a16="http://schemas.microsoft.com/office/drawing/2014/main" id="{B3DA4D27-9066-4F6B-8B5E-915515FE355D}"/>
              </a:ext>
            </a:extLst>
          </p:cNvPr>
          <p:cNvPicPr/>
          <p:nvPr userDrawn="1"/>
        </p:nvPicPr>
        <p:blipFill>
          <a:blip r:embed="rId1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39" name="Picture 11">
            <a:extLst>
              <a:ext uri="{FF2B5EF4-FFF2-40B4-BE49-F238E27FC236}">
                <a16:creationId xmlns:a16="http://schemas.microsoft.com/office/drawing/2014/main" id="{7B50A346-1BB3-4FD9-885A-937F590845CC}"/>
              </a:ext>
            </a:extLst>
          </p:cNvPr>
          <p:cNvPicPr/>
          <p:nvPr userDrawn="1"/>
        </p:nvPicPr>
        <p:blipFill>
          <a:blip r:embed="rId1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0" name="Picture 33">
            <a:extLst>
              <a:ext uri="{FF2B5EF4-FFF2-40B4-BE49-F238E27FC236}">
                <a16:creationId xmlns:a16="http://schemas.microsoft.com/office/drawing/2014/main" id="{02D3FFF5-079C-4EA5-908C-83CCDE5C09BF}"/>
              </a:ext>
            </a:extLst>
          </p:cNvPr>
          <p:cNvPicPr/>
          <p:nvPr userDrawn="1"/>
        </p:nvPicPr>
        <p:blipFill>
          <a:blip r:embed="rId1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1" name="Picture 20">
            <a:extLst>
              <a:ext uri="{FF2B5EF4-FFF2-40B4-BE49-F238E27FC236}">
                <a16:creationId xmlns:a16="http://schemas.microsoft.com/office/drawing/2014/main" id="{9DF51E3C-5C0A-4365-9D10-23FBF038E6BD}"/>
              </a:ext>
            </a:extLst>
          </p:cNvPr>
          <p:cNvPicPr/>
          <p:nvPr userDrawn="1"/>
        </p:nvPicPr>
        <p:blipFill>
          <a:blip r:embed="rId1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2" name="Picture 39">
            <a:extLst>
              <a:ext uri="{FF2B5EF4-FFF2-40B4-BE49-F238E27FC236}">
                <a16:creationId xmlns:a16="http://schemas.microsoft.com/office/drawing/2014/main" id="{6A56FEA0-DE3E-4141-B5B7-BB45040C16B7}"/>
              </a:ext>
            </a:extLst>
          </p:cNvPr>
          <p:cNvPicPr/>
          <p:nvPr userDrawn="1"/>
        </p:nvPicPr>
        <p:blipFill>
          <a:blip r:embed="rId19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3" name="Picture 40">
            <a:extLst>
              <a:ext uri="{FF2B5EF4-FFF2-40B4-BE49-F238E27FC236}">
                <a16:creationId xmlns:a16="http://schemas.microsoft.com/office/drawing/2014/main" id="{C5439AD9-6A6B-4373-B84F-0262405A1492}"/>
              </a:ext>
            </a:extLst>
          </p:cNvPr>
          <p:cNvPicPr/>
          <p:nvPr userDrawn="1"/>
        </p:nvPicPr>
        <p:blipFill>
          <a:blip r:embed="rId2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4" name="Picture 41">
            <a:extLst>
              <a:ext uri="{FF2B5EF4-FFF2-40B4-BE49-F238E27FC236}">
                <a16:creationId xmlns:a16="http://schemas.microsoft.com/office/drawing/2014/main" id="{D9A0EC7A-BAC8-4E7C-B09F-5A3572A78912}"/>
              </a:ext>
            </a:extLst>
          </p:cNvPr>
          <p:cNvPicPr/>
          <p:nvPr userDrawn="1"/>
        </p:nvPicPr>
        <p:blipFill>
          <a:blip r:embed="rId2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5" name="Picture 35">
            <a:extLst>
              <a:ext uri="{FF2B5EF4-FFF2-40B4-BE49-F238E27FC236}">
                <a16:creationId xmlns:a16="http://schemas.microsoft.com/office/drawing/2014/main" id="{E8D864A1-36F7-46D3-9382-D777E022E80E}"/>
              </a:ext>
            </a:extLst>
          </p:cNvPr>
          <p:cNvPicPr/>
          <p:nvPr userDrawn="1"/>
        </p:nvPicPr>
        <p:blipFill>
          <a:blip r:embed="rId2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6" name="Picture 47">
            <a:extLst>
              <a:ext uri="{FF2B5EF4-FFF2-40B4-BE49-F238E27FC236}">
                <a16:creationId xmlns:a16="http://schemas.microsoft.com/office/drawing/2014/main" id="{AD8D969A-D160-463D-876B-183411057593}"/>
              </a:ext>
            </a:extLst>
          </p:cNvPr>
          <p:cNvPicPr/>
          <p:nvPr userDrawn="1"/>
        </p:nvPicPr>
        <p:blipFill>
          <a:blip r:embed="rId2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47" name="Picture 45">
            <a:extLst>
              <a:ext uri="{FF2B5EF4-FFF2-40B4-BE49-F238E27FC236}">
                <a16:creationId xmlns:a16="http://schemas.microsoft.com/office/drawing/2014/main" id="{C06E0A13-C7F3-4266-B5C3-0F95965FA05B}"/>
              </a:ext>
            </a:extLst>
          </p:cNvPr>
          <p:cNvPicPr/>
          <p:nvPr userDrawn="1"/>
        </p:nvPicPr>
        <p:blipFill>
          <a:blip r:embed="rId2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6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01F5F74A-430A-2A9E-C222-5878342F9773}"/>
              </a:ext>
            </a:extLst>
          </p:cNvPr>
          <p:cNvSpPr/>
          <p:nvPr userDrawn="1"/>
        </p:nvSpPr>
        <p:spPr>
          <a:xfrm>
            <a:off x="-17489" y="5339751"/>
            <a:ext cx="12284251" cy="1591889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CA692024-D91A-49A4-B040-69E0F1E500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35134"/>
            <a:ext cx="10515600" cy="15918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D5372B-00DA-024E-B3EC-7BCE9AF06766}"/>
              </a:ext>
            </a:extLst>
          </p:cNvPr>
          <p:cNvSpPr/>
          <p:nvPr userDrawn="1"/>
        </p:nvSpPr>
        <p:spPr>
          <a:xfrm>
            <a:off x="887730" y="4347730"/>
            <a:ext cx="2104851" cy="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1179487-072A-5445-B8D4-B11D1443D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59211"/>
            <a:ext cx="10515600" cy="86640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47DE0-3AC1-0490-BF36-366C5DF622C4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19/02/2025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BD85A7F-EBCA-5073-6B49-8A0213EF52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5" y="5689013"/>
            <a:ext cx="1518610" cy="1012407"/>
          </a:xfrm>
          <a:prstGeom prst="rect">
            <a:avLst/>
          </a:prstGeom>
        </p:spPr>
      </p:pic>
      <p:pic>
        <p:nvPicPr>
          <p:cNvPr id="13" name="Slika 12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E0FE6FB-01D0-A03F-F554-EB504685C48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595313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83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lika 25">
            <a:extLst>
              <a:ext uri="{FF2B5EF4-FFF2-40B4-BE49-F238E27FC236}">
                <a16:creationId xmlns:a16="http://schemas.microsoft.com/office/drawing/2014/main" id="{2D6139F9-F3D7-4362-814C-F9F8F779E4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28" name="Slika 27">
            <a:extLst>
              <a:ext uri="{FF2B5EF4-FFF2-40B4-BE49-F238E27FC236}">
                <a16:creationId xmlns:a16="http://schemas.microsoft.com/office/drawing/2014/main" id="{EBB36926-7CC5-4AF6-8950-BC2CF1911AE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30" name="Picture 43">
            <a:extLst>
              <a:ext uri="{FF2B5EF4-FFF2-40B4-BE49-F238E27FC236}">
                <a16:creationId xmlns:a16="http://schemas.microsoft.com/office/drawing/2014/main" id="{0529424C-7243-4DA6-96B7-92AECD53FFCC}"/>
              </a:ext>
            </a:extLst>
          </p:cNvPr>
          <p:cNvPicPr/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31" name="Picture 44">
            <a:extLst>
              <a:ext uri="{FF2B5EF4-FFF2-40B4-BE49-F238E27FC236}">
                <a16:creationId xmlns:a16="http://schemas.microsoft.com/office/drawing/2014/main" id="{E17A11EE-5716-47C6-8351-002A00AC87AA}"/>
              </a:ext>
            </a:extLst>
          </p:cNvPr>
          <p:cNvPicPr/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2" name="Picture 24">
            <a:extLst>
              <a:ext uri="{FF2B5EF4-FFF2-40B4-BE49-F238E27FC236}">
                <a16:creationId xmlns:a16="http://schemas.microsoft.com/office/drawing/2014/main" id="{4971BE25-D130-47C3-8F73-0BC1A0B90D9A}"/>
              </a:ext>
            </a:extLst>
          </p:cNvPr>
          <p:cNvPicPr/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4" name="Picture 13">
            <a:extLst>
              <a:ext uri="{FF2B5EF4-FFF2-40B4-BE49-F238E27FC236}">
                <a16:creationId xmlns:a16="http://schemas.microsoft.com/office/drawing/2014/main" id="{D0E04117-342D-4B03-B961-40F15FEC6371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6" name="Picture 37">
            <a:extLst>
              <a:ext uri="{FF2B5EF4-FFF2-40B4-BE49-F238E27FC236}">
                <a16:creationId xmlns:a16="http://schemas.microsoft.com/office/drawing/2014/main" id="{ACC8B876-9459-49E6-A871-869067F58875}"/>
              </a:ext>
            </a:extLst>
          </p:cNvPr>
          <p:cNvPicPr/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7" name="Picture 25">
            <a:extLst>
              <a:ext uri="{FF2B5EF4-FFF2-40B4-BE49-F238E27FC236}">
                <a16:creationId xmlns:a16="http://schemas.microsoft.com/office/drawing/2014/main" id="{8D5DA003-5C1E-4545-B261-90ED8EA040EB}"/>
              </a:ext>
            </a:extLst>
          </p:cNvPr>
          <p:cNvPicPr/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8" name="Picture 42">
            <a:extLst>
              <a:ext uri="{FF2B5EF4-FFF2-40B4-BE49-F238E27FC236}">
                <a16:creationId xmlns:a16="http://schemas.microsoft.com/office/drawing/2014/main" id="{7EEC7A35-9ECF-4758-8072-DBC801EE8F88}"/>
              </a:ext>
            </a:extLst>
          </p:cNvPr>
          <p:cNvPicPr/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9" name="Picture 36">
            <a:extLst>
              <a:ext uri="{FF2B5EF4-FFF2-40B4-BE49-F238E27FC236}">
                <a16:creationId xmlns:a16="http://schemas.microsoft.com/office/drawing/2014/main" id="{02AE47F1-DC21-4480-AB69-678475C34E86}"/>
              </a:ext>
            </a:extLst>
          </p:cNvPr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40" name="Picture 38">
            <a:extLst>
              <a:ext uri="{FF2B5EF4-FFF2-40B4-BE49-F238E27FC236}">
                <a16:creationId xmlns:a16="http://schemas.microsoft.com/office/drawing/2014/main" id="{10B2257C-FD09-4FA6-95AB-A91839100E89}"/>
              </a:ext>
            </a:extLst>
          </p:cNvPr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41" name="Picture 11">
            <a:extLst>
              <a:ext uri="{FF2B5EF4-FFF2-40B4-BE49-F238E27FC236}">
                <a16:creationId xmlns:a16="http://schemas.microsoft.com/office/drawing/2014/main" id="{7BAB46C8-0714-4079-A6F3-11C51617A700}"/>
              </a:ext>
            </a:extLst>
          </p:cNvPr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2" name="Picture 33">
            <a:extLst>
              <a:ext uri="{FF2B5EF4-FFF2-40B4-BE49-F238E27FC236}">
                <a16:creationId xmlns:a16="http://schemas.microsoft.com/office/drawing/2014/main" id="{1F2F0D8D-2160-4748-BA70-9F05B1A174C8}"/>
              </a:ext>
            </a:extLst>
          </p:cNvPr>
          <p:cNvPicPr/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3" name="Picture 20">
            <a:extLst>
              <a:ext uri="{FF2B5EF4-FFF2-40B4-BE49-F238E27FC236}">
                <a16:creationId xmlns:a16="http://schemas.microsoft.com/office/drawing/2014/main" id="{DA72A5F7-16DA-426E-9D52-AE46976010D5}"/>
              </a:ext>
            </a:extLst>
          </p:cNvPr>
          <p:cNvPicPr/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4" name="Picture 39">
            <a:extLst>
              <a:ext uri="{FF2B5EF4-FFF2-40B4-BE49-F238E27FC236}">
                <a16:creationId xmlns:a16="http://schemas.microsoft.com/office/drawing/2014/main" id="{AA631774-D298-4F4F-9817-305FE0BE3A91}"/>
              </a:ext>
            </a:extLst>
          </p:cNvPr>
          <p:cNvPicPr/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5" name="Picture 40">
            <a:extLst>
              <a:ext uri="{FF2B5EF4-FFF2-40B4-BE49-F238E27FC236}">
                <a16:creationId xmlns:a16="http://schemas.microsoft.com/office/drawing/2014/main" id="{1852786D-C70D-4178-9BC0-D168BE526945}"/>
              </a:ext>
            </a:extLst>
          </p:cNvPr>
          <p:cNvPicPr/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6" name="Picture 41">
            <a:extLst>
              <a:ext uri="{FF2B5EF4-FFF2-40B4-BE49-F238E27FC236}">
                <a16:creationId xmlns:a16="http://schemas.microsoft.com/office/drawing/2014/main" id="{B65ECE45-76D4-4AEF-A5E4-BB481110BBE7}"/>
              </a:ext>
            </a:extLst>
          </p:cNvPr>
          <p:cNvPicPr/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7" name="Picture 35">
            <a:extLst>
              <a:ext uri="{FF2B5EF4-FFF2-40B4-BE49-F238E27FC236}">
                <a16:creationId xmlns:a16="http://schemas.microsoft.com/office/drawing/2014/main" id="{D77CB74F-891E-493B-9926-C040A79292FA}"/>
              </a:ext>
            </a:extLst>
          </p:cNvPr>
          <p:cNvPicPr/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DCEBF8A-F8C5-4000-9933-EFD351E824F6}"/>
              </a:ext>
            </a:extLst>
          </p:cNvPr>
          <p:cNvPicPr/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50" name="Picture 45">
            <a:extLst>
              <a:ext uri="{FF2B5EF4-FFF2-40B4-BE49-F238E27FC236}">
                <a16:creationId xmlns:a16="http://schemas.microsoft.com/office/drawing/2014/main" id="{F05BF874-5A59-4067-AC22-8CE1F8219ED2}"/>
              </a:ext>
            </a:extLst>
          </p:cNvPr>
          <p:cNvPicPr/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028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(Thank Yo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ka 12">
            <a:extLst>
              <a:ext uri="{FF2B5EF4-FFF2-40B4-BE49-F238E27FC236}">
                <a16:creationId xmlns:a16="http://schemas.microsoft.com/office/drawing/2014/main" id="{9BC532F7-F571-4887-B0E1-62A90FCD33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769404"/>
            <a:ext cx="9144000" cy="1013780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Thank you message</a:t>
            </a:r>
            <a:endParaRPr lang="en-US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2C7B9ECF-56BE-7746-B299-E0729712B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073928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43440B-2156-F902-5DCD-C6AC6CEFCEBB}"/>
              </a:ext>
            </a:extLst>
          </p:cNvPr>
          <p:cNvSpPr txBox="1"/>
          <p:nvPr userDrawn="1"/>
        </p:nvSpPr>
        <p:spPr>
          <a:xfrm>
            <a:off x="8260680" y="699064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342E34E-720F-467B-B3AF-34EA6D65E561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5" name="PoljeZBesedilom 14">
              <a:extLst>
                <a:ext uri="{FF2B5EF4-FFF2-40B4-BE49-F238E27FC236}">
                  <a16:creationId xmlns:a16="http://schemas.microsoft.com/office/drawing/2014/main" id="{F117B5AE-E9EC-488E-AAA0-44F121C6DE52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16" name="Slika 15">
              <a:extLst>
                <a:ext uri="{FF2B5EF4-FFF2-40B4-BE49-F238E27FC236}">
                  <a16:creationId xmlns:a16="http://schemas.microsoft.com/office/drawing/2014/main" id="{8FC7A36A-EA6B-46D2-8E8D-8DF0632DA6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030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utnik 6">
            <a:extLst>
              <a:ext uri="{FF2B5EF4-FFF2-40B4-BE49-F238E27FC236}">
                <a16:creationId xmlns:a16="http://schemas.microsoft.com/office/drawing/2014/main" id="{945B8C87-A91F-4E35-3B3A-BF6DCBC505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10515600" cy="266065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A80E2-FFB6-6C4E-8FF4-29E53153B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09119"/>
            <a:ext cx="10515600" cy="129614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1EAB46-C3A7-3ED2-6C78-2162D8DBC1E8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19/02/2025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D0B3B3B7-82C6-ABFB-E3A2-68449FD17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9" name="Slika 8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8E29781-74B4-C065-7709-620328E40DA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7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DD1E468-2501-818F-A9AD-601F8075B00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059"/>
            <a:ext cx="10515600" cy="3875206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B57999-FDED-F542-9089-8571B3B32F0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19/02/2025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890A027B-292D-EF46-7EF5-7D4FD96BC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4C3FD99-B713-6201-3FCE-E7F9B5F8F7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1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06494C81-7810-5767-C588-79C543981363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7215"/>
            <a:ext cx="10515600" cy="3118049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991849" y="6165304"/>
            <a:ext cx="371249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70C231C-F67E-854D-BE5E-0766C3687A6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39788" y="1957016"/>
            <a:ext cx="10523309" cy="407771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069FF-DFE8-B0DB-332B-46F7AB8BBB8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19/02/2025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7CCFF216-1764-C2C0-8D90-901EEF0BAB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243C211E-0976-70D1-7F7C-6BC313E0E0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5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C91C8C60-1B89-6FDB-DED3-F1512CFE74D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52F86-9897-1944-B750-8C6CCF23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3B83E-606A-5F43-BD7B-C6D2EC3F3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AC386-BF1E-944C-A2EC-9B0355C5A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2024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FD21297-302E-2F42-9698-E3A76BF22FD1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8212E-47DD-FDDF-DCFC-DBE8BB04BAB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19/02/2025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C81C80D-12AF-36CE-4FAF-F01CE1A369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548671-045A-93F9-D477-FD07FBEEE4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7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66E93DE-F99D-A80E-C3A4-1A5D1C96873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2D810-7DBE-6E42-982B-2F24EA649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4332A-A970-F84C-8094-28A979B24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687216"/>
            <a:ext cx="5040188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B975C-9F0D-B74A-A949-8D1239E87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2024" y="2687216"/>
            <a:ext cx="5043364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318975-365C-1A40-AFB3-9DAF6BBC053E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514E046-2F9F-6D49-9204-686E082C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F82D8B9-8797-EE41-B71E-6A21421A476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25594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81005F-F75E-0485-024A-CAF77F300C53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19/02/2025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Slika 4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491CC10-6389-BC09-FCD5-1FEB87C6CF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95EACC-FB6E-53E0-55E8-321D6472DC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121E3739-D481-088E-5570-C353FC25E177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5270D-6D81-E393-C0FD-AE2FE9CDE682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19/02/2025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D09E7B7-583D-BB3A-9529-3F0A105D7F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31F57808-E981-3C5D-BD22-997CEE539C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3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22742FB-D864-20FF-54BA-CF16275ECF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E3325509-1487-4C9C-921A-5BE5F7DB61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5CA29-BF12-3BB8-E14C-4214AEBF253F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19/02/2025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33E0D587-BEF8-2494-EC2F-6C3E84AE20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66A64F4B-B0B3-D166-4B1E-3672BB9EDD5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5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8F227-7373-1E43-9AE6-DD0D8020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FA4D0-B90C-2B46-AAF8-EDA29B61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59619"/>
            <a:ext cx="10515600" cy="38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4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6" r:id="rId3"/>
    <p:sldLayoutId id="2147483670" r:id="rId4"/>
    <p:sldLayoutId id="2147483650" r:id="rId5"/>
    <p:sldLayoutId id="2147483652" r:id="rId6"/>
    <p:sldLayoutId id="2147483653" r:id="rId7"/>
    <p:sldLayoutId id="2147483654" r:id="rId8"/>
    <p:sldLayoutId id="2147483674" r:id="rId9"/>
    <p:sldLayoutId id="2147483655" r:id="rId10"/>
    <p:sldLayoutId id="2147483675" r:id="rId11"/>
    <p:sldLayoutId id="2147483656" r:id="rId12"/>
    <p:sldLayoutId id="2147483673" r:id="rId13"/>
    <p:sldLayoutId id="2147483657" r:id="rId14"/>
    <p:sldLayoutId id="2147483671" r:id="rId15"/>
    <p:sldLayoutId id="2147483666" r:id="rId16"/>
    <p:sldLayoutId id="2147483672" r:id="rId17"/>
    <p:sldLayoutId id="2147483668" r:id="rId18"/>
    <p:sldLayoutId id="2147483667" r:id="rId19"/>
    <p:sldLayoutId id="2147483677" r:id="rId20"/>
    <p:sldLayoutId id="2147483669" r:id="rId2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tx2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</p:titleStyle>
    <p:bodyStyle>
      <a:lvl1pPr marL="368300" indent="-352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71525" indent="-27463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960563" indent="-225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BD0C-01E3-3E4E-BFED-FF7788CD9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 I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CSS</a:t>
            </a:r>
            <a:endParaRPr lang="en-US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3816C-9B29-4BD9-737F-9185C002E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Osnove</a:t>
            </a:r>
            <a:r>
              <a:rPr lang="en-US" dirty="0"/>
              <a:t> HTML-a </a:t>
            </a:r>
            <a:r>
              <a:rPr lang="en-US" dirty="0" err="1"/>
              <a:t>i</a:t>
            </a:r>
            <a:r>
              <a:rPr lang="en-US" dirty="0"/>
              <a:t> CSS-a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1424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03DBD-7E07-21B7-6FED-9AE819FDB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56F448-7DC9-EB49-457B-CB01C51FF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HTML Void element</a:t>
            </a:r>
            <a:r>
              <a:rPr lang="en-US" dirty="0"/>
              <a:t>I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0AD79EFF-EFB7-BE57-4362-A0FA11451015}"/>
              </a:ext>
            </a:extLst>
          </p:cNvPr>
          <p:cNvSpPr txBox="1">
            <a:spLocks/>
          </p:cNvSpPr>
          <p:nvPr/>
        </p:nvSpPr>
        <p:spPr>
          <a:xfrm>
            <a:off x="1142999" y="1995488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32226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76325" indent="-2571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4779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31975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 algn="ctr">
              <a:buFont typeface="Wingdings" pitchFamily="2" charset="2"/>
              <a:buNone/>
            </a:pPr>
            <a:r>
              <a:rPr lang="hr-HR" dirty="0"/>
              <a:t>Void elementi su HTML elementi koji ne sadrže sadržaj i ne zahtijevaju zatvarajuću oznaku.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58CF9B-B7F9-706E-AC41-654217F32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721" y="4020483"/>
            <a:ext cx="3843338" cy="13112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5CFCD1-C17D-92F2-564F-2801A5E5D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1943" y="4084674"/>
            <a:ext cx="3695700" cy="13049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72CC03-8E7B-D353-D595-A354D0A980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5474" y="2886043"/>
            <a:ext cx="6953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28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02A20-8ECA-2548-F695-7AE47D0C1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D0FA21-BEF5-09F8-2BD2-43B8AAC4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Vježba</a:t>
            </a:r>
            <a:r>
              <a:rPr lang="en-US" dirty="0"/>
              <a:t> 2</a:t>
            </a:r>
            <a:r>
              <a:rPr lang="hr-HR" dirty="0"/>
              <a:t>: Formatiranje web stranice koristeći void elemente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80641E-8EB0-999E-E637-32B05E9E3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655" y="1819641"/>
            <a:ext cx="5154690" cy="370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410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2FF6BB-B3B9-CE16-C1A6-7B9E474ED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07272A9-226E-C30F-EE6A-0A8E9B5CD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023" y="836712"/>
            <a:ext cx="10529777" cy="853976"/>
          </a:xfrm>
        </p:spPr>
        <p:txBody>
          <a:bodyPr/>
          <a:lstStyle/>
          <a:p>
            <a:r>
              <a:rPr lang="hr-HR" dirty="0"/>
              <a:t>Uvod u HTML liste</a:t>
            </a:r>
            <a:endParaRPr lang="en-US" dirty="0"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C63DFD01-F438-5FE1-A205-9ADF59B1A15F}"/>
              </a:ext>
            </a:extLst>
          </p:cNvPr>
          <p:cNvSpPr txBox="1">
            <a:spLocks/>
          </p:cNvSpPr>
          <p:nvPr/>
        </p:nvSpPr>
        <p:spPr>
          <a:xfrm>
            <a:off x="815162" y="1864329"/>
            <a:ext cx="527374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algn="ctr"/>
            <a:r>
              <a:rPr lang="hr-HR" sz="2000" dirty="0">
                <a:solidFill>
                  <a:schemeClr val="tx1"/>
                </a:solidFill>
              </a:rPr>
              <a:t>Neuređena lista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79D43945-075F-426D-61EF-70B12BC98D90}"/>
              </a:ext>
            </a:extLst>
          </p:cNvPr>
          <p:cNvSpPr txBox="1">
            <a:spLocks/>
          </p:cNvSpPr>
          <p:nvPr/>
        </p:nvSpPr>
        <p:spPr>
          <a:xfrm>
            <a:off x="6103091" y="1864329"/>
            <a:ext cx="527374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algn="ctr"/>
            <a:r>
              <a:rPr lang="hr-HR" sz="2000" dirty="0">
                <a:solidFill>
                  <a:schemeClr val="tx1"/>
                </a:solidFill>
              </a:rPr>
              <a:t>uređena lista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E14727E-D89D-AC6F-29D1-3CE1D276D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7454" y="2718305"/>
            <a:ext cx="2562225" cy="10382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BC28195-E146-911F-3BEF-C120A7693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2873" y="2632580"/>
            <a:ext cx="1838325" cy="11239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EC3346E-12A1-9D09-9E42-ABAF4DC47166}"/>
              </a:ext>
            </a:extLst>
          </p:cNvPr>
          <p:cNvSpPr txBox="1"/>
          <p:nvPr/>
        </p:nvSpPr>
        <p:spPr>
          <a:xfrm>
            <a:off x="2429539" y="4109282"/>
            <a:ext cx="2126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 </a:t>
            </a:r>
            <a:r>
              <a:rPr lang="hr-HR" sz="1200" dirty="0"/>
              <a:t>Prikazuje listu s točkama.</a:t>
            </a:r>
            <a:br>
              <a:rPr lang="hr-HR" sz="1200" dirty="0"/>
            </a:br>
            <a:r>
              <a:rPr lang="en-US" sz="1200" dirty="0"/>
              <a:t>- </a:t>
            </a:r>
            <a:r>
              <a:rPr lang="hr-HR" sz="1200" dirty="0"/>
              <a:t>Koristi se kada redoslijed nije bitan (npr. popis za kupovinu).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E2906F-AFA4-7ECF-2216-3BD6043CE138}"/>
              </a:ext>
            </a:extLst>
          </p:cNvPr>
          <p:cNvSpPr txBox="1"/>
          <p:nvPr/>
        </p:nvSpPr>
        <p:spPr>
          <a:xfrm>
            <a:off x="7765310" y="4108966"/>
            <a:ext cx="2126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 </a:t>
            </a:r>
            <a:r>
              <a:rPr lang="hr-HR" sz="1200" dirty="0"/>
              <a:t>Prikazuje numeriranu listu.</a:t>
            </a:r>
            <a:br>
              <a:rPr lang="hr-HR" sz="1200" dirty="0"/>
            </a:br>
            <a:r>
              <a:rPr lang="en-US" sz="1200" dirty="0"/>
              <a:t>- </a:t>
            </a:r>
            <a:r>
              <a:rPr lang="hr-HR" sz="1200" dirty="0"/>
              <a:t>Koristi se kada je redoslijed bitan (npr. upute, rang-liste).</a:t>
            </a:r>
          </a:p>
        </p:txBody>
      </p:sp>
    </p:spTree>
    <p:extLst>
      <p:ext uri="{BB962C8B-B14F-4D97-AF65-F5344CB8AC3E}">
        <p14:creationId xmlns:p14="http://schemas.microsoft.com/office/powerpoint/2010/main" val="3570357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76C9A0-49FF-B735-9EB8-4803D23A2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513C0A-1A70-75D1-F597-A598E4CAA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023" y="836712"/>
            <a:ext cx="10529777" cy="853976"/>
          </a:xfrm>
        </p:spPr>
        <p:txBody>
          <a:bodyPr/>
          <a:lstStyle/>
          <a:p>
            <a:r>
              <a:rPr lang="hr-HR" dirty="0"/>
              <a:t>ugniježđene liste u HTML-u</a:t>
            </a:r>
            <a:endParaRPr lang="en-US" dirty="0"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E1892E75-BA2C-FE89-D487-5766F10F7209}"/>
              </a:ext>
            </a:extLst>
          </p:cNvPr>
          <p:cNvSpPr txBox="1">
            <a:spLocks/>
          </p:cNvSpPr>
          <p:nvPr/>
        </p:nvSpPr>
        <p:spPr>
          <a:xfrm>
            <a:off x="815162" y="1864329"/>
            <a:ext cx="527374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algn="ctr"/>
            <a:r>
              <a:rPr lang="en-US" sz="2000" dirty="0">
                <a:solidFill>
                  <a:srgbClr val="27954C"/>
                </a:solidFill>
              </a:rPr>
              <a:t>DOBRO </a:t>
            </a:r>
            <a:r>
              <a:rPr lang="hr-HR" sz="2000" dirty="0">
                <a:solidFill>
                  <a:srgbClr val="27954C"/>
                </a:solidFill>
              </a:rPr>
              <a:t>ugniježđen</a:t>
            </a:r>
            <a:r>
              <a:rPr lang="en-US" sz="2000" dirty="0">
                <a:solidFill>
                  <a:srgbClr val="27954C"/>
                </a:solidFill>
              </a:rPr>
              <a:t>A</a:t>
            </a:r>
            <a:r>
              <a:rPr lang="hr-HR" sz="2000" dirty="0">
                <a:solidFill>
                  <a:srgbClr val="27954C"/>
                </a:solidFill>
              </a:rPr>
              <a:t> lista</a:t>
            </a:r>
            <a:endParaRPr lang="en-US" sz="2000" dirty="0">
              <a:solidFill>
                <a:srgbClr val="27954C"/>
              </a:solidFill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D37C8D54-1849-62A9-9C27-7590224BFB58}"/>
              </a:ext>
            </a:extLst>
          </p:cNvPr>
          <p:cNvSpPr txBox="1">
            <a:spLocks/>
          </p:cNvSpPr>
          <p:nvPr/>
        </p:nvSpPr>
        <p:spPr>
          <a:xfrm>
            <a:off x="6103091" y="1864329"/>
            <a:ext cx="527374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algn="ctr"/>
            <a:r>
              <a:rPr lang="en-US" sz="2000" dirty="0" err="1">
                <a:solidFill>
                  <a:srgbClr val="FF0000"/>
                </a:solidFill>
              </a:rPr>
              <a:t>loše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formatiran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kod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DAD661-6D94-064D-992A-1EED4A2D16E0}"/>
              </a:ext>
            </a:extLst>
          </p:cNvPr>
          <p:cNvSpPr txBox="1"/>
          <p:nvPr/>
        </p:nvSpPr>
        <p:spPr>
          <a:xfrm>
            <a:off x="1621464" y="4293632"/>
            <a:ext cx="3811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 </a:t>
            </a:r>
            <a:r>
              <a:rPr lang="hr-HR" sz="1200" dirty="0"/>
              <a:t>Pomažu pri organiziranju hijerarhijskih podataka.</a:t>
            </a:r>
            <a:br>
              <a:rPr lang="en-US" sz="1200" dirty="0"/>
            </a:br>
            <a:endParaRPr lang="en-US" sz="1200" dirty="0"/>
          </a:p>
          <a:p>
            <a:r>
              <a:rPr lang="en-US" sz="1200" dirty="0"/>
              <a:t>- </a:t>
            </a:r>
            <a:r>
              <a:rPr lang="pl-PL" sz="1200" dirty="0"/>
              <a:t>Poboljšavaju strukturu sadržaja na web-stranicama</a:t>
            </a:r>
            <a:endParaRPr lang="hr-HR" sz="1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99A736-837C-0C39-5A52-CC0A38790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255" y="2486580"/>
            <a:ext cx="1758251" cy="16223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15CC02-E185-B524-54F2-F14A522D78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5966" y="2582161"/>
            <a:ext cx="35052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119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8E5026-5C52-6210-4214-FE1985F7E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B1D9A08-75F3-A606-051C-D22545847069}"/>
              </a:ext>
            </a:extLst>
          </p:cNvPr>
          <p:cNvSpPr txBox="1"/>
          <p:nvPr/>
        </p:nvSpPr>
        <p:spPr>
          <a:xfrm>
            <a:off x="815162" y="525501"/>
            <a:ext cx="105616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/>
              <a:t>Uobičajene greške koje treba izbjegavati</a:t>
            </a:r>
            <a:endParaRPr lang="en-US" sz="2000" dirty="0"/>
          </a:p>
          <a:p>
            <a:endParaRPr lang="en-US" sz="1200" dirty="0"/>
          </a:p>
          <a:p>
            <a:r>
              <a:rPr lang="hr-HR" sz="1200" dirty="0"/>
              <a:t>❌ </a:t>
            </a:r>
            <a:r>
              <a:rPr lang="hr-HR" sz="1200" b="1" dirty="0"/>
              <a:t>Zaboravljanje zatvaranja oznaka</a:t>
            </a:r>
            <a:r>
              <a:rPr lang="hr-HR" sz="1200" dirty="0"/>
              <a:t> (&lt;/</a:t>
            </a:r>
            <a:r>
              <a:rPr lang="hr-HR" sz="1200" dirty="0" err="1"/>
              <a:t>ul</a:t>
            </a:r>
            <a:r>
              <a:rPr lang="hr-HR" sz="1200" dirty="0"/>
              <a:t>&gt; ili &lt;/</a:t>
            </a:r>
            <a:r>
              <a:rPr lang="hr-HR" sz="1200" dirty="0" err="1"/>
              <a:t>ol</a:t>
            </a:r>
            <a:r>
              <a:rPr lang="hr-HR" sz="1200" dirty="0"/>
              <a:t>&gt;).</a:t>
            </a:r>
            <a:br>
              <a:rPr lang="hr-HR" sz="1200" dirty="0"/>
            </a:br>
            <a:r>
              <a:rPr lang="hr-HR" sz="1200" dirty="0"/>
              <a:t>❌ </a:t>
            </a:r>
            <a:r>
              <a:rPr lang="hr-HR" sz="1200" b="1" dirty="0"/>
              <a:t>Nepravilno uvlačenje koda, što otežava čitanje i održavanje.</a:t>
            </a:r>
            <a:br>
              <a:rPr lang="hr-HR" sz="1200" dirty="0"/>
            </a:br>
            <a:r>
              <a:rPr lang="hr-HR" sz="1200" dirty="0"/>
              <a:t>❌ </a:t>
            </a:r>
            <a:r>
              <a:rPr lang="hr-HR" sz="1200" b="1" dirty="0"/>
              <a:t>Postavljanje &lt;/li&gt; prije zatvaranja ugniježđene liste umjesto nakon nje.</a:t>
            </a:r>
            <a:endParaRPr lang="hr-HR" sz="1200" dirty="0"/>
          </a:p>
          <a:p>
            <a:endParaRPr lang="hr-HR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6A022D-3651-00EB-B9BB-F93B5515A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768" y="2404064"/>
            <a:ext cx="3086100" cy="18954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5DF9EB-392C-D678-02F5-7556ACF5FA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7293" y="2404064"/>
            <a:ext cx="26289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93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37F820-3C11-004B-9B8C-B2AF88FD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</a:t>
            </a:r>
            <a:r>
              <a:rPr lang="hr-HR" dirty="0" err="1"/>
              <a:t>žba</a:t>
            </a:r>
            <a:r>
              <a:rPr lang="hr-HR" dirty="0"/>
              <a:t> 3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077E34-EB90-48CA-BA56-BAA716170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5388" y="1907587"/>
            <a:ext cx="4121224" cy="369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110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3A5C2-59F0-1E4C-AE73-F09052EF7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 </a:t>
            </a:r>
            <a:r>
              <a:rPr lang="it-IT" dirty="0" err="1"/>
              <a:t>Atributi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705C5-220D-854C-82C7-3F5DFC84C3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928557"/>
            <a:ext cx="11304181" cy="1420699"/>
          </a:xfrm>
        </p:spPr>
        <p:txBody>
          <a:bodyPr/>
          <a:lstStyle/>
          <a:p>
            <a:r>
              <a:rPr lang="hr-HR" dirty="0"/>
              <a:t>HTML elementi mogu imati </a:t>
            </a:r>
            <a:r>
              <a:rPr lang="hr-HR" b="1" dirty="0"/>
              <a:t>atribute</a:t>
            </a:r>
            <a:r>
              <a:rPr lang="hr-HR" dirty="0"/>
              <a:t> koji dodaju dodatne informacije o elementu.</a:t>
            </a:r>
            <a:endParaRPr lang="en-US" dirty="0"/>
          </a:p>
          <a:p>
            <a:r>
              <a:rPr lang="hr-HR" dirty="0"/>
              <a:t>Atributi se </a:t>
            </a:r>
            <a:r>
              <a:rPr lang="hr-HR" b="1" dirty="0"/>
              <a:t>nalaze unutar </a:t>
            </a:r>
            <a:r>
              <a:rPr lang="hr-HR" b="1" dirty="0" err="1"/>
              <a:t>otvarajuće</a:t>
            </a:r>
            <a:r>
              <a:rPr lang="hr-HR" b="1" dirty="0"/>
              <a:t> oznake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6A6D31-22C0-FADC-E55F-844F29FAF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565" y="3817089"/>
            <a:ext cx="4700869" cy="80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978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9630EC-DDFF-DF4E-88AE-E9C1FFEB4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298024-5B15-D141-85A6-2269E3D2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00F9F1-4EFC-E343-A949-0DD51C549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528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1964D-418A-5149-9251-325D8A052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1C2D1-39CB-C34C-B94C-7E3FEA66B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A4A2C-EF06-D64F-9502-7073E0189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295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70126AC-D15F-C34C-B689-671D8108B86D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919E52-B0DF-4744-A84F-2D4BB1527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84524-89A4-DB47-BF72-911F1FE04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84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2F21CAE-5AD6-4844-B067-00C0DB42E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 anchor="ctr">
            <a:normAutofit/>
          </a:bodyPr>
          <a:lstStyle/>
          <a:p>
            <a:r>
              <a:rPr lang="hr-HR" b="1" i="0" u="none" strike="noStrike">
                <a:effectLst/>
              </a:rPr>
              <a:t>KAKO WEB STRANICE RADE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CA8F9A-B314-534E-85B5-8C1E734AF8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8557"/>
            <a:ext cx="5041776" cy="3888432"/>
          </a:xfrm>
        </p:spPr>
        <p:txBody>
          <a:bodyPr>
            <a:normAutofit/>
          </a:bodyPr>
          <a:lstStyle/>
          <a:p>
            <a:r>
              <a:rPr lang="hr-HR" sz="1900"/>
              <a:t>Web stranice se izrađuju koristeći tri glavne vrste datoteka: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1900" b="1"/>
              <a:t>HTML (Sadržaj)</a:t>
            </a:r>
            <a:r>
              <a:rPr lang="hr-HR" sz="1900"/>
              <a:t> → Struktura web stranice (tekst, slike, gumbi).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1900" b="1"/>
              <a:t>CSS (Stilovi)</a:t>
            </a:r>
            <a:r>
              <a:rPr lang="hr-HR" sz="1900"/>
              <a:t> → Definira izgled (boje, fontovi, raspored elemenata).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1900" b="1"/>
              <a:t>JavaScript (Funkcionalnost)</a:t>
            </a:r>
            <a:r>
              <a:rPr lang="hr-HR" sz="1900"/>
              <a:t> → Dodaje interaktivnost (klik događaji, animacije, validacija formulara).</a:t>
            </a:r>
          </a:p>
          <a:p>
            <a:r>
              <a:rPr lang="hr-HR" sz="1900"/>
              <a:t>Preglednik interpretira i prikazuje ove datoteke kako bi prikazao web stranicu.</a:t>
            </a:r>
          </a:p>
          <a:p>
            <a:endParaRPr lang="en-US" sz="1900"/>
          </a:p>
        </p:txBody>
      </p:sp>
      <p:pic>
        <p:nvPicPr>
          <p:cNvPr id="9" name="Picture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BEFFC13-DEA3-6592-A3F9-10410C09E4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12024" y="2606027"/>
            <a:ext cx="5041776" cy="2533492"/>
          </a:xfrm>
          <a:noFill/>
        </p:spPr>
      </p:pic>
    </p:spTree>
    <p:extLst>
      <p:ext uri="{BB962C8B-B14F-4D97-AF65-F5344CB8AC3E}">
        <p14:creationId xmlns:p14="http://schemas.microsoft.com/office/powerpoint/2010/main" val="1821003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468A8BD2-A213-D84B-81C2-22B08D0AB3A5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F5710F-F47B-5D48-AB17-8114747C1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85A26-91D2-374F-9D13-0ADE24F86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86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7073D57-D0A7-D349-AD31-87A41BE5CCD7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3E68CE-7075-714C-976F-A78F01BD8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F125A-4424-674F-9E40-B904CD37D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20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76DF399B-6A53-F045-AB09-8553BE7D18AF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D12B56-F705-924A-AE46-58078BF5E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9C17-CB0D-6D45-8CDC-6A8A3C793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40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0BED653-EDD3-2740-B4D7-3BA94AB0927F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EDE337-697C-1F4A-BD1C-1E21E5AC9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844BC3-717A-7545-B49A-751CE8783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089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5F57-06D6-114F-B0B0-2381BD57A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970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A47B7-61BE-0D4C-B4A4-6CC6F0BF5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681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1DBD7D0D-B1DE-8040-B44B-32162AA6C297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03295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47FCF73-5994-0949-995C-6E9C93611ABA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67114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9B5E50-86F8-104C-86CC-6C7918CE9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hr-HR" dirty="0"/>
              <a:t>(Hypertext Markup Language)</a:t>
            </a: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F9F8A5A9-AB12-C81E-8102-AB0A40A24674}"/>
              </a:ext>
            </a:extLst>
          </p:cNvPr>
          <p:cNvSpPr txBox="1">
            <a:spLocks/>
          </p:cNvSpPr>
          <p:nvPr/>
        </p:nvSpPr>
        <p:spPr>
          <a:xfrm>
            <a:off x="990600" y="2082459"/>
            <a:ext cx="10515600" cy="942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32226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76325" indent="-2571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4779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31975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Za razliku od CSS-a ili JavaScripta, web stranica može postojati samo s HTML datotekom</a:t>
            </a:r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03C51845-E188-2645-FE13-CEDB286F3F11}"/>
              </a:ext>
            </a:extLst>
          </p:cNvPr>
          <p:cNvSpPr txBox="1">
            <a:spLocks/>
          </p:cNvSpPr>
          <p:nvPr/>
        </p:nvSpPr>
        <p:spPr>
          <a:xfrm>
            <a:off x="1143000" y="3176955"/>
            <a:ext cx="10515600" cy="4337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32226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76325" indent="-2571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4779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31975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 algn="ctr">
              <a:buFont typeface="Wingdings" pitchFamily="2" charset="2"/>
              <a:buNone/>
            </a:pPr>
            <a:r>
              <a:rPr lang="hr-HR" dirty="0"/>
              <a:t>Primjer HTML naslova</a:t>
            </a:r>
            <a:endParaRPr lang="en-US" dirty="0"/>
          </a:p>
          <a:p>
            <a:pPr marL="15875" indent="0" algn="ctr">
              <a:buFont typeface="Wingdings" pitchFamily="2" charset="2"/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B4B54E-EE08-7353-90C0-842D29DEC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499" y="4214445"/>
            <a:ext cx="4960601" cy="77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075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271A7D-B4D0-AAC3-8062-06F269848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0FB34BC9-0D5A-8EC1-4F76-1F63858DC9BE}"/>
              </a:ext>
            </a:extLst>
          </p:cNvPr>
          <p:cNvSpPr txBox="1">
            <a:spLocks/>
          </p:cNvSpPr>
          <p:nvPr/>
        </p:nvSpPr>
        <p:spPr>
          <a:xfrm>
            <a:off x="990600" y="855785"/>
            <a:ext cx="10515600" cy="1430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32226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76325" indent="-2571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4779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31975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b="1" dirty="0"/>
              <a:t>Jezik za označavanje</a:t>
            </a:r>
            <a:r>
              <a:rPr lang="hr-HR" dirty="0"/>
              <a:t>: Slično uređivačkom označavanju u rukopisima (</a:t>
            </a:r>
            <a:r>
              <a:rPr lang="en-US" dirty="0"/>
              <a:t>bold</a:t>
            </a:r>
            <a:r>
              <a:rPr lang="hr-HR" dirty="0"/>
              <a:t>, </a:t>
            </a:r>
            <a:r>
              <a:rPr lang="en-US" dirty="0"/>
              <a:t>underline</a:t>
            </a:r>
            <a:r>
              <a:rPr lang="hr-HR" dirty="0"/>
              <a:t> itd.)</a:t>
            </a:r>
            <a:endParaRPr lang="en-US" dirty="0"/>
          </a:p>
          <a:p>
            <a:r>
              <a:rPr lang="hr-HR" dirty="0"/>
              <a:t>HTML koristi oznake (</a:t>
            </a:r>
            <a:r>
              <a:rPr lang="hr-HR" b="1" dirty="0"/>
              <a:t>tagove</a:t>
            </a:r>
            <a:r>
              <a:rPr lang="hr-HR" dirty="0"/>
              <a:t>) za strukturiranje sadržaja</a:t>
            </a:r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3809E66-8855-90B8-F394-4CE623D35EE1}"/>
              </a:ext>
            </a:extLst>
          </p:cNvPr>
          <p:cNvSpPr txBox="1">
            <a:spLocks/>
          </p:cNvSpPr>
          <p:nvPr/>
        </p:nvSpPr>
        <p:spPr>
          <a:xfrm>
            <a:off x="1143000" y="3176955"/>
            <a:ext cx="10515600" cy="4337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32226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76325" indent="-2571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4779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31975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 algn="ctr">
              <a:buFont typeface="Wingdings" pitchFamily="2" charset="2"/>
              <a:buNone/>
            </a:pPr>
            <a:r>
              <a:rPr lang="hr-HR" dirty="0">
                <a:solidFill>
                  <a:schemeClr val="tx2"/>
                </a:solidFill>
              </a:rPr>
              <a:t>Primjer </a:t>
            </a:r>
            <a:r>
              <a:rPr lang="en-US" dirty="0" err="1">
                <a:solidFill>
                  <a:schemeClr val="tx2"/>
                </a:solidFill>
              </a:rPr>
              <a:t>hiperveze</a:t>
            </a:r>
            <a:r>
              <a:rPr lang="en-US" dirty="0">
                <a:solidFill>
                  <a:schemeClr val="tx2"/>
                </a:solidFill>
              </a:rPr>
              <a:t> (</a:t>
            </a:r>
            <a:r>
              <a:rPr lang="en-US" dirty="0" err="1">
                <a:solidFill>
                  <a:schemeClr val="tx2"/>
                </a:solidFill>
              </a:rPr>
              <a:t>linka</a:t>
            </a:r>
            <a:r>
              <a:rPr lang="en-US" dirty="0">
                <a:solidFill>
                  <a:schemeClr val="tx2"/>
                </a:solidFill>
              </a:rPr>
              <a:t>)</a:t>
            </a:r>
          </a:p>
          <a:p>
            <a:pPr marL="15875" indent="0" algn="ctr">
              <a:buFont typeface="Wingdings" pitchFamily="2" charset="2"/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DE9752-5B57-397F-96E8-1CD685256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283" y="3867694"/>
            <a:ext cx="4960601" cy="75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237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8EDE8-DC03-4145-F06F-6E1F29237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9263"/>
            <a:ext cx="10515600" cy="691660"/>
          </a:xfrm>
        </p:spPr>
        <p:txBody>
          <a:bodyPr/>
          <a:lstStyle/>
          <a:p>
            <a:r>
              <a:rPr lang="en-US" dirty="0"/>
              <a:t>HTML</a:t>
            </a:r>
            <a:r>
              <a:rPr lang="hr-HR" dirty="0"/>
              <a:t> element se sastoji od: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8CB9D3-D53F-1036-1BD2-126BD12AF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176" y="1582614"/>
            <a:ext cx="6231746" cy="343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453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96CFF-2541-1EF2-8FC3-50CA26ECA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2452FB-D8E2-AAAA-C20A-BA32036E5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Naslovi u HTML-u</a:t>
            </a:r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CADD7DD9-50E6-4B83-4A2D-2EBC3FECF50A}"/>
              </a:ext>
            </a:extLst>
          </p:cNvPr>
          <p:cNvSpPr txBox="1">
            <a:spLocks/>
          </p:cNvSpPr>
          <p:nvPr/>
        </p:nvSpPr>
        <p:spPr>
          <a:xfrm>
            <a:off x="1142999" y="1995488"/>
            <a:ext cx="10515600" cy="433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32226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76325" indent="-2571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4779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31975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 algn="ctr">
              <a:buFont typeface="Wingdings" pitchFamily="2" charset="2"/>
              <a:buNone/>
            </a:pPr>
            <a:r>
              <a:rPr lang="en-US" dirty="0"/>
              <a:t>Razina </a:t>
            </a:r>
            <a:r>
              <a:rPr lang="en-US" dirty="0" err="1"/>
              <a:t>naslova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469EDC-9B4D-F266-98BD-AE80B85A8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426" y="2978418"/>
            <a:ext cx="3463574" cy="16866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BABEBF-27BA-91EC-9ACC-1CF0FC32C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443" y="2968891"/>
            <a:ext cx="3110279" cy="173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629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BD8C1-EF56-1B77-28DC-99E83CF81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F66C2B-9CA4-558F-5BC9-854B4F0C6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/>
              <a:t>BA 1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F0DE921-A924-9E61-ECD1-82D704F5BAFA}"/>
              </a:ext>
            </a:extLst>
          </p:cNvPr>
          <p:cNvSpPr txBox="1">
            <a:spLocks/>
          </p:cNvSpPr>
          <p:nvPr/>
        </p:nvSpPr>
        <p:spPr>
          <a:xfrm>
            <a:off x="1142999" y="1995487"/>
            <a:ext cx="10515600" cy="853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32226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76325" indent="-2571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4779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31975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 err="1"/>
              <a:t>Instaliraj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koristi</a:t>
            </a:r>
            <a:r>
              <a:rPr lang="hr-HR" b="1" dirty="0"/>
              <a:t> Live Preview</a:t>
            </a:r>
            <a:r>
              <a:rPr lang="en-US" b="1" dirty="0"/>
              <a:t> plugin</a:t>
            </a:r>
            <a:r>
              <a:rPr lang="hr-HR" dirty="0"/>
              <a:t> za pregled promjena u stvarnom vremenu</a:t>
            </a:r>
            <a:r>
              <a:rPr lang="en-US" dirty="0"/>
              <a:t> </a:t>
            </a:r>
          </a:p>
          <a:p>
            <a:pPr>
              <a:buFontTx/>
              <a:buChar char="-"/>
            </a:pPr>
            <a:r>
              <a:rPr lang="en-US" dirty="0" err="1"/>
              <a:t>Rekreiraj</a:t>
            </a:r>
            <a:r>
              <a:rPr lang="en-US" dirty="0"/>
              <a:t> </a:t>
            </a:r>
            <a:r>
              <a:rPr lang="en-US" dirty="0" err="1"/>
              <a:t>sliku</a:t>
            </a:r>
            <a:r>
              <a:rPr lang="en-US" dirty="0"/>
              <a:t> </a:t>
            </a:r>
            <a:r>
              <a:rPr lang="en-US" dirty="0" err="1"/>
              <a:t>ispod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861547-74D7-6DE2-C937-3CEB64050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500" y="2849462"/>
            <a:ext cx="3773000" cy="260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11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892457-D09B-CC9B-0BF5-2DDDFA475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145A48-A5EB-E2CB-EE93-CAA83D75B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Paragrafi</a:t>
            </a:r>
            <a:r>
              <a:rPr lang="hr-HR" dirty="0"/>
              <a:t> u HTML-u</a:t>
            </a:r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0F813BA-48B1-379F-9B5A-6D01D4291627}"/>
              </a:ext>
            </a:extLst>
          </p:cNvPr>
          <p:cNvSpPr txBox="1">
            <a:spLocks/>
          </p:cNvSpPr>
          <p:nvPr/>
        </p:nvSpPr>
        <p:spPr>
          <a:xfrm>
            <a:off x="1142999" y="1995488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32226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76325" indent="-2571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4779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31975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Font typeface="Wingdings" pitchFamily="2" charset="2"/>
              <a:buNone/>
            </a:pPr>
            <a:r>
              <a:rPr lang="hr-HR" dirty="0"/>
              <a:t>Element paragrafa</a:t>
            </a:r>
            <a:r>
              <a:rPr lang="en-US" dirty="0"/>
              <a:t>&lt;p&gt; </a:t>
            </a:r>
            <a:r>
              <a:rPr lang="pl-PL" dirty="0"/>
              <a:t>koristi se za formatiranje teksta u zasebne odlomke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FAB131-6AD9-2512-4936-28EDEE02E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897" y="2904342"/>
            <a:ext cx="5577804" cy="270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781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B213A-B644-0E5A-770C-A15F0C4B1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1477592D-3E45-4634-AD55-8BE9285D255D}"/>
              </a:ext>
            </a:extLst>
          </p:cNvPr>
          <p:cNvSpPr txBox="1">
            <a:spLocks/>
          </p:cNvSpPr>
          <p:nvPr/>
        </p:nvSpPr>
        <p:spPr>
          <a:xfrm>
            <a:off x="1142999" y="515815"/>
            <a:ext cx="10515600" cy="2274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32226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76325" indent="-2571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4779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31975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Font typeface="Wingdings" pitchFamily="2" charset="2"/>
              <a:buNone/>
            </a:pPr>
            <a:r>
              <a:rPr lang="hr-HR" dirty="0"/>
              <a:t>Zašto koristiti oznake paragrafa</a:t>
            </a:r>
            <a:r>
              <a:rPr lang="en-US" dirty="0"/>
              <a:t>?</a:t>
            </a:r>
          </a:p>
          <a:p>
            <a:pPr>
              <a:buFontTx/>
              <a:buChar char="-"/>
            </a:pPr>
            <a:r>
              <a:rPr lang="en-US" dirty="0"/>
              <a:t>Bez &lt;p&gt; </a:t>
            </a:r>
            <a:r>
              <a:rPr lang="pl-PL" dirty="0"/>
              <a:t>oznaka, sav tekst bi bio u jednom dugačkom bloku.</a:t>
            </a:r>
            <a:endParaRPr lang="en-US" dirty="0"/>
          </a:p>
          <a:p>
            <a:pPr>
              <a:buFontTx/>
              <a:buChar char="-"/>
            </a:pPr>
            <a:r>
              <a:rPr lang="pl-PL" dirty="0"/>
              <a:t>razdvaja tekst i dodaje vizualni razmak između paragrafa.</a:t>
            </a:r>
            <a:endParaRPr lang="en-US" dirty="0"/>
          </a:p>
          <a:p>
            <a:pPr>
              <a:buFontTx/>
              <a:buChar char="-"/>
            </a:pPr>
            <a:r>
              <a:rPr lang="hr-HR" dirty="0"/>
              <a:t>Čitači ekrana koriste</a:t>
            </a:r>
            <a:r>
              <a:rPr lang="en-US" dirty="0"/>
              <a:t> &lt;p&gt; </a:t>
            </a:r>
            <a:r>
              <a:rPr lang="hr-HR" dirty="0"/>
              <a:t>oznake kako bi pomogli slabovidnim korisnicima u navigaciji kroz tekst</a:t>
            </a:r>
            <a:endParaRPr lang="en-US" dirty="0"/>
          </a:p>
          <a:p>
            <a:pPr marL="15875" indent="0" algn="ctr">
              <a:buFont typeface="Wingdings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128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NO2MARE">
      <a:dk1>
        <a:srgbClr val="69ACED"/>
      </a:dk1>
      <a:lt1>
        <a:srgbClr val="FFFFFF"/>
      </a:lt1>
      <a:dk2>
        <a:srgbClr val="0B3A68"/>
      </a:dk2>
      <a:lt2>
        <a:srgbClr val="F4F3F3"/>
      </a:lt2>
      <a:accent1>
        <a:srgbClr val="0B3A68"/>
      </a:accent1>
      <a:accent2>
        <a:srgbClr val="11579C"/>
      </a:accent2>
      <a:accent3>
        <a:srgbClr val="69ACED"/>
      </a:accent3>
      <a:accent4>
        <a:srgbClr val="9BC7F3"/>
      </a:accent4>
      <a:accent5>
        <a:srgbClr val="CDE3F9"/>
      </a:accent5>
      <a:accent6>
        <a:srgbClr val="B2BCD6"/>
      </a:accent6>
      <a:hlink>
        <a:srgbClr val="FFFF00"/>
      </a:hlink>
      <a:folHlink>
        <a:srgbClr val="FFFF00"/>
      </a:folHlink>
    </a:clrScheme>
    <a:fontScheme name="Po meri 2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0806f44-bc4a-4ea4-b660-c6da93f8f179">
      <Terms xmlns="http://schemas.microsoft.com/office/infopath/2007/PartnerControls"/>
    </lcf76f155ced4ddcb4097134ff3c332f>
    <TaxCatchAll xmlns="758d0d8f-b783-4c78-ab73-9740c97b97c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F55D9EF0BF0A44B819E681FCAC00B7" ma:contentTypeVersion="12" ma:contentTypeDescription="Create a new document." ma:contentTypeScope="" ma:versionID="068ce121a7a7a0aebcb89dd601c4f0a2">
  <xsd:schema xmlns:xsd="http://www.w3.org/2001/XMLSchema" xmlns:xs="http://www.w3.org/2001/XMLSchema" xmlns:p="http://schemas.microsoft.com/office/2006/metadata/properties" xmlns:ns2="40806f44-bc4a-4ea4-b660-c6da93f8f179" xmlns:ns3="758d0d8f-b783-4c78-ab73-9740c97b97cf" targetNamespace="http://schemas.microsoft.com/office/2006/metadata/properties" ma:root="true" ma:fieldsID="67c58e6c5c8ea9af0822acd84d25e1a2" ns2:_="" ns3:_="">
    <xsd:import namespace="40806f44-bc4a-4ea4-b660-c6da93f8f179"/>
    <xsd:import namespace="758d0d8f-b783-4c78-ab73-9740c97b97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806f44-bc4a-4ea4-b660-c6da93f8f1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5c7bf33-a257-4e00-9403-56193474511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d0d8f-b783-4c78-ab73-9740c97b97c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98d7a4de-20ce-488f-a6bb-d6c189e71f40}" ma:internalName="TaxCatchAll" ma:showField="CatchAllData" ma:web="758d0d8f-b783-4c78-ab73-9740c97b97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E72F81-8533-461E-8E71-A6D77294CFEF}">
  <ds:schemaRefs>
    <ds:schemaRef ds:uri="http://purl.org/dc/elements/1.1/"/>
    <ds:schemaRef ds:uri="http://www.w3.org/XML/1998/namespace"/>
    <ds:schemaRef ds:uri="http://purl.org/dc/terms/"/>
    <ds:schemaRef ds:uri="http://schemas.microsoft.com/office/2006/documentManagement/types"/>
    <ds:schemaRef ds:uri="40806f44-bc4a-4ea4-b660-c6da93f8f179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758d0d8f-b783-4c78-ab73-9740c97b97cf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46915D30-CAA6-465E-907F-1770D4E3B0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6AED0F-96FF-4C7F-8AC9-672C91BFCD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806f44-bc4a-4ea4-b660-c6da93f8f179"/>
    <ds:schemaRef ds:uri="758d0d8f-b783-4c78-ab73-9740c97b97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1321</TotalTime>
  <Words>733</Words>
  <Application>Microsoft Office PowerPoint</Application>
  <PresentationFormat>Widescreen</PresentationFormat>
  <Paragraphs>99</Paragraphs>
  <Slides>27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Consolas</vt:lpstr>
      <vt:lpstr>Open Sans</vt:lpstr>
      <vt:lpstr>Open Sans Semibold</vt:lpstr>
      <vt:lpstr>Roboto Mono</vt:lpstr>
      <vt:lpstr>Wingdings</vt:lpstr>
      <vt:lpstr>Office Theme</vt:lpstr>
      <vt:lpstr>HTML I CSS</vt:lpstr>
      <vt:lpstr>KAKO WEB STRANICE RADE</vt:lpstr>
      <vt:lpstr>HTML (Hypertext Markup Language)</vt:lpstr>
      <vt:lpstr>PowerPoint Presentation</vt:lpstr>
      <vt:lpstr>PowerPoint Presentation</vt:lpstr>
      <vt:lpstr>Naslovi u HTML-u</vt:lpstr>
      <vt:lpstr>VJEžBA 1</vt:lpstr>
      <vt:lpstr>Paragrafi u HTML-u</vt:lpstr>
      <vt:lpstr>PowerPoint Presentation</vt:lpstr>
      <vt:lpstr>HTML Void elementI</vt:lpstr>
      <vt:lpstr>Vježba 2: Formatiranje web stranice koristeći void elemente</vt:lpstr>
      <vt:lpstr>Uvod u HTML liste</vt:lpstr>
      <vt:lpstr>ugniježđene liste u HTML-u</vt:lpstr>
      <vt:lpstr>PowerPoint Presentation</vt:lpstr>
      <vt:lpstr>Vežba 3</vt:lpstr>
      <vt:lpstr>HTML Atributi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Microsoft Office User</dc:creator>
  <cp:lastModifiedBy>Dino</cp:lastModifiedBy>
  <cp:revision>88</cp:revision>
  <dcterms:created xsi:type="dcterms:W3CDTF">2021-08-14T09:32:24Z</dcterms:created>
  <dcterms:modified xsi:type="dcterms:W3CDTF">2025-02-19T10:55:58Z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0x010100E4F55D9EF0BF0A44B819E681FCAC00B7</vt:lpwstr>
  </property>
</Properties>
</file>