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sldIdLst>
    <p:sldId id="282" r:id="rId5"/>
    <p:sldId id="307" r:id="rId6"/>
    <p:sldId id="260" r:id="rId7"/>
    <p:sldId id="261" r:id="rId8"/>
    <p:sldId id="283" r:id="rId9"/>
    <p:sldId id="285" r:id="rId10"/>
    <p:sldId id="303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63" r:id="rId21"/>
    <p:sldId id="270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275" r:id="rId37"/>
    <p:sldId id="267" r:id="rId38"/>
    <p:sldId id="268" r:id="rId39"/>
    <p:sldId id="269" r:id="rId40"/>
    <p:sldId id="265" r:id="rId41"/>
    <p:sldId id="27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307"/>
            <p14:sldId id="260"/>
            <p14:sldId id="261"/>
            <p14:sldId id="283"/>
            <p14:sldId id="285"/>
            <p14:sldId id="303"/>
            <p14:sldId id="284"/>
            <p14:sldId id="286"/>
            <p14:sldId id="287"/>
            <p14:sldId id="288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304"/>
            <p14:sldId id="305"/>
            <p14:sldId id="306"/>
            <p14:sldId id="308"/>
            <p14:sldId id="309"/>
            <p14:sldId id="310"/>
            <p14:sldId id="311"/>
            <p14:sldId id="275"/>
            <p14:sldId id="267"/>
            <p14:sldId id="268"/>
            <p14:sldId id="269"/>
            <p14:sldId id="26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Upisite</a:t>
            </a:r>
            <a:r>
              <a:rPr lang="en-US" dirty="0"/>
              <a:t> ! U VS code </a:t>
            </a:r>
            <a:r>
              <a:rPr lang="en-US" dirty="0" err="1"/>
              <a:t>kako</a:t>
            </a:r>
            <a:r>
              <a:rPr lang="en-US" dirty="0"/>
              <a:t> bi ga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generirali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1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060F-EC25-4F51-60CF-20244AD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1E3A9-4EE4-068A-6F4E-90BA2C080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A91FB-E22A-ADCB-4276-D9DAE92C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452-E63C-E76D-1277-509A2024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ED3-6ABB-518A-CA78-542F9244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D5228-58B0-6624-8C14-A1A8E2624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628DB-4D1F-EA33-536B-D8A14B1F6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5B5A-2611-6098-F954-9E871548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3A6-AE11-01ED-9158-28764007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77181-8900-398C-E7C2-747355C9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D566-9910-5FF0-9FA3-DDAF8152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40BF-4207-1BA6-FD53-5D772B294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0F813BA-48B1-379F-9B5A-6D01D4291627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Element paragrafa</a:t>
            </a:r>
            <a:r>
              <a:rPr lang="en-US" dirty="0"/>
              <a:t>&lt;p&gt; </a:t>
            </a:r>
            <a:r>
              <a:rPr lang="pl-PL" dirty="0"/>
              <a:t>koristi se za formatiranje teksta u zasebne odlomke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AB131-6AD9-2512-4936-28EDEE02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97" y="2904342"/>
            <a:ext cx="5577804" cy="27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213A-B644-0E5A-770C-A15F0C4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477592D-3E45-4634-AD55-8BE9285D255D}"/>
              </a:ext>
            </a:extLst>
          </p:cNvPr>
          <p:cNvSpPr txBox="1">
            <a:spLocks/>
          </p:cNvSpPr>
          <p:nvPr/>
        </p:nvSpPr>
        <p:spPr>
          <a:xfrm>
            <a:off x="1142999" y="515815"/>
            <a:ext cx="10515600" cy="227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Zašto koristiti oznake paragrafa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Bez &lt;p&gt; </a:t>
            </a:r>
            <a:r>
              <a:rPr lang="pl-PL" dirty="0"/>
              <a:t>oznaka, sav tekst bi bio u jednom dugačkom bloku.</a:t>
            </a:r>
            <a:endParaRPr lang="en-US" dirty="0"/>
          </a:p>
          <a:p>
            <a:pPr>
              <a:buFontTx/>
              <a:buChar char="-"/>
            </a:pPr>
            <a:r>
              <a:rPr lang="pl-PL" dirty="0"/>
              <a:t>razdvaja tekst i dodaje vizualni razmak između paragrafa.</a:t>
            </a:r>
            <a:endParaRPr lang="en-US" dirty="0"/>
          </a:p>
          <a:p>
            <a:pPr>
              <a:buFontTx/>
              <a:buChar char="-"/>
            </a:pPr>
            <a:r>
              <a:rPr lang="hr-HR" dirty="0"/>
              <a:t>Čitači ekrana koriste</a:t>
            </a:r>
            <a:r>
              <a:rPr lang="en-US" dirty="0"/>
              <a:t> &lt;p&gt; </a:t>
            </a:r>
            <a:r>
              <a:rPr lang="hr-HR" dirty="0"/>
              <a:t>oznake kako bi pomogli slabovidnim korisnicima u navigaciji kroz tekst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14727E-D89D-AC6F-29D1-3CE1D276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54" y="2718305"/>
            <a:ext cx="2562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C28195-E146-911F-3BEF-C120A7693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73" y="2632580"/>
            <a:ext cx="1838325" cy="1123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C3346E-12A1-9D09-9E42-ABAF4DC47166}"/>
              </a:ext>
            </a:extLst>
          </p:cNvPr>
          <p:cNvSpPr txBox="1"/>
          <p:nvPr/>
        </p:nvSpPr>
        <p:spPr>
          <a:xfrm>
            <a:off x="2429539" y="4109282"/>
            <a:ext cx="212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Prikazuje listu s točkama.</a:t>
            </a:r>
            <a:br>
              <a:rPr lang="hr-HR" sz="1200" dirty="0"/>
            </a:br>
            <a:r>
              <a:rPr lang="en-US" sz="1200" dirty="0"/>
              <a:t>- </a:t>
            </a:r>
            <a:r>
              <a:rPr lang="hr-HR" sz="1200" dirty="0"/>
              <a:t>Koristi se kada redoslijed nije bitan (npr. popis za kupovinu).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2906F-AFA4-7ECF-2216-3BD6043CE138}"/>
              </a:ext>
            </a:extLst>
          </p:cNvPr>
          <p:cNvSpPr txBox="1"/>
          <p:nvPr/>
        </p:nvSpPr>
        <p:spPr>
          <a:xfrm>
            <a:off x="7765310" y="4108966"/>
            <a:ext cx="2126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Prikazuje numeriranu listu.</a:t>
            </a:r>
            <a:br>
              <a:rPr lang="hr-HR" sz="1200" dirty="0"/>
            </a:br>
            <a:r>
              <a:rPr lang="en-US" sz="1200" dirty="0"/>
              <a:t>- </a:t>
            </a:r>
            <a:r>
              <a:rPr lang="hr-HR" sz="1200" dirty="0"/>
              <a:t>Koristi se kada je redoslijed bitan (npr. upute, rang-liste).</a:t>
            </a:r>
          </a:p>
        </p:txBody>
      </p: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ANCOR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1300-AA9C-A055-2DAE-6A3D0602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href</a:t>
            </a:r>
            <a:r>
              <a:rPr lang="en-US" b="1" dirty="0"/>
              <a:t> </a:t>
            </a:r>
            <a:r>
              <a:rPr lang="hr-HR" b="1" dirty="0"/>
              <a:t>atribut</a:t>
            </a:r>
            <a:r>
              <a:rPr lang="hr-HR" dirty="0"/>
              <a:t> određuje </a:t>
            </a:r>
            <a:r>
              <a:rPr lang="hr-HR" b="1" dirty="0"/>
              <a:t>URL na koji link vodi</a:t>
            </a:r>
            <a:r>
              <a:rPr lang="hr-HR" dirty="0"/>
              <a:t>.</a:t>
            </a:r>
            <a:r>
              <a:rPr lang="en-US" dirty="0"/>
              <a:t> </a:t>
            </a:r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b="1" dirty="0"/>
          </a:p>
          <a:p>
            <a:r>
              <a:rPr lang="en-US" b="1" dirty="0"/>
              <a:t>Bez </a:t>
            </a:r>
            <a:r>
              <a:rPr lang="en-US" b="1" u="sng" dirty="0" err="1"/>
              <a:t>href</a:t>
            </a:r>
            <a:r>
              <a:rPr lang="en-US" b="1" u="sng" dirty="0"/>
              <a:t> </a:t>
            </a:r>
            <a:r>
              <a:rPr lang="hr-HR" b="1" dirty="0"/>
              <a:t>atributa</a:t>
            </a:r>
            <a:r>
              <a:rPr lang="hr-HR" dirty="0"/>
              <a:t>, link nije aktivan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C05F-409A-9D14-E008-6CB1FB73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15" y="3944679"/>
            <a:ext cx="8114420" cy="8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61799-42F9-1F44-8C0D-CFAC805FE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EA9B-7F58-5361-700B-49410171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80F4-CFC1-2C5F-534C-207B3C5FF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2931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D1A0-7C3A-1CC6-9F45-9F695FFC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src</a:t>
            </a:r>
            <a:r>
              <a:rPr lang="en-US" b="1" dirty="0"/>
              <a:t> </a:t>
            </a:r>
            <a:r>
              <a:rPr lang="en-US" b="1" dirty="0" err="1"/>
              <a:t>atribut</a:t>
            </a:r>
            <a:r>
              <a:rPr lang="en-US" dirty="0"/>
              <a:t> (source) </a:t>
            </a:r>
            <a:r>
              <a:rPr lang="en-US" dirty="0" err="1"/>
              <a:t>definira</a:t>
            </a:r>
            <a:r>
              <a:rPr lang="en-US" dirty="0"/>
              <a:t> </a:t>
            </a:r>
            <a:r>
              <a:rPr lang="en-US" b="1" dirty="0" err="1"/>
              <a:t>izvor</a:t>
            </a:r>
            <a:r>
              <a:rPr lang="en-US" b="1" dirty="0"/>
              <a:t> </a:t>
            </a:r>
            <a:r>
              <a:rPr lang="en-US" b="1" dirty="0" err="1"/>
              <a:t>slike</a:t>
            </a:r>
            <a:endParaRPr lang="en-US" b="1" dirty="0"/>
          </a:p>
          <a:p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</a:t>
            </a:r>
            <a:r>
              <a:rPr lang="hr-HR" dirty="0"/>
              <a:t>nema zatvarajući tag</a:t>
            </a:r>
            <a:r>
              <a:rPr lang="en-US" dirty="0"/>
              <a:t>, </a:t>
            </a:r>
            <a:r>
              <a:rPr lang="hr-HR" dirty="0"/>
              <a:t>jer je </a:t>
            </a:r>
            <a:r>
              <a:rPr lang="hr-HR" b="1" dirty="0" err="1"/>
              <a:t>void</a:t>
            </a:r>
            <a:r>
              <a:rPr lang="hr-HR" b="1" dirty="0"/>
              <a:t> element</a:t>
            </a:r>
            <a:r>
              <a:rPr lang="hr-HR" dirty="0"/>
              <a:t> (</a:t>
            </a:r>
            <a:r>
              <a:rPr lang="hr-HR" dirty="0" err="1"/>
              <a:t>samozatvarajući</a:t>
            </a:r>
            <a:r>
              <a:rPr lang="hr-HR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C1331-7484-9F7C-8FE6-19469C10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45" y="3349256"/>
            <a:ext cx="7493983" cy="105797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E613728-BE2F-CFD7-3243-34F4047A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018" y="4530045"/>
            <a:ext cx="73052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Zašto je</a:t>
            </a:r>
            <a:r>
              <a:rPr kumimoji="0" lang="en-U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alt 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</a:t>
            </a:r>
            <a:r>
              <a:rPr lang="hr-HR" altLang="sr-Latn-RS" b="1" dirty="0" err="1">
                <a:latin typeface="Arial" panose="020B0604020202020204" pitchFamily="34" charset="0"/>
              </a:rPr>
              <a:t>žan</a:t>
            </a:r>
            <a:r>
              <a:rPr lang="en-US" altLang="sr-Latn-RS" b="1" dirty="0">
                <a:latin typeface="Arial" panose="020B0604020202020204" pitchFamily="34" charset="0"/>
              </a:rPr>
              <a:t>?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Pomaže 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slijepim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sr-Latn-R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slabovidn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osobama</a:t>
            </a:r>
            <a:r>
              <a:rPr lang="en-US" altLang="sr-Latn-RS" dirty="0">
                <a:latin typeface="Arial" panose="020B0604020202020204" pitchFamily="34" charset="0"/>
              </a:rPr>
              <a:t> da </a:t>
            </a:r>
            <a:r>
              <a:rPr lang="en-US" altLang="sr-Latn-RS" dirty="0" err="1">
                <a:latin typeface="Arial" panose="020B0604020202020204" pitchFamily="34" charset="0"/>
              </a:rPr>
              <a:t>razumiju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sadržaj slike.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Kada slika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može učita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prikazuje se alternativni tekst.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D5FC-31FD-BB75-D99F-EB82B07D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500983"/>
          </a:xfrm>
        </p:spPr>
        <p:txBody>
          <a:bodyPr/>
          <a:lstStyle/>
          <a:p>
            <a:r>
              <a:rPr lang="hr-HR" dirty="0" err="1"/>
              <a:t>Procitati</a:t>
            </a:r>
            <a:r>
              <a:rPr lang="hr-HR" dirty="0"/>
              <a:t> stranicu na W3 </a:t>
            </a:r>
            <a:r>
              <a:rPr lang="hr-HR" dirty="0" err="1"/>
              <a:t>Schools</a:t>
            </a:r>
            <a:r>
              <a:rPr lang="hr-HR" dirty="0"/>
              <a:t> i riješiti kviz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FA791-8E70-7FDE-D36D-78598476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667409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34CF-B4BC-B5C8-8BD5-B902FD262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500983"/>
          </a:xfrm>
        </p:spPr>
        <p:txBody>
          <a:bodyPr/>
          <a:lstStyle/>
          <a:p>
            <a:r>
              <a:rPr lang="en-US" dirty="0" err="1"/>
              <a:t>Pove</a:t>
            </a:r>
            <a:r>
              <a:rPr lang="hr-HR" dirty="0" err="1"/>
              <a:t>žite</a:t>
            </a:r>
            <a:r>
              <a:rPr lang="hr-HR" dirty="0"/>
              <a:t> pravilno slike u projektu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DC682-7767-A6A2-B554-221FCEC30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66" y="2765572"/>
            <a:ext cx="42862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8788FC-A570-CA0E-24FD-362988F6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703" y="2598408"/>
            <a:ext cx="1834325" cy="260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Višestranih Web </a:t>
            </a:r>
            <a:r>
              <a:rPr lang="hr-HR" dirty="0" err="1"/>
              <a:t>Sajtova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477E-E538-F0DA-276A-8B78179F9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href</a:t>
            </a:r>
            <a:r>
              <a:rPr lang="en-US" b="1" dirty="0"/>
              <a:t> </a:t>
            </a:r>
            <a:r>
              <a:rPr lang="hr-HR" b="1" dirty="0"/>
              <a:t>atribut</a:t>
            </a:r>
            <a:r>
              <a:rPr lang="hr-HR" dirty="0"/>
              <a:t> određuje </a:t>
            </a:r>
            <a:r>
              <a:rPr lang="hr-HR" b="1" dirty="0"/>
              <a:t>URL na koji link vodi</a:t>
            </a:r>
            <a:r>
              <a:rPr lang="hr-HR" dirty="0"/>
              <a:t>.</a:t>
            </a:r>
            <a:r>
              <a:rPr lang="en-US" dirty="0"/>
              <a:t> </a:t>
            </a:r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b="1" dirty="0"/>
          </a:p>
          <a:p>
            <a:r>
              <a:rPr lang="en-US" b="1" dirty="0"/>
              <a:t>Bez </a:t>
            </a:r>
            <a:r>
              <a:rPr lang="en-US" b="1" u="sng" dirty="0" err="1"/>
              <a:t>href</a:t>
            </a:r>
            <a:r>
              <a:rPr lang="en-US" b="1" u="sng" dirty="0"/>
              <a:t> </a:t>
            </a:r>
            <a:r>
              <a:rPr lang="hr-HR" b="1" dirty="0"/>
              <a:t>atributa</a:t>
            </a:r>
            <a:r>
              <a:rPr lang="hr-HR" dirty="0"/>
              <a:t>, link nije aktivan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6B959-EB98-76AC-A460-3C25FD91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15" y="3944679"/>
            <a:ext cx="8114420" cy="8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9E6F-1C86-38C5-FAA5-B28D0DC4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6976730" cy="2147664"/>
          </a:xfrm>
        </p:spPr>
        <p:txBody>
          <a:bodyPr>
            <a:normAutofit/>
          </a:bodyPr>
          <a:lstStyle/>
          <a:p>
            <a:r>
              <a:rPr lang="hr-HR" dirty="0"/>
              <a:t>Izradite</a:t>
            </a:r>
            <a:r>
              <a:rPr lang="en-US" dirty="0"/>
              <a:t> vi</a:t>
            </a:r>
            <a:r>
              <a:rPr lang="hr-HR" dirty="0" err="1"/>
              <a:t>šestraničan</a:t>
            </a:r>
            <a:r>
              <a:rPr lang="hr-HR" dirty="0"/>
              <a:t> sajt. </a:t>
            </a:r>
          </a:p>
          <a:p>
            <a:pPr lvl="1"/>
            <a:r>
              <a:rPr lang="hr-HR" dirty="0"/>
              <a:t>Klik na sliku vodi nas na o nama stranicu</a:t>
            </a:r>
          </a:p>
          <a:p>
            <a:pPr lvl="1"/>
            <a:r>
              <a:rPr lang="hr-HR" dirty="0"/>
              <a:t>Klik na Kontaktirajte me, vodi nas na kontakt stranicu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09889-26FC-55C4-28F7-B8373051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759" y="1026909"/>
            <a:ext cx="2348245" cy="43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en-US" dirty="0"/>
              <a:t>Sto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304-C666-D2D0-FD5F-D60345A1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800" dirty="0"/>
              <a:t>Inline CSS (Unutar HTML oznake)</a:t>
            </a:r>
            <a:endParaRPr lang="hr-HR" sz="18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DCCB3-34F0-F425-03DE-C82AA343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617243"/>
            <a:ext cx="470535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CCA3D-5A54-518B-4CAA-EA86BE57A29B}"/>
              </a:ext>
            </a:extLst>
          </p:cNvPr>
          <p:cNvSpPr txBox="1"/>
          <p:nvPr/>
        </p:nvSpPr>
        <p:spPr>
          <a:xfrm>
            <a:off x="990599" y="3767143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Težak za održavanje</a:t>
            </a:r>
            <a:br>
              <a:rPr lang="hr-HR" dirty="0"/>
            </a:br>
            <a:r>
              <a:rPr lang="hr-HR" dirty="0"/>
              <a:t>🔹 Nije praktičan za više elemenata</a:t>
            </a:r>
            <a:br>
              <a:rPr lang="hr-HR" dirty="0"/>
            </a:br>
            <a:r>
              <a:rPr lang="hr-HR" dirty="0"/>
              <a:t>🔹 Ne koristi se često, osim za brze prom</a:t>
            </a:r>
            <a:r>
              <a:rPr lang="en-US" dirty="0"/>
              <a:t>j</a:t>
            </a:r>
            <a:r>
              <a:rPr lang="hr-HR" dirty="0"/>
              <a:t>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87476-FB5A-1CC6-A866-F629DAE7257B}"/>
              </a:ext>
            </a:extLst>
          </p:cNvPr>
          <p:cNvSpPr txBox="1"/>
          <p:nvPr/>
        </p:nvSpPr>
        <p:spPr>
          <a:xfrm>
            <a:off x="990599" y="2926413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Pogodno kada želiš </a:t>
            </a:r>
            <a:r>
              <a:rPr lang="hr-HR" b="1" dirty="0"/>
              <a:t>brzo promeniti stil samo jednog elementa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5845-0F19-813E-6B6C-9CB63C56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390-3D5B-5606-2E8C-CA7976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Internal CSS (Unutar</a:t>
            </a:r>
            <a:r>
              <a:rPr lang="en-US" sz="1600" dirty="0"/>
              <a:t> &lt;style&gt; </a:t>
            </a:r>
            <a:r>
              <a:rPr lang="hr-HR" sz="1600" dirty="0"/>
              <a:t>sekcije</a:t>
            </a:r>
            <a:r>
              <a:rPr lang="en-US" sz="1600" dirty="0"/>
              <a:t>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4E9E3-1280-908B-BC99-3ECD01352B2A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9B1-ADF7-C291-C275-76383CA28B87}"/>
              </a:ext>
            </a:extLst>
          </p:cNvPr>
          <p:cNvSpPr txBox="1"/>
          <p:nvPr/>
        </p:nvSpPr>
        <p:spPr>
          <a:xfrm>
            <a:off x="990599" y="3767143"/>
            <a:ext cx="5715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Ako sajt ima </a:t>
            </a:r>
            <a:r>
              <a:rPr lang="hr-HR" b="1" dirty="0"/>
              <a:t>više HTML stranica</a:t>
            </a:r>
            <a:r>
              <a:rPr lang="hr-HR" dirty="0"/>
              <a:t>, moraš ponavljati stilove u svakom fajlu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4A09-D74B-43BB-4A49-37FA3E56AC60}"/>
              </a:ext>
            </a:extLst>
          </p:cNvPr>
          <p:cNvSpPr txBox="1"/>
          <p:nvPr/>
        </p:nvSpPr>
        <p:spPr>
          <a:xfrm>
            <a:off x="990599" y="2926413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it-IT" dirty="0"/>
              <a:t>Može se koristiti za </a:t>
            </a:r>
            <a:r>
              <a:rPr lang="it-IT" b="1" dirty="0"/>
              <a:t>stilizaciju cele stranice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8EBB-2659-04AD-B4BD-7B12B2E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2377392"/>
            <a:ext cx="2830391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B58E-E135-9463-AFB3-DC51F202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C4C-AC86-394B-EC2E-CA2888D6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External CSS (U posebnom fajlu)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26DA6-1CEF-60E0-1ECA-39CFF810B7A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 dirty="0"/>
              <a:t>Dodavanja CSS-a u HTML Stranice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12C1-C7CE-C99C-BE1B-42CC7A50CF88}"/>
              </a:ext>
            </a:extLst>
          </p:cNvPr>
          <p:cNvSpPr txBox="1"/>
          <p:nvPr/>
        </p:nvSpPr>
        <p:spPr>
          <a:xfrm>
            <a:off x="990599" y="292641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Lakše održavanje</a:t>
            </a:r>
            <a:r>
              <a:rPr lang="hr-HR" dirty="0"/>
              <a:t> – svi stilovi su na jednom mestu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it-IT" dirty="0"/>
              <a:t>Više stranica koristi isti CSS fajl</a:t>
            </a:r>
          </a:p>
          <a:p>
            <a:endParaRPr lang="it-IT" dirty="0"/>
          </a:p>
          <a:p>
            <a:r>
              <a:rPr lang="hr-HR" dirty="0"/>
              <a:t>👉 </a:t>
            </a:r>
            <a:r>
              <a:rPr lang="hr-HR" b="1" dirty="0"/>
              <a:t>Brže učitavanje</a:t>
            </a:r>
            <a:r>
              <a:rPr lang="hr-HR" dirty="0"/>
              <a:t> – pregledači keširaju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6C1D-EAE6-5522-935D-F02AAE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27931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6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C726-F9A9-24D5-CC11-CDD9D5F7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685-116F-3F1F-74DC-A19B0F0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CF0A4-6B64-7105-66AD-D779B18A7D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28557"/>
            <a:ext cx="5041776" cy="32530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ClrTx/>
              <a:buNone/>
            </a:pP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Cilj: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Napravi stranicu sa tri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linka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koja menjaju boju teksta koristeći sva tri metoda.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Koraci: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1️⃣ Kreiraj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index.html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2️⃣ Dodaj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inline.html, internal.html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external.html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3️⃣</a:t>
            </a:r>
            <a:r>
              <a:rPr lang="sr-Latn-RS" altLang="sr-Latn-RS" sz="2200" b="1" dirty="0"/>
              <a:t>Koristi inline, internal i external CSS za stilizaciju </a:t>
            </a:r>
            <a:r>
              <a:rPr lang="en-US" altLang="sr-Latn-RS" sz="2200" b="1" dirty="0" err="1"/>
              <a:t>naslova</a:t>
            </a:r>
            <a:endParaRPr kumimoji="0" lang="sr-Latn-RS" altLang="sr-Latn-R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5DF9A-918B-811F-3FD3-E62A2CB7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17997"/>
            <a:ext cx="5041776" cy="130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21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DF399B-6A53-F045-AB09-8553BE7D18A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12B56-F705-924A-AE46-58078BF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9C17-CB0D-6D45-8CDC-6A8A3C79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BED653-EDD3-2740-B4D7-3BA94AB092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DE337-697C-1F4A-BD1C-1E21E5A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4BC3-717A-7545-B49A-751CE878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5F57-06D6-114F-B0B0-2381BD57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7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7B7-61BE-0D4C-B4A4-6CC6F0B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8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BD7D0D-B1DE-8040-B44B-32162AA6C29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295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7FCF73-5994-0949-995C-6E9C93611AB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711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9F8A5A9-AB12-C81E-8102-AB0A40A24674}"/>
              </a:ext>
            </a:extLst>
          </p:cNvPr>
          <p:cNvSpPr txBox="1">
            <a:spLocks/>
          </p:cNvSpPr>
          <p:nvPr/>
        </p:nvSpPr>
        <p:spPr>
          <a:xfrm>
            <a:off x="990600" y="2082459"/>
            <a:ext cx="10515600" cy="94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Za razliku od CSS-a ili JavaScripta, web stranica može postojati samo s HTML datotekom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C51845-E188-2645-FE13-CEDB286F3F1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Primjer HTML naslova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4B54E-EE08-7353-90C0-842D29DE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99" y="4214445"/>
            <a:ext cx="4960601" cy="7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1A7D-B4D0-AAC3-8062-06F26984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B34BC9-0D5A-8EC1-4F76-1F63858DC9BE}"/>
              </a:ext>
            </a:extLst>
          </p:cNvPr>
          <p:cNvSpPr txBox="1">
            <a:spLocks/>
          </p:cNvSpPr>
          <p:nvPr/>
        </p:nvSpPr>
        <p:spPr>
          <a:xfrm>
            <a:off x="990600" y="855785"/>
            <a:ext cx="10515600" cy="143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/>
              <a:t>Jezik za označavanje</a:t>
            </a:r>
            <a:r>
              <a:rPr lang="hr-HR" dirty="0"/>
              <a:t>: Slično uređivačkom označavanju u rukopisima (</a:t>
            </a:r>
            <a:r>
              <a:rPr lang="en-US" dirty="0"/>
              <a:t>bold</a:t>
            </a:r>
            <a:r>
              <a:rPr lang="hr-HR" dirty="0"/>
              <a:t>, </a:t>
            </a:r>
            <a:r>
              <a:rPr lang="en-US" dirty="0"/>
              <a:t>underline</a:t>
            </a:r>
            <a:r>
              <a:rPr lang="hr-HR" dirty="0"/>
              <a:t> itd.)</a:t>
            </a:r>
            <a:endParaRPr lang="en-US" dirty="0"/>
          </a:p>
          <a:p>
            <a:r>
              <a:rPr lang="hr-HR" dirty="0"/>
              <a:t>HTML koristi oznake (</a:t>
            </a:r>
            <a:r>
              <a:rPr lang="hr-HR" b="1" dirty="0"/>
              <a:t>tagove</a:t>
            </a:r>
            <a:r>
              <a:rPr lang="hr-HR" dirty="0"/>
              <a:t>) za strukturiranje sadržaja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809E66-8855-90B8-F394-4CE623D35EE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>
                <a:solidFill>
                  <a:schemeClr val="tx2"/>
                </a:solidFill>
              </a:rPr>
              <a:t>Primjer </a:t>
            </a:r>
            <a:r>
              <a:rPr lang="en-US" dirty="0" err="1">
                <a:solidFill>
                  <a:schemeClr val="tx2"/>
                </a:solidFill>
              </a:rPr>
              <a:t>hiperveze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linka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E9752-5B57-397F-96E8-1CD68525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83" y="3867694"/>
            <a:ext cx="4960601" cy="7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3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EDE8-DC03-4145-F06F-6E1F2923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263"/>
            <a:ext cx="10515600" cy="691660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hr-HR" dirty="0"/>
              <a:t> element se sastoji od: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B9D3-D53F-1036-1BD2-126BD12A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76" y="1582614"/>
            <a:ext cx="6231746" cy="34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5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48B8-C10E-533E-5B21-45A0291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EDC-8401-DC09-C721-5DE263A3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hr-HR" dirty="0"/>
              <a:t>snovna struktura HTML fajla (Boilerplate)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637A-06F3-B314-EFBE-32B61A5E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109"/>
            <a:ext cx="12192000" cy="3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6CFF-2541-1EF2-8FC3-50CA26ECA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452FB-D8E2-AAAA-C20A-BA32036E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Naslovi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DD7DD9-50E6-4B83-4A2D-2EBC3FECF50A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en-US" dirty="0"/>
              <a:t>Razina </a:t>
            </a:r>
            <a:r>
              <a:rPr lang="en-US" dirty="0" err="1"/>
              <a:t>naslova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69EDC-9B4D-F266-98BD-AE80B85A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26" y="2978418"/>
            <a:ext cx="3463574" cy="1686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BABEBF-27BA-91EC-9ACC-1CF0FC32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43" y="2968891"/>
            <a:ext cx="3110279" cy="17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0DE921-A924-9E61-ECD1-82D704F5BAFA}"/>
              </a:ext>
            </a:extLst>
          </p:cNvPr>
          <p:cNvSpPr txBox="1">
            <a:spLocks/>
          </p:cNvSpPr>
          <p:nvPr/>
        </p:nvSpPr>
        <p:spPr>
          <a:xfrm>
            <a:off x="1142999" y="1995487"/>
            <a:ext cx="10515600" cy="85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Instaliraj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hr-HR" b="1" dirty="0"/>
              <a:t> Live Preview</a:t>
            </a:r>
            <a:r>
              <a:rPr lang="en-US" b="1" dirty="0"/>
              <a:t> plugin</a:t>
            </a:r>
            <a:r>
              <a:rPr lang="hr-HR" dirty="0"/>
              <a:t> za pregled promjena u stvarnom vremenu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Rekreiraj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61547-74D7-6DE2-C937-3CEB640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00" y="2849462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1675</Words>
  <Application>Microsoft Office PowerPoint</Application>
  <PresentationFormat>Widescreen</PresentationFormat>
  <Paragraphs>199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Uvod u HTML</vt:lpstr>
      <vt:lpstr>Uvod u HTML</vt:lpstr>
      <vt:lpstr>KAKO WEB STRANICE RADE</vt:lpstr>
      <vt:lpstr>HTML (Hypertext Markup Language)</vt:lpstr>
      <vt:lpstr>PowerPoint Presentation</vt:lpstr>
      <vt:lpstr>PowerPoint Presentation</vt:lpstr>
      <vt:lpstr>Osnovna struktura HTML fajla (Boilerplate)</vt:lpstr>
      <vt:lpstr>Naslovi u HTML-u</vt:lpstr>
      <vt:lpstr>VJEžBA 1</vt:lpstr>
      <vt:lpstr>Paragrafi u HTML-u</vt:lpstr>
      <vt:lpstr>PowerPoint Presentation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Vežba 3</vt:lpstr>
      <vt:lpstr>HTML Atributi</vt:lpstr>
      <vt:lpstr>ANCOR ELEMENT</vt:lpstr>
      <vt:lpstr>IMG ELEMENT</vt:lpstr>
      <vt:lpstr>VJEžBA 4</vt:lpstr>
      <vt:lpstr>Apsolutne i Relativne Putanje u HTML-u</vt:lpstr>
      <vt:lpstr>VJEžBA 5</vt:lpstr>
      <vt:lpstr>Višestranih Web Sajtova</vt:lpstr>
      <vt:lpstr>VJEžBA 6</vt:lpstr>
      <vt:lpstr>UVOD U CSS</vt:lpstr>
      <vt:lpstr>Sto je CSS?</vt:lpstr>
      <vt:lpstr>zaŠto KORISTIMO CSS?</vt:lpstr>
      <vt:lpstr>Inline CSS (Unutar HTML oznake)</vt:lpstr>
      <vt:lpstr>Internal CSS (Unutar &lt;style&gt; sekcije)</vt:lpstr>
      <vt:lpstr>External CSS (U posebnom fajlu)</vt:lpstr>
      <vt:lpstr>VJEžBA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96</cp:revision>
  <dcterms:created xsi:type="dcterms:W3CDTF">2021-08-14T09:32:24Z</dcterms:created>
  <dcterms:modified xsi:type="dcterms:W3CDTF">2025-02-19T16:17:10Z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