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9"/>
  </p:notesMasterIdLst>
  <p:sldIdLst>
    <p:sldId id="282" r:id="rId5"/>
    <p:sldId id="260" r:id="rId6"/>
    <p:sldId id="261" r:id="rId7"/>
    <p:sldId id="283" r:id="rId8"/>
    <p:sldId id="285" r:id="rId9"/>
    <p:sldId id="284" r:id="rId10"/>
    <p:sldId id="286" r:id="rId11"/>
    <p:sldId id="287" r:id="rId12"/>
    <p:sldId id="288" r:id="rId13"/>
    <p:sldId id="289" r:id="rId14"/>
    <p:sldId id="290" r:id="rId15"/>
    <p:sldId id="291" r:id="rId16"/>
    <p:sldId id="293" r:id="rId17"/>
    <p:sldId id="294" r:id="rId18"/>
    <p:sldId id="263" r:id="rId19"/>
    <p:sldId id="270" r:id="rId20"/>
    <p:sldId id="296" r:id="rId21"/>
    <p:sldId id="298" r:id="rId22"/>
    <p:sldId id="297" r:id="rId23"/>
    <p:sldId id="299" r:id="rId24"/>
    <p:sldId id="300" r:id="rId25"/>
    <p:sldId id="301" r:id="rId26"/>
    <p:sldId id="302" r:id="rId27"/>
    <p:sldId id="266" r:id="rId28"/>
    <p:sldId id="264" r:id="rId29"/>
    <p:sldId id="272" r:id="rId30"/>
    <p:sldId id="273" r:id="rId31"/>
    <p:sldId id="274" r:id="rId32"/>
    <p:sldId id="275" r:id="rId33"/>
    <p:sldId id="267" r:id="rId34"/>
    <p:sldId id="268" r:id="rId35"/>
    <p:sldId id="269" r:id="rId36"/>
    <p:sldId id="265" r:id="rId37"/>
    <p:sldId id="27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  <p14:sldId id="260"/>
            <p14:sldId id="261"/>
            <p14:sldId id="283"/>
            <p14:sldId id="285"/>
            <p14:sldId id="284"/>
            <p14:sldId id="286"/>
            <p14:sldId id="287"/>
            <p14:sldId id="288"/>
            <p14:sldId id="289"/>
            <p14:sldId id="290"/>
          </p14:sldIdLst>
        </p14:section>
        <p14:section name="Untitled Section" id="{1DB02032-E45E-4409-AD9E-959B3FA7150D}">
          <p14:sldIdLst>
            <p14:sldId id="291"/>
            <p14:sldId id="293"/>
            <p14:sldId id="294"/>
            <p14:sldId id="263"/>
            <p14:sldId id="270"/>
            <p14:sldId id="296"/>
            <p14:sldId id="298"/>
            <p14:sldId id="297"/>
            <p14:sldId id="299"/>
            <p14:sldId id="300"/>
            <p14:sldId id="301"/>
            <p14:sldId id="302"/>
            <p14:sldId id="266"/>
            <p14:sldId id="264"/>
            <p14:sldId id="272"/>
            <p14:sldId id="273"/>
            <p14:sldId id="274"/>
            <p14:sldId id="275"/>
            <p14:sldId id="267"/>
            <p14:sldId id="268"/>
            <p14:sldId id="269"/>
            <p14:sldId id="26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01" autoAdjust="0"/>
  </p:normalViewPr>
  <p:slideViewPr>
    <p:cSldViewPr snapToGrid="0" snapToObjects="1" showGuides="1">
      <p:cViewPr varScale="1">
        <p:scale>
          <a:sx n="120" d="100"/>
          <a:sy n="120" d="100"/>
        </p:scale>
        <p:origin x="1880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psum.co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broipsum.com/" TargetMode="External"/><Relationship Id="rId4" Type="http://schemas.openxmlformats.org/officeDocument/2006/relationships/hyperlink" Target="https://baconipsum.com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2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BONUS: </a:t>
            </a:r>
            <a:r>
              <a:rPr lang="en-US" dirty="0" err="1"/>
              <a:t>ispuni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dane</a:t>
            </a:r>
            <a:r>
              <a:rPr lang="en-US" dirty="0"/>
              <a:t>.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08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Obavezno</a:t>
            </a:r>
            <a:r>
              <a:rPr lang="en-US" dirty="0"/>
              <a:t> resource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03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58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CD36F-A56B-B805-5860-6D4D09838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1DC01C-52F4-8E0F-B7F5-6199257282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CFECC0-8E77-EB6C-C20F-6FC874C299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6E7FC-37F2-DC3D-AC3C-1A852F549C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53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A1A52-FBEC-C649-B37C-9E3791F10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FE6B27-FE2F-D028-03E7-2F9427FA34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CB0239-B926-DDF1-45AF-3D9D5E26F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7405A-5ECC-3F0B-6222-6417DFA8FD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400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91A89-AF98-C0E1-4ABC-AEBEE7E8F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B80508-D263-E4B8-12BD-983B7D169D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E71A36-1557-5674-5C1B-E1ABC3CF06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5D5D0-9BF4-DB22-7400-94A5063827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51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https://developer.mozilla.org/en-US/docs/Web/HTML/Element/Heading_Elements</a:t>
            </a:r>
            <a:r>
              <a:rPr lang="en-US" dirty="0"/>
              <a:t> – docs za </a:t>
            </a:r>
            <a:r>
              <a:rPr lang="en-US" dirty="0" err="1"/>
              <a:t>tagove</a:t>
            </a:r>
            <a:endParaRPr lang="en-US" dirty="0"/>
          </a:p>
          <a:p>
            <a:r>
              <a:rPr lang="en-US" dirty="0"/>
              <a:t>BONUS – </a:t>
            </a:r>
            <a:r>
              <a:rPr lang="en-US" dirty="0" err="1"/>
              <a:t>tko</a:t>
            </a:r>
            <a:r>
              <a:rPr lang="en-US" dirty="0"/>
              <a:t> </a:t>
            </a:r>
            <a:r>
              <a:rPr lang="en-US" dirty="0" err="1"/>
              <a:t>uspije</a:t>
            </a:r>
            <a:r>
              <a:rPr lang="en-US" dirty="0"/>
              <a:t> </a:t>
            </a:r>
            <a:r>
              <a:rPr lang="en-US" dirty="0" err="1"/>
              <a:t>napraviti</a:t>
            </a:r>
            <a:r>
              <a:rPr lang="en-US" dirty="0"/>
              <a:t> </a:t>
            </a:r>
            <a:r>
              <a:rPr lang="en-US" dirty="0" err="1"/>
              <a:t>tanku</a:t>
            </a:r>
            <a:r>
              <a:rPr lang="en-US" dirty="0"/>
              <a:t> </a:t>
            </a:r>
            <a:r>
              <a:rPr lang="en-US" dirty="0" err="1"/>
              <a:t>crtu</a:t>
            </a:r>
            <a:r>
              <a:rPr lang="en-US" dirty="0"/>
              <a:t> </a:t>
            </a:r>
            <a:r>
              <a:rPr lang="en-US" dirty="0" err="1"/>
              <a:t>ispod</a:t>
            </a:r>
            <a:r>
              <a:rPr lang="en-US" dirty="0"/>
              <a:t> h2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10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Web tools for dummy text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hr-HR" sz="11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Lipsum.com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Standard Lorem Ipsum.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hr-HR" sz="11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Bacon Ipsum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Meat-themed text.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hr-HR" sz="11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5"/>
              </a:rPr>
              <a:t>Bro Ipsum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Bro culture text.</a:t>
            </a:r>
          </a:p>
          <a:p>
            <a:pPr marL="742950" lvl="1" indent="-285750"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r-HR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Search "Funny Lorem Ipsum"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 more variations.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60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54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A8C91-0E6B-0F01-5980-64F972DAE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F0C22B-8DCE-8BA6-4D5C-33E4EF9E6F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41C37C-9A67-DD44-E40F-D73B823E4D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Prakticna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primjena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&lt;p&gt;Prvi paragraf.&lt;/p&gt; 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&lt;hr /&gt; 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&lt;p&gt;Drugi paragraf.&lt;/p&gt;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Vidjeti svijet u zrnu pijeska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 nebo u divljem cvijetu,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Držati beskonačnost u ruci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 vječnost u jednom satu.</a:t>
            </a: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B2DBD-6574-3FD0-B356-218E43F6DB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5FF3F-0578-F3F0-C994-21B2B721C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8F50E4-F05A-7162-4FE5-14F33DEEC7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F50A6E-9E12-C15F-92FD-D4027D97E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Prakticna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primjena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&lt;p&gt;Prvi paragraf.&lt;/p&gt; 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&lt;hr /&gt; 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&lt;p&gt;Drugi paragraf.&lt;/p&gt;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Vidjeti svijet u zrnu pijeska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 nebo u divljem cvijetu,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Držati beskonačnost u ruci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 vječnost u jednom satu.</a:t>
            </a: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sz="16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Without a closing slash (also valid in HTML5)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&lt;</a:t>
            </a:r>
            <a:r>
              <a:rPr lang="en-US" sz="1800" b="0" i="0" u="none" strike="noStrike" dirty="0" err="1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br</a:t>
            </a:r>
            <a:r>
              <a:rPr lang="en-US" sz="1800" b="0" i="0" u="none" strike="noStrike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&gt;</a:t>
            </a:r>
            <a:endParaRPr lang="en-US" sz="24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&lt;</a:t>
            </a:r>
            <a:r>
              <a:rPr lang="en-US" sz="1800" b="0" i="0" u="none" strike="noStrike" dirty="0" err="1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hr</a:t>
            </a:r>
            <a:r>
              <a:rPr lang="en-US" sz="1800" b="0" i="0" u="none" strike="noStrike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&gt;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C0B80-8D3B-7D0D-D8F0-001404BAEA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44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D7956-2AD5-4EDA-2D82-8383A364C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FE20F5-E54A-19D5-45D8-B9E6089E2D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2C1345-03E0-4937-2F65-D1A899645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 rtl="0" fontAlgn="base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Primjer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1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https://www.atptour.com/en/rankings/singles</a:t>
            </a:r>
            <a:br>
              <a:rPr lang="en-US" sz="11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1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Pokazi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primjer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ovoga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linka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 dev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toolsu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kako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izgledaju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list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sajtu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316CF-7EB9-38C2-32FC-6D8F9CCB0C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11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CE070-4170-A954-8885-A72378E12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BF21E2-A8C0-BF5D-65B5-003AF60F09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BCAE87-0F78-A012-0371-3B4C752F22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600" b="1" dirty="0"/>
              <a:t>Uobičajene greške koje treba izbjegavati:</a:t>
            </a:r>
          </a:p>
          <a:p>
            <a:r>
              <a:rPr lang="hr-HR" sz="1600" dirty="0"/>
              <a:t>❌ </a:t>
            </a:r>
            <a:r>
              <a:rPr lang="hr-HR" sz="1600" b="1" dirty="0"/>
              <a:t>Zaboravljanje zatvaranja oznaka</a:t>
            </a:r>
            <a:r>
              <a:rPr lang="hr-HR" sz="1600" dirty="0"/>
              <a:t> (&lt;/</a:t>
            </a:r>
            <a:r>
              <a:rPr lang="hr-HR" sz="1600" dirty="0" err="1"/>
              <a:t>ul</a:t>
            </a:r>
            <a:r>
              <a:rPr lang="hr-HR" sz="1600" dirty="0"/>
              <a:t>&gt; ili &lt;/</a:t>
            </a:r>
            <a:r>
              <a:rPr lang="hr-HR" sz="1600" dirty="0" err="1"/>
              <a:t>ol</a:t>
            </a:r>
            <a:r>
              <a:rPr lang="hr-HR" sz="1600" dirty="0"/>
              <a:t>&gt;).</a:t>
            </a:r>
            <a:br>
              <a:rPr lang="hr-HR" sz="1600" dirty="0"/>
            </a:br>
            <a:r>
              <a:rPr lang="hr-HR" sz="1600" dirty="0"/>
              <a:t>❌ </a:t>
            </a:r>
            <a:r>
              <a:rPr lang="hr-HR" sz="1600" b="1" dirty="0"/>
              <a:t>Nepravilno uvlačenje koda, što otežava čitanje i održavanje.</a:t>
            </a:r>
            <a:br>
              <a:rPr lang="hr-HR" sz="1600" dirty="0"/>
            </a:br>
            <a:r>
              <a:rPr lang="hr-HR" sz="1600" dirty="0"/>
              <a:t>❌ </a:t>
            </a:r>
            <a:r>
              <a:rPr lang="hr-HR" sz="1600" b="1" dirty="0"/>
              <a:t>Postavljanje &lt;/li&gt; prije zatvaranja ugniježđene liste umjesto nakon nje.</a:t>
            </a:r>
            <a:endParaRPr lang="hr-H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303C3-8959-A931-F693-640233AFCB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96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18DC4-D021-7958-C24A-1C3F8F22F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9629FA-59DB-B2E3-C4A2-D5AEFF0781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FD8D40-B4F1-0787-9BBA-D2B23EEC5B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600" b="1" dirty="0"/>
              <a:t>Uobičajene greške koje treba izbjegavati:</a:t>
            </a:r>
          </a:p>
          <a:p>
            <a:r>
              <a:rPr lang="hr-HR" sz="1600" dirty="0"/>
              <a:t>❌ </a:t>
            </a:r>
            <a:r>
              <a:rPr lang="hr-HR" sz="1600" b="1" dirty="0"/>
              <a:t>Zaboravljanje zatvaranja oznaka</a:t>
            </a:r>
            <a:r>
              <a:rPr lang="hr-HR" sz="1600" dirty="0"/>
              <a:t> (&lt;/</a:t>
            </a:r>
            <a:r>
              <a:rPr lang="hr-HR" sz="1600" dirty="0" err="1"/>
              <a:t>ul</a:t>
            </a:r>
            <a:r>
              <a:rPr lang="hr-HR" sz="1600" dirty="0"/>
              <a:t>&gt; ili &lt;/</a:t>
            </a:r>
            <a:r>
              <a:rPr lang="hr-HR" sz="1600" dirty="0" err="1"/>
              <a:t>ol</a:t>
            </a:r>
            <a:r>
              <a:rPr lang="hr-HR" sz="1600" dirty="0"/>
              <a:t>&gt;).</a:t>
            </a:r>
            <a:br>
              <a:rPr lang="hr-HR" sz="1600" dirty="0"/>
            </a:br>
            <a:r>
              <a:rPr lang="hr-HR" sz="1600" dirty="0"/>
              <a:t>❌ </a:t>
            </a:r>
            <a:r>
              <a:rPr lang="hr-HR" sz="1600" b="1" dirty="0"/>
              <a:t>Nepravilno uvlačenje koda, što otežava čitanje i održavanje.</a:t>
            </a:r>
            <a:br>
              <a:rPr lang="hr-HR" sz="1600" dirty="0"/>
            </a:br>
            <a:r>
              <a:rPr lang="hr-HR" sz="1600" dirty="0"/>
              <a:t>❌ </a:t>
            </a:r>
            <a:r>
              <a:rPr lang="hr-HR" sz="1600" b="1" dirty="0"/>
              <a:t>Postavljanje &lt;/li&gt; prije zatvaranja ugniježđene liste umjesto nakon nje.</a:t>
            </a:r>
            <a:endParaRPr lang="hr-H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F8008-E724-2DD3-7B02-FC9B92B299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43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19/02/2025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19/02/2025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19/02/2025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19/02/2025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19/02/2025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19/02/2025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19/02/2025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19/02/2025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19/02/2025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19/02/2025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19/02/2025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19/02/2025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19/02/2025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 I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CSS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Osnove</a:t>
            </a:r>
            <a:r>
              <a:rPr lang="en-US" dirty="0"/>
              <a:t> HTML-a </a:t>
            </a:r>
            <a:r>
              <a:rPr lang="en-US" dirty="0" err="1"/>
              <a:t>i</a:t>
            </a:r>
            <a:r>
              <a:rPr lang="en-US" dirty="0"/>
              <a:t> CSS-a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03DBD-7E07-21B7-6FED-9AE819FDB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56F448-7DC9-EB49-457B-CB01C51F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HTML Void element</a:t>
            </a:r>
            <a:r>
              <a:rPr lang="en-US" dirty="0"/>
              <a:t>I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AD79EFF-EFB7-BE57-4362-A0FA11451015}"/>
              </a:ext>
            </a:extLst>
          </p:cNvPr>
          <p:cNvSpPr txBox="1">
            <a:spLocks/>
          </p:cNvSpPr>
          <p:nvPr/>
        </p:nvSpPr>
        <p:spPr>
          <a:xfrm>
            <a:off x="1142999" y="1995488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3222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76325" indent="-2571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4779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31975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 algn="ctr">
              <a:buFont typeface="Wingdings" pitchFamily="2" charset="2"/>
              <a:buNone/>
            </a:pPr>
            <a:r>
              <a:rPr lang="hr-HR" dirty="0"/>
              <a:t>Void elementi su HTML elementi koji ne sadrže sadržaj i ne zahtijevaju zatvarajuću oznaku.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58CF9B-B7F9-706E-AC41-654217F32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721" y="4020483"/>
            <a:ext cx="3843338" cy="13112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5CFCD1-C17D-92F2-564F-2801A5E5D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943" y="4084674"/>
            <a:ext cx="3695700" cy="1304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72CC03-8E7B-D353-D595-A354D0A98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5474" y="2886043"/>
            <a:ext cx="6953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2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02A20-8ECA-2548-F695-7AE47D0C1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D0FA21-BEF5-09F8-2BD2-43B8AAC4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Vježba</a:t>
            </a:r>
            <a:r>
              <a:rPr lang="en-US" dirty="0"/>
              <a:t> 2</a:t>
            </a:r>
            <a:r>
              <a:rPr lang="hr-HR" dirty="0"/>
              <a:t>: Formatiranje web stranice koristeći void elemente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80641E-8EB0-999E-E637-32B05E9E3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655" y="1819641"/>
            <a:ext cx="5154690" cy="370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1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FF6BB-B3B9-CE16-C1A6-7B9E474ED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7272A9-226E-C30F-EE6A-0A8E9B5CD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023" y="836712"/>
            <a:ext cx="10529777" cy="853976"/>
          </a:xfrm>
        </p:spPr>
        <p:txBody>
          <a:bodyPr/>
          <a:lstStyle/>
          <a:p>
            <a:r>
              <a:rPr lang="hr-HR" dirty="0"/>
              <a:t>Uvod u HTML liste</a:t>
            </a:r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C63DFD01-F438-5FE1-A205-9ADF59B1A15F}"/>
              </a:ext>
            </a:extLst>
          </p:cNvPr>
          <p:cNvSpPr txBox="1">
            <a:spLocks/>
          </p:cNvSpPr>
          <p:nvPr/>
        </p:nvSpPr>
        <p:spPr>
          <a:xfrm>
            <a:off x="815162" y="1864329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hr-HR" sz="2000" dirty="0">
                <a:solidFill>
                  <a:schemeClr val="tx1"/>
                </a:solidFill>
              </a:rPr>
              <a:t>Neuređena lista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79D43945-075F-426D-61EF-70B12BC98D90}"/>
              </a:ext>
            </a:extLst>
          </p:cNvPr>
          <p:cNvSpPr txBox="1">
            <a:spLocks/>
          </p:cNvSpPr>
          <p:nvPr/>
        </p:nvSpPr>
        <p:spPr>
          <a:xfrm>
            <a:off x="6103091" y="1864329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hr-HR" sz="2000" dirty="0">
                <a:solidFill>
                  <a:schemeClr val="tx1"/>
                </a:solidFill>
              </a:rPr>
              <a:t>uređena lista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E14727E-D89D-AC6F-29D1-3CE1D276D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454" y="2718305"/>
            <a:ext cx="2562225" cy="10382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BC28195-E146-911F-3BEF-C120A7693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873" y="2632580"/>
            <a:ext cx="1838325" cy="11239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EC3346E-12A1-9D09-9E42-ABAF4DC47166}"/>
              </a:ext>
            </a:extLst>
          </p:cNvPr>
          <p:cNvSpPr txBox="1"/>
          <p:nvPr/>
        </p:nvSpPr>
        <p:spPr>
          <a:xfrm>
            <a:off x="2429539" y="4109282"/>
            <a:ext cx="2126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</a:t>
            </a:r>
            <a:r>
              <a:rPr lang="hr-HR" sz="1200" dirty="0"/>
              <a:t>Prikazuje listu s točkama.</a:t>
            </a:r>
            <a:br>
              <a:rPr lang="hr-HR" sz="1200" dirty="0"/>
            </a:br>
            <a:r>
              <a:rPr lang="en-US" sz="1200" dirty="0"/>
              <a:t>- </a:t>
            </a:r>
            <a:r>
              <a:rPr lang="hr-HR" sz="1200" dirty="0"/>
              <a:t>Koristi se kada redoslijed nije bitan (npr. popis za kupovinu).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E2906F-AFA4-7ECF-2216-3BD6043CE138}"/>
              </a:ext>
            </a:extLst>
          </p:cNvPr>
          <p:cNvSpPr txBox="1"/>
          <p:nvPr/>
        </p:nvSpPr>
        <p:spPr>
          <a:xfrm>
            <a:off x="7765310" y="4108966"/>
            <a:ext cx="2126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</a:t>
            </a:r>
            <a:r>
              <a:rPr lang="hr-HR" sz="1200" dirty="0"/>
              <a:t>Prikazuje numeriranu listu.</a:t>
            </a:r>
            <a:br>
              <a:rPr lang="hr-HR" sz="1200" dirty="0"/>
            </a:br>
            <a:r>
              <a:rPr lang="en-US" sz="1200" dirty="0"/>
              <a:t>- </a:t>
            </a:r>
            <a:r>
              <a:rPr lang="hr-HR" sz="1200" dirty="0"/>
              <a:t>Koristi se kada je redoslijed bitan (npr. upute, rang-liste).</a:t>
            </a:r>
          </a:p>
        </p:txBody>
      </p:sp>
    </p:spTree>
    <p:extLst>
      <p:ext uri="{BB962C8B-B14F-4D97-AF65-F5344CB8AC3E}">
        <p14:creationId xmlns:p14="http://schemas.microsoft.com/office/powerpoint/2010/main" val="3570357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6C9A0-49FF-B735-9EB8-4803D23A2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513C0A-1A70-75D1-F597-A598E4CA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023" y="836712"/>
            <a:ext cx="10529777" cy="853976"/>
          </a:xfrm>
        </p:spPr>
        <p:txBody>
          <a:bodyPr/>
          <a:lstStyle/>
          <a:p>
            <a:r>
              <a:rPr lang="hr-HR" dirty="0"/>
              <a:t>ugniježđene liste u HTML-u</a:t>
            </a:r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E1892E75-BA2C-FE89-D487-5766F10F7209}"/>
              </a:ext>
            </a:extLst>
          </p:cNvPr>
          <p:cNvSpPr txBox="1">
            <a:spLocks/>
          </p:cNvSpPr>
          <p:nvPr/>
        </p:nvSpPr>
        <p:spPr>
          <a:xfrm>
            <a:off x="815162" y="1864329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2000" dirty="0">
                <a:solidFill>
                  <a:srgbClr val="27954C"/>
                </a:solidFill>
              </a:rPr>
              <a:t>DOBRO </a:t>
            </a:r>
            <a:r>
              <a:rPr lang="hr-HR" sz="2000" dirty="0">
                <a:solidFill>
                  <a:srgbClr val="27954C"/>
                </a:solidFill>
              </a:rPr>
              <a:t>ugniježđen</a:t>
            </a:r>
            <a:r>
              <a:rPr lang="en-US" sz="2000" dirty="0">
                <a:solidFill>
                  <a:srgbClr val="27954C"/>
                </a:solidFill>
              </a:rPr>
              <a:t>A</a:t>
            </a:r>
            <a:r>
              <a:rPr lang="hr-HR" sz="2000" dirty="0">
                <a:solidFill>
                  <a:srgbClr val="27954C"/>
                </a:solidFill>
              </a:rPr>
              <a:t> lista</a:t>
            </a:r>
            <a:endParaRPr lang="en-US" sz="2000" dirty="0">
              <a:solidFill>
                <a:srgbClr val="27954C"/>
              </a:solidFill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D37C8D54-1849-62A9-9C27-7590224BFB58}"/>
              </a:ext>
            </a:extLst>
          </p:cNvPr>
          <p:cNvSpPr txBox="1">
            <a:spLocks/>
          </p:cNvSpPr>
          <p:nvPr/>
        </p:nvSpPr>
        <p:spPr>
          <a:xfrm>
            <a:off x="6103091" y="1864329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2000" dirty="0" err="1">
                <a:solidFill>
                  <a:srgbClr val="FF0000"/>
                </a:solidFill>
              </a:rPr>
              <a:t>loše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formatiran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kod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DAD661-6D94-064D-992A-1EED4A2D16E0}"/>
              </a:ext>
            </a:extLst>
          </p:cNvPr>
          <p:cNvSpPr txBox="1"/>
          <p:nvPr/>
        </p:nvSpPr>
        <p:spPr>
          <a:xfrm>
            <a:off x="1621464" y="4293632"/>
            <a:ext cx="3811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</a:t>
            </a:r>
            <a:r>
              <a:rPr lang="hr-HR" sz="1200" dirty="0"/>
              <a:t>Pomažu pri organiziranju hijerarhijskih podataka.</a:t>
            </a:r>
            <a:br>
              <a:rPr lang="en-US" sz="1200" dirty="0"/>
            </a:br>
            <a:endParaRPr lang="en-US" sz="1200" dirty="0"/>
          </a:p>
          <a:p>
            <a:r>
              <a:rPr lang="en-US" sz="1200" dirty="0"/>
              <a:t>- </a:t>
            </a:r>
            <a:r>
              <a:rPr lang="pl-PL" sz="1200" dirty="0"/>
              <a:t>Poboljšavaju strukturu sadržaja na web-stranicama</a:t>
            </a:r>
            <a:endParaRPr lang="hr-HR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99A736-837C-0C39-5A52-CC0A38790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255" y="2486580"/>
            <a:ext cx="1758251" cy="1622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15CC02-E185-B524-54F2-F14A522D7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966" y="2582161"/>
            <a:ext cx="35052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19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E5026-5C52-6210-4214-FE1985F7E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B1D9A08-75F3-A606-051C-D22545847069}"/>
              </a:ext>
            </a:extLst>
          </p:cNvPr>
          <p:cNvSpPr txBox="1"/>
          <p:nvPr/>
        </p:nvSpPr>
        <p:spPr>
          <a:xfrm>
            <a:off x="815162" y="525501"/>
            <a:ext cx="105616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/>
              <a:t>Uobičajene greške koje treba izbjegavati</a:t>
            </a:r>
            <a:endParaRPr lang="en-US" sz="2000" dirty="0"/>
          </a:p>
          <a:p>
            <a:endParaRPr lang="en-US" sz="1200" dirty="0"/>
          </a:p>
          <a:p>
            <a:r>
              <a:rPr lang="hr-HR" sz="1200" dirty="0"/>
              <a:t>❌ </a:t>
            </a:r>
            <a:r>
              <a:rPr lang="hr-HR" sz="1200" b="1" dirty="0"/>
              <a:t>Zaboravljanje zatvaranja oznaka</a:t>
            </a:r>
            <a:r>
              <a:rPr lang="hr-HR" sz="1200" dirty="0"/>
              <a:t> (&lt;/</a:t>
            </a:r>
            <a:r>
              <a:rPr lang="hr-HR" sz="1200" dirty="0" err="1"/>
              <a:t>ul</a:t>
            </a:r>
            <a:r>
              <a:rPr lang="hr-HR" sz="1200" dirty="0"/>
              <a:t>&gt; ili &lt;/</a:t>
            </a:r>
            <a:r>
              <a:rPr lang="hr-HR" sz="1200" dirty="0" err="1"/>
              <a:t>ol</a:t>
            </a:r>
            <a:r>
              <a:rPr lang="hr-HR" sz="1200" dirty="0"/>
              <a:t>&gt;).</a:t>
            </a:r>
            <a:br>
              <a:rPr lang="hr-HR" sz="1200" dirty="0"/>
            </a:br>
            <a:r>
              <a:rPr lang="hr-HR" sz="1200" dirty="0"/>
              <a:t>❌ </a:t>
            </a:r>
            <a:r>
              <a:rPr lang="hr-HR" sz="1200" b="1" dirty="0"/>
              <a:t>Nepravilno uvlačenje koda, što otežava čitanje i održavanje.</a:t>
            </a:r>
            <a:br>
              <a:rPr lang="hr-HR" sz="1200" dirty="0"/>
            </a:br>
            <a:r>
              <a:rPr lang="hr-HR" sz="1200" dirty="0"/>
              <a:t>❌ </a:t>
            </a:r>
            <a:r>
              <a:rPr lang="hr-HR" sz="1200" b="1" dirty="0"/>
              <a:t>Postavljanje &lt;/li&gt; prije zatvaranja ugniježđene liste umjesto nakon nje.</a:t>
            </a:r>
            <a:endParaRPr lang="hr-HR" sz="1200" dirty="0"/>
          </a:p>
          <a:p>
            <a:endParaRPr lang="hr-HR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6A022D-3651-00EB-B9BB-F93B5515A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768" y="2404064"/>
            <a:ext cx="3086100" cy="1895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5DF9EB-392C-D678-02F5-7556ACF5F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293" y="2404064"/>
            <a:ext cx="26289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93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37F820-3C11-004B-9B8C-B2AF88FD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</a:t>
            </a:r>
            <a:r>
              <a:rPr lang="hr-HR" dirty="0" err="1"/>
              <a:t>žba</a:t>
            </a:r>
            <a:r>
              <a:rPr lang="hr-HR" dirty="0"/>
              <a:t> 3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077E34-EB90-48CA-BA56-BAA716170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388" y="1907587"/>
            <a:ext cx="4121224" cy="369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10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A5C2-59F0-1E4C-AE73-F09052EF7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 </a:t>
            </a:r>
            <a:r>
              <a:rPr lang="it-IT" dirty="0" err="1"/>
              <a:t>Atributi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705C5-220D-854C-82C7-3F5DFC84C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928557"/>
            <a:ext cx="11304181" cy="1420699"/>
          </a:xfrm>
        </p:spPr>
        <p:txBody>
          <a:bodyPr/>
          <a:lstStyle/>
          <a:p>
            <a:r>
              <a:rPr lang="hr-HR" dirty="0"/>
              <a:t>HTML elementi mogu imati </a:t>
            </a:r>
            <a:r>
              <a:rPr lang="hr-HR" b="1" dirty="0"/>
              <a:t>atribute</a:t>
            </a:r>
            <a:r>
              <a:rPr lang="hr-HR" dirty="0"/>
              <a:t> koji dodaju dodatne informacije o elementu.</a:t>
            </a:r>
            <a:endParaRPr lang="en-US" dirty="0"/>
          </a:p>
          <a:p>
            <a:r>
              <a:rPr lang="hr-HR" dirty="0"/>
              <a:t>Atributi se </a:t>
            </a:r>
            <a:r>
              <a:rPr lang="hr-HR" b="1" dirty="0"/>
              <a:t>nalaze unutar </a:t>
            </a:r>
            <a:r>
              <a:rPr lang="hr-HR" b="1" dirty="0" err="1"/>
              <a:t>otvarajuće</a:t>
            </a:r>
            <a:r>
              <a:rPr lang="hr-HR" b="1" dirty="0"/>
              <a:t> oznake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6A6D31-22C0-FADC-E55F-844F29FAF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230" y="2638906"/>
            <a:ext cx="3601533" cy="615875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CBCDF2DF-07A0-2894-4B19-A52DF1EAE838}"/>
              </a:ext>
            </a:extLst>
          </p:cNvPr>
          <p:cNvSpPr txBox="1">
            <a:spLocks/>
          </p:cNvSpPr>
          <p:nvPr/>
        </p:nvSpPr>
        <p:spPr>
          <a:xfrm>
            <a:off x="6645352" y="3508745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hr-HR" sz="2000" dirty="0"/>
              <a:t>GLOBALNI ATRIBUTI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9F440-8CE2-4C40-EDBC-849C5DF14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058" y="4450500"/>
            <a:ext cx="3267075" cy="333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5ED3E9-7557-ABF9-387D-0540147D1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605" y="4379063"/>
            <a:ext cx="4610100" cy="809625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B61D10EF-A65B-C798-C91B-ACD2C90786A8}"/>
              </a:ext>
            </a:extLst>
          </p:cNvPr>
          <p:cNvSpPr txBox="1">
            <a:spLocks/>
          </p:cNvSpPr>
          <p:nvPr/>
        </p:nvSpPr>
        <p:spPr>
          <a:xfrm>
            <a:off x="1449572" y="3508745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2000" dirty="0"/>
              <a:t>SPE</a:t>
            </a:r>
            <a:r>
              <a:rPr lang="hr-HR" sz="2000" dirty="0" err="1"/>
              <a:t>cifični</a:t>
            </a:r>
            <a:r>
              <a:rPr lang="hr-HR" sz="2000" dirty="0"/>
              <a:t> ATRIBUTI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9978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3E83F-A14B-6F5A-51D7-7C283885B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84B9-9DB7-13E5-6467-AADF34FE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ANCOR ELEMENT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61300-AA9C-A055-2DAE-6A3D06023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928557"/>
            <a:ext cx="11304181" cy="1420699"/>
          </a:xfrm>
        </p:spPr>
        <p:txBody>
          <a:bodyPr/>
          <a:lstStyle/>
          <a:p>
            <a:r>
              <a:rPr lang="en-US" b="1" u="sng" dirty="0" err="1"/>
              <a:t>href</a:t>
            </a:r>
            <a:r>
              <a:rPr lang="en-US" b="1" dirty="0"/>
              <a:t> </a:t>
            </a:r>
            <a:r>
              <a:rPr lang="hr-HR" b="1" dirty="0"/>
              <a:t>atribut</a:t>
            </a:r>
            <a:r>
              <a:rPr lang="hr-HR" dirty="0"/>
              <a:t> određuje </a:t>
            </a:r>
            <a:r>
              <a:rPr lang="hr-HR" b="1" dirty="0"/>
              <a:t>URL na koji link vodi</a:t>
            </a:r>
            <a:r>
              <a:rPr lang="hr-HR" dirty="0"/>
              <a:t>.</a:t>
            </a:r>
            <a:r>
              <a:rPr lang="en-US" dirty="0"/>
              <a:t> </a:t>
            </a:r>
            <a:r>
              <a:rPr lang="hr-HR" dirty="0"/>
              <a:t>Atributi se </a:t>
            </a:r>
            <a:r>
              <a:rPr lang="hr-HR" b="1" dirty="0"/>
              <a:t>nalaze unutar </a:t>
            </a:r>
            <a:r>
              <a:rPr lang="hr-HR" b="1" dirty="0" err="1"/>
              <a:t>otvarajuće</a:t>
            </a:r>
            <a:r>
              <a:rPr lang="hr-HR" b="1" dirty="0"/>
              <a:t> oznake</a:t>
            </a:r>
            <a:endParaRPr lang="en-US" b="1" dirty="0"/>
          </a:p>
          <a:p>
            <a:r>
              <a:rPr lang="en-US" b="1" dirty="0"/>
              <a:t>Bez </a:t>
            </a:r>
            <a:r>
              <a:rPr lang="en-US" b="1" u="sng" dirty="0" err="1"/>
              <a:t>href</a:t>
            </a:r>
            <a:r>
              <a:rPr lang="en-US" b="1" u="sng" dirty="0"/>
              <a:t> </a:t>
            </a:r>
            <a:r>
              <a:rPr lang="hr-HR" b="1" dirty="0"/>
              <a:t>atributa</a:t>
            </a:r>
            <a:r>
              <a:rPr lang="hr-HR" dirty="0"/>
              <a:t>, link nije aktivan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6C05F-409A-9D14-E008-6CB1FB73B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815" y="3944679"/>
            <a:ext cx="8114420" cy="80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99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20421-03C0-1CD8-4141-7D3FB5A24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59D9-B13C-2D67-CB0F-DE8187D5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IMG ELEMENT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DD1A0-7C3A-1CC6-9F45-9F695FFC5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928557"/>
            <a:ext cx="11304181" cy="1420699"/>
          </a:xfrm>
        </p:spPr>
        <p:txBody>
          <a:bodyPr/>
          <a:lstStyle/>
          <a:p>
            <a:r>
              <a:rPr lang="en-US" b="1" u="sng" dirty="0" err="1"/>
              <a:t>src</a:t>
            </a:r>
            <a:r>
              <a:rPr lang="en-US" b="1" dirty="0"/>
              <a:t> </a:t>
            </a:r>
            <a:r>
              <a:rPr lang="en-US" b="1" dirty="0" err="1"/>
              <a:t>atribut</a:t>
            </a:r>
            <a:r>
              <a:rPr lang="en-US" dirty="0"/>
              <a:t> (source) </a:t>
            </a:r>
            <a:r>
              <a:rPr lang="en-US" dirty="0" err="1"/>
              <a:t>definira</a:t>
            </a:r>
            <a:r>
              <a:rPr lang="en-US" dirty="0"/>
              <a:t> </a:t>
            </a:r>
            <a:r>
              <a:rPr lang="en-US" b="1" dirty="0" err="1"/>
              <a:t>izvor</a:t>
            </a:r>
            <a:r>
              <a:rPr lang="en-US" b="1" dirty="0"/>
              <a:t> </a:t>
            </a:r>
            <a:r>
              <a:rPr lang="en-US" b="1" dirty="0" err="1"/>
              <a:t>slike</a:t>
            </a:r>
            <a:endParaRPr lang="en-US" b="1" dirty="0"/>
          </a:p>
          <a:p>
            <a:r>
              <a:rPr lang="en-US" b="1" dirty="0"/>
              <a:t>&lt;</a:t>
            </a:r>
            <a:r>
              <a:rPr lang="en-US" b="1" dirty="0" err="1"/>
              <a:t>img</a:t>
            </a:r>
            <a:r>
              <a:rPr lang="en-US" b="1" dirty="0"/>
              <a:t>&gt; </a:t>
            </a:r>
            <a:r>
              <a:rPr lang="hr-HR" dirty="0"/>
              <a:t>nema zatvarajući tag</a:t>
            </a:r>
            <a:r>
              <a:rPr lang="en-US" dirty="0"/>
              <a:t>, </a:t>
            </a:r>
            <a:r>
              <a:rPr lang="hr-HR" dirty="0"/>
              <a:t>jer je </a:t>
            </a:r>
            <a:r>
              <a:rPr lang="hr-HR" b="1" dirty="0" err="1"/>
              <a:t>void</a:t>
            </a:r>
            <a:r>
              <a:rPr lang="hr-HR" b="1" dirty="0"/>
              <a:t> element</a:t>
            </a:r>
            <a:r>
              <a:rPr lang="hr-HR" dirty="0"/>
              <a:t> (</a:t>
            </a:r>
            <a:r>
              <a:rPr lang="hr-HR" dirty="0" err="1"/>
              <a:t>samozatvarajući</a:t>
            </a:r>
            <a:r>
              <a:rPr lang="hr-HR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AC1331-7484-9F7C-8FE6-19469C109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845" y="3349256"/>
            <a:ext cx="7493983" cy="1057974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BE613728-BE2F-CFD7-3243-34F4047A8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018" y="4530045"/>
            <a:ext cx="730520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sr-Latn-R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Zašto je</a:t>
            </a:r>
            <a:r>
              <a:rPr kumimoji="0" lang="en-US" altLang="sr-Latn-R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alt </a:t>
            </a:r>
            <a:r>
              <a:rPr kumimoji="0" lang="en-US" altLang="sr-Latn-R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</a:t>
            </a:r>
            <a:r>
              <a:rPr lang="hr-HR" altLang="sr-Latn-RS" b="1" dirty="0" err="1">
                <a:latin typeface="Arial" panose="020B0604020202020204" pitchFamily="34" charset="0"/>
              </a:rPr>
              <a:t>žan</a:t>
            </a:r>
            <a:r>
              <a:rPr lang="en-US" altLang="sr-Latn-RS" b="1" dirty="0">
                <a:latin typeface="Arial" panose="020B0604020202020204" pitchFamily="34" charset="0"/>
              </a:rPr>
              <a:t>?</a:t>
            </a: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Pomaže </a:t>
            </a:r>
            <a:r>
              <a:rPr kumimoji="0" lang="en-US" altLang="sr-Latn-R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slijepim</a:t>
            </a:r>
            <a:r>
              <a:rPr kumimoji="0" lang="sr-Latn-RS" altLang="sr-Latn-R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 </a:t>
            </a:r>
            <a:r>
              <a:rPr kumimoji="0" lang="sr-Latn-RS" altLang="sr-Latn-R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slabovidn</a:t>
            </a:r>
            <a:r>
              <a:rPr kumimoji="0" lang="en-US" altLang="sr-Latn-R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sr-Latn-RS" dirty="0" err="1">
                <a:latin typeface="Arial" panose="020B0604020202020204" pitchFamily="34" charset="0"/>
              </a:rPr>
              <a:t>osobama</a:t>
            </a:r>
            <a:r>
              <a:rPr lang="en-US" altLang="sr-Latn-RS" dirty="0">
                <a:latin typeface="Arial" panose="020B0604020202020204" pitchFamily="34" charset="0"/>
              </a:rPr>
              <a:t> da </a:t>
            </a:r>
            <a:r>
              <a:rPr lang="en-US" altLang="sr-Latn-RS" dirty="0" err="1">
                <a:latin typeface="Arial" panose="020B0604020202020204" pitchFamily="34" charset="0"/>
              </a:rPr>
              <a:t>razumiju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sadržaj slike.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Kada slika </a:t>
            </a:r>
            <a:r>
              <a:rPr kumimoji="0" lang="sr-Latn-RS" altLang="sr-Latn-R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 može učita</a:t>
            </a:r>
            <a:r>
              <a:rPr kumimoji="0" lang="en-US" altLang="sr-Latn-R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</a:t>
            </a: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prikazuje se alternativni tekst.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78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F89F-AD41-B6E5-10AE-C058425E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/>
              <a:t>BA 4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FD5FC-31FD-BB75-D99F-EB82B07DD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10515600" cy="500983"/>
          </a:xfrm>
        </p:spPr>
        <p:txBody>
          <a:bodyPr/>
          <a:lstStyle/>
          <a:p>
            <a:r>
              <a:rPr lang="hr-HR" dirty="0" err="1"/>
              <a:t>Procitati</a:t>
            </a:r>
            <a:r>
              <a:rPr lang="hr-HR" dirty="0"/>
              <a:t> stranicu na W3 </a:t>
            </a:r>
            <a:r>
              <a:rPr lang="hr-HR" dirty="0" err="1"/>
              <a:t>Schools</a:t>
            </a:r>
            <a:r>
              <a:rPr lang="hr-HR" dirty="0"/>
              <a:t> i riješiti kviz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AFA791-8E70-7FDE-D36D-785984762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375" y="2667409"/>
            <a:ext cx="7161249" cy="270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3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F21CAE-5AD6-4844-B067-00C0DB42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 anchor="ctr">
            <a:normAutofit/>
          </a:bodyPr>
          <a:lstStyle/>
          <a:p>
            <a:r>
              <a:rPr lang="hr-HR" b="1" i="0" u="none" strike="noStrike">
                <a:effectLst/>
              </a:rPr>
              <a:t>KAKO WEB STRANICE RADE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CA8F9A-B314-534E-85B5-8C1E734AF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>
            <a:normAutofit/>
          </a:bodyPr>
          <a:lstStyle/>
          <a:p>
            <a:r>
              <a:rPr lang="hr-HR" sz="1900"/>
              <a:t>Web stranice se izrađuju koristeći tri glavne vrste datoteka: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1900" b="1"/>
              <a:t>HTML (Sadržaj)</a:t>
            </a:r>
            <a:r>
              <a:rPr lang="hr-HR" sz="1900"/>
              <a:t> → Struktura web stranice (tekst, slike, gumbi).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1900" b="1"/>
              <a:t>CSS (Stilovi)</a:t>
            </a:r>
            <a:r>
              <a:rPr lang="hr-HR" sz="1900"/>
              <a:t> → Definira izgled (boje, fontovi, raspored elemenata).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1900" b="1"/>
              <a:t>JavaScript (Funkcionalnost)</a:t>
            </a:r>
            <a:r>
              <a:rPr lang="hr-HR" sz="1900"/>
              <a:t> → Dodaje interaktivnost (klik događaji, animacije, validacija formulara).</a:t>
            </a:r>
          </a:p>
          <a:p>
            <a:r>
              <a:rPr lang="hr-HR" sz="1900"/>
              <a:t>Preglednik interpretira i prikazuje ove datoteke kako bi prikazao web stranicu.</a:t>
            </a:r>
          </a:p>
          <a:p>
            <a:endParaRPr lang="en-US" sz="1900"/>
          </a:p>
        </p:txBody>
      </p:sp>
      <p:pic>
        <p:nvPicPr>
          <p:cNvPr id="9" name="Picture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EFFC13-DEA3-6592-A3F9-10410C09E4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12024" y="2606027"/>
            <a:ext cx="5041776" cy="2533492"/>
          </a:xfrm>
          <a:noFill/>
        </p:spPr>
      </p:pic>
    </p:spTree>
    <p:extLst>
      <p:ext uri="{BB962C8B-B14F-4D97-AF65-F5344CB8AC3E}">
        <p14:creationId xmlns:p14="http://schemas.microsoft.com/office/powerpoint/2010/main" val="1821003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9D1B7-5DD9-0DFD-8BE7-B23B73F94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0A853-B772-BFC7-CA69-47D2D2C6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Apsolutne i Relativne Putanje u HTML-u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A47B6-531F-843D-407E-E1A529772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10515600" cy="738852"/>
          </a:xfrm>
        </p:spPr>
        <p:txBody>
          <a:bodyPr>
            <a:normAutofit fontScale="70000" lnSpcReduction="20000"/>
          </a:bodyPr>
          <a:lstStyle/>
          <a:p>
            <a:r>
              <a:rPr lang="hr-HR" dirty="0"/>
              <a:t>Putanja datoteke je </a:t>
            </a:r>
            <a:r>
              <a:rPr lang="hr-HR" b="1" dirty="0"/>
              <a:t>jedinstvena lokacija</a:t>
            </a:r>
            <a:r>
              <a:rPr lang="hr-HR" dirty="0"/>
              <a:t> na računa</a:t>
            </a:r>
            <a:r>
              <a:rPr lang="en-US" dirty="0" err="1"/>
              <a:t>lu</a:t>
            </a:r>
            <a:r>
              <a:rPr lang="hr-HR" dirty="0"/>
              <a:t> </a:t>
            </a:r>
            <a:r>
              <a:rPr lang="hr-HR" dirty="0" err="1"/>
              <a:t>gd</a:t>
            </a:r>
            <a:r>
              <a:rPr lang="en-US" dirty="0"/>
              <a:t>j</a:t>
            </a:r>
            <a:r>
              <a:rPr lang="hr-HR" dirty="0"/>
              <a:t>e se nalazi određeni </a:t>
            </a:r>
            <a:r>
              <a:rPr lang="hr-HR" dirty="0" err="1"/>
              <a:t>fajl</a:t>
            </a:r>
            <a:r>
              <a:rPr lang="hr-HR" dirty="0"/>
              <a:t> ili folder.</a:t>
            </a:r>
            <a:endParaRPr lang="en-US" dirty="0"/>
          </a:p>
          <a:p>
            <a:r>
              <a:rPr lang="hr-HR" dirty="0"/>
              <a:t>To možemo </a:t>
            </a:r>
            <a:r>
              <a:rPr lang="hr-HR" dirty="0" err="1"/>
              <a:t>uporediti</a:t>
            </a:r>
            <a:r>
              <a:rPr lang="hr-HR" dirty="0"/>
              <a:t> sa </a:t>
            </a:r>
            <a:r>
              <a:rPr lang="hr-HR" b="1" dirty="0"/>
              <a:t>adresom u stvarnom </a:t>
            </a:r>
            <a:r>
              <a:rPr lang="hr-HR" b="1" dirty="0" err="1"/>
              <a:t>sv</a:t>
            </a:r>
            <a:r>
              <a:rPr lang="en-US" b="1" dirty="0" err="1"/>
              <a:t>ije</a:t>
            </a:r>
            <a:r>
              <a:rPr lang="hr-HR" b="1" dirty="0"/>
              <a:t>tu</a:t>
            </a:r>
            <a:endParaRPr lang="hr-HR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F26E1C4B-DAE6-3D61-83BB-CB36041A5D96}"/>
              </a:ext>
            </a:extLst>
          </p:cNvPr>
          <p:cNvSpPr txBox="1">
            <a:spLocks/>
          </p:cNvSpPr>
          <p:nvPr/>
        </p:nvSpPr>
        <p:spPr>
          <a:xfrm>
            <a:off x="0" y="2905278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2000" dirty="0"/>
              <a:t>APSOLUTNA PUTANJA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17039AD3-E91A-71C4-BC8E-4C1EADA4EF6A}"/>
              </a:ext>
            </a:extLst>
          </p:cNvPr>
          <p:cNvSpPr txBox="1">
            <a:spLocks/>
          </p:cNvSpPr>
          <p:nvPr/>
        </p:nvSpPr>
        <p:spPr>
          <a:xfrm>
            <a:off x="-104553" y="4134294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2000" dirty="0"/>
              <a:t>RELATIVNA PUTANJA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9DAAC8-486C-91A2-99AA-ECA5431A4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153" y="3103666"/>
            <a:ext cx="3971925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B4BFB4-D5D9-77CD-13D8-CAB3487D5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153" y="4012907"/>
            <a:ext cx="1962150" cy="466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19DEF0-D7E8-F81D-71E5-AF5612D4D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1153" y="4733286"/>
            <a:ext cx="1714500" cy="542925"/>
          </a:xfrm>
          <a:prstGeom prst="rect">
            <a:avLst/>
          </a:prstGeom>
        </p:spPr>
      </p:pic>
      <p:sp>
        <p:nvSpPr>
          <p:cNvPr id="14" name="Title 2">
            <a:extLst>
              <a:ext uri="{FF2B5EF4-FFF2-40B4-BE49-F238E27FC236}">
                <a16:creationId xmlns:a16="http://schemas.microsoft.com/office/drawing/2014/main" id="{F3D84742-1CE5-0871-CE7A-009980F3C2FB}"/>
              </a:ext>
            </a:extLst>
          </p:cNvPr>
          <p:cNvSpPr txBox="1">
            <a:spLocks/>
          </p:cNvSpPr>
          <p:nvPr/>
        </p:nvSpPr>
        <p:spPr>
          <a:xfrm>
            <a:off x="5236535" y="4546856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1400" dirty="0">
                <a:solidFill>
                  <a:schemeClr val="accent3"/>
                </a:solidFill>
              </a:rPr>
              <a:t>TRENUTNI DIREKTORIJ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E88BF854-4F9E-CBF8-748C-115D94ED4AB6}"/>
              </a:ext>
            </a:extLst>
          </p:cNvPr>
          <p:cNvSpPr txBox="1">
            <a:spLocks/>
          </p:cNvSpPr>
          <p:nvPr/>
        </p:nvSpPr>
        <p:spPr>
          <a:xfrm>
            <a:off x="5075494" y="3814520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1400" dirty="0" err="1">
                <a:solidFill>
                  <a:schemeClr val="accent3"/>
                </a:solidFill>
              </a:rPr>
              <a:t>Jedan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nivo</a:t>
            </a:r>
            <a:r>
              <a:rPr lang="en-US" sz="1400" dirty="0">
                <a:solidFill>
                  <a:schemeClr val="accent3"/>
                </a:solidFill>
              </a:rPr>
              <a:t> gore</a:t>
            </a:r>
          </a:p>
        </p:txBody>
      </p:sp>
    </p:spTree>
    <p:extLst>
      <p:ext uri="{BB962C8B-B14F-4D97-AF65-F5344CB8AC3E}">
        <p14:creationId xmlns:p14="http://schemas.microsoft.com/office/powerpoint/2010/main" val="1322434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71D0D-9E4D-4BCF-131C-61ADEC02B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8945-D26D-4EEC-C04E-7F1497C0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/>
              <a:t>BA 5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C34CF-B4BC-B5C8-8BD5-B902FD262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10515600" cy="500983"/>
          </a:xfrm>
        </p:spPr>
        <p:txBody>
          <a:bodyPr/>
          <a:lstStyle/>
          <a:p>
            <a:r>
              <a:rPr lang="en-US" dirty="0" err="1"/>
              <a:t>Pove</a:t>
            </a:r>
            <a:r>
              <a:rPr lang="hr-HR" dirty="0" err="1"/>
              <a:t>žite</a:t>
            </a:r>
            <a:r>
              <a:rPr lang="hr-HR" dirty="0"/>
              <a:t> pravilno slike u projektu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DC682-7767-A6A2-B554-221FCEC30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666" y="2765572"/>
            <a:ext cx="4286250" cy="23050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8788FC-A570-CA0E-24FD-362988F63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703" y="2598408"/>
            <a:ext cx="1834325" cy="260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51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68BA1-16B0-ED49-3BA4-8BB33255B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1C32-B135-B959-EA04-AC153648B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Višestranih Web </a:t>
            </a:r>
            <a:r>
              <a:rPr lang="hr-HR" dirty="0" err="1"/>
              <a:t>Sajtova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3477E-E538-F0DA-276A-8B78179F9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928557"/>
            <a:ext cx="11304181" cy="1420699"/>
          </a:xfrm>
        </p:spPr>
        <p:txBody>
          <a:bodyPr/>
          <a:lstStyle/>
          <a:p>
            <a:r>
              <a:rPr lang="en-US" b="1" u="sng" dirty="0" err="1"/>
              <a:t>href</a:t>
            </a:r>
            <a:r>
              <a:rPr lang="en-US" b="1" dirty="0"/>
              <a:t> </a:t>
            </a:r>
            <a:r>
              <a:rPr lang="hr-HR" b="1" dirty="0"/>
              <a:t>atribut</a:t>
            </a:r>
            <a:r>
              <a:rPr lang="hr-HR" dirty="0"/>
              <a:t> određuje </a:t>
            </a:r>
            <a:r>
              <a:rPr lang="hr-HR" b="1" dirty="0"/>
              <a:t>URL na koji link vodi</a:t>
            </a:r>
            <a:r>
              <a:rPr lang="hr-HR" dirty="0"/>
              <a:t>.</a:t>
            </a:r>
            <a:r>
              <a:rPr lang="en-US" dirty="0"/>
              <a:t> </a:t>
            </a:r>
            <a:r>
              <a:rPr lang="hr-HR" dirty="0"/>
              <a:t>Atributi se </a:t>
            </a:r>
            <a:r>
              <a:rPr lang="hr-HR" b="1" dirty="0"/>
              <a:t>nalaze unutar </a:t>
            </a:r>
            <a:r>
              <a:rPr lang="hr-HR" b="1" dirty="0" err="1"/>
              <a:t>otvarajuće</a:t>
            </a:r>
            <a:r>
              <a:rPr lang="hr-HR" b="1" dirty="0"/>
              <a:t> oznake</a:t>
            </a:r>
            <a:endParaRPr lang="en-US" b="1" dirty="0"/>
          </a:p>
          <a:p>
            <a:r>
              <a:rPr lang="en-US" b="1" dirty="0"/>
              <a:t>Bez </a:t>
            </a:r>
            <a:r>
              <a:rPr lang="en-US" b="1" u="sng" dirty="0" err="1"/>
              <a:t>href</a:t>
            </a:r>
            <a:r>
              <a:rPr lang="en-US" b="1" u="sng" dirty="0"/>
              <a:t> </a:t>
            </a:r>
            <a:r>
              <a:rPr lang="hr-HR" b="1" dirty="0"/>
              <a:t>atributa</a:t>
            </a:r>
            <a:r>
              <a:rPr lang="hr-HR" dirty="0"/>
              <a:t>, link nije aktivan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F6B959-EB98-76AC-A460-3C25FD91D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815" y="3944679"/>
            <a:ext cx="8114420" cy="80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96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890B7-9F08-6340-968E-EE68DD7FB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D434-A89C-C825-698C-F28B33CC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/>
              <a:t>BA 6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C9E6F-1C86-38C5-FAA5-B28D0DC48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6976730" cy="2147664"/>
          </a:xfrm>
        </p:spPr>
        <p:txBody>
          <a:bodyPr>
            <a:normAutofit/>
          </a:bodyPr>
          <a:lstStyle/>
          <a:p>
            <a:r>
              <a:rPr lang="hr-HR" dirty="0"/>
              <a:t>Izradite</a:t>
            </a:r>
            <a:r>
              <a:rPr lang="en-US" dirty="0"/>
              <a:t> vi</a:t>
            </a:r>
            <a:r>
              <a:rPr lang="hr-HR" dirty="0" err="1"/>
              <a:t>šestraničan</a:t>
            </a:r>
            <a:r>
              <a:rPr lang="hr-HR" dirty="0"/>
              <a:t> sajt. </a:t>
            </a:r>
          </a:p>
          <a:p>
            <a:pPr lvl="1"/>
            <a:r>
              <a:rPr lang="hr-HR" dirty="0"/>
              <a:t>Klik na sliku vodi nas na o nama stranicu</a:t>
            </a:r>
          </a:p>
          <a:p>
            <a:pPr lvl="1"/>
            <a:r>
              <a:rPr lang="hr-HR" dirty="0"/>
              <a:t>Klik na Kontaktirajte me, vodi nas na kontakt stranicu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F09889-26FC-55C4-28F7-B8373051B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0759" y="1026909"/>
            <a:ext cx="2348245" cy="432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69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9630EC-DDFF-DF4E-88AE-E9C1FFEB4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298024-5B15-D141-85A6-2269E3D2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0F9F1-4EFC-E343-A949-0DD51C549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28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964D-418A-5149-9251-325D8A05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1C2D1-39CB-C34C-B94C-7E3FEA66B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A4A2C-EF06-D64F-9502-7073E018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95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70126AC-D15F-C34C-B689-671D8108B86D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919E52-B0DF-4744-A84F-2D4BB1527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84524-89A4-DB47-BF72-911F1FE04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84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68A8BD2-A213-D84B-81C2-22B08D0AB3A5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F5710F-F47B-5D48-AB17-8114747C1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85A26-91D2-374F-9D13-0ADE24F86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86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7073D57-D0A7-D349-AD31-87A41BE5CCD7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3E68CE-7075-714C-976F-A78F01BD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F125A-4424-674F-9E40-B904CD37D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20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6DF399B-6A53-F045-AB09-8553BE7D18AF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D12B56-F705-924A-AE46-58078BF5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9C17-CB0D-6D45-8CDC-6A8A3C793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4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9B5E50-86F8-104C-86CC-6C7918CE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hr-HR" dirty="0"/>
              <a:t>(Hypertext Markup Language)</a:t>
            </a: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9F8A5A9-AB12-C81E-8102-AB0A40A24674}"/>
              </a:ext>
            </a:extLst>
          </p:cNvPr>
          <p:cNvSpPr txBox="1">
            <a:spLocks/>
          </p:cNvSpPr>
          <p:nvPr/>
        </p:nvSpPr>
        <p:spPr>
          <a:xfrm>
            <a:off x="990600" y="2082459"/>
            <a:ext cx="10515600" cy="942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3222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76325" indent="-2571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4779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31975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Za razliku od CSS-a ili JavaScripta, web stranica može postojati samo s HTML datotekom</a:t>
            </a:r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3C51845-E188-2645-FE13-CEDB286F3F11}"/>
              </a:ext>
            </a:extLst>
          </p:cNvPr>
          <p:cNvSpPr txBox="1">
            <a:spLocks/>
          </p:cNvSpPr>
          <p:nvPr/>
        </p:nvSpPr>
        <p:spPr>
          <a:xfrm>
            <a:off x="1143000" y="3176955"/>
            <a:ext cx="10515600" cy="433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3222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76325" indent="-2571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4779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31975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 algn="ctr">
              <a:buFont typeface="Wingdings" pitchFamily="2" charset="2"/>
              <a:buNone/>
            </a:pPr>
            <a:r>
              <a:rPr lang="hr-HR" dirty="0"/>
              <a:t>Primjer HTML naslova</a:t>
            </a:r>
            <a:endParaRPr lang="en-US" dirty="0"/>
          </a:p>
          <a:p>
            <a:pPr marL="15875" indent="0" algn="ctr"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B4B54E-EE08-7353-90C0-842D29DEC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499" y="4214445"/>
            <a:ext cx="4960601" cy="77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75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0BED653-EDD3-2740-B4D7-3BA94AB0927F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EDE337-697C-1F4A-BD1C-1E21E5AC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44BC3-717A-7545-B49A-751CE8783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08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5F57-06D6-114F-B0B0-2381BD57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97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47B7-61BE-0D4C-B4A4-6CC6F0BF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68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DBD7D0D-B1DE-8040-B44B-32162AA6C297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03295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47FCF73-5994-0949-995C-6E9C93611ABA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67114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71A7D-B4D0-AAC3-8062-06F269848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FB34BC9-0D5A-8EC1-4F76-1F63858DC9BE}"/>
              </a:ext>
            </a:extLst>
          </p:cNvPr>
          <p:cNvSpPr txBox="1">
            <a:spLocks/>
          </p:cNvSpPr>
          <p:nvPr/>
        </p:nvSpPr>
        <p:spPr>
          <a:xfrm>
            <a:off x="990600" y="855785"/>
            <a:ext cx="10515600" cy="143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3222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76325" indent="-2571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4779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31975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/>
              <a:t>Jezik za označavanje</a:t>
            </a:r>
            <a:r>
              <a:rPr lang="hr-HR" dirty="0"/>
              <a:t>: Slično uređivačkom označavanju u rukopisima (</a:t>
            </a:r>
            <a:r>
              <a:rPr lang="en-US" dirty="0"/>
              <a:t>bold</a:t>
            </a:r>
            <a:r>
              <a:rPr lang="hr-HR" dirty="0"/>
              <a:t>, </a:t>
            </a:r>
            <a:r>
              <a:rPr lang="en-US" dirty="0"/>
              <a:t>underline</a:t>
            </a:r>
            <a:r>
              <a:rPr lang="hr-HR" dirty="0"/>
              <a:t> itd.)</a:t>
            </a:r>
            <a:endParaRPr lang="en-US" dirty="0"/>
          </a:p>
          <a:p>
            <a:r>
              <a:rPr lang="hr-HR" dirty="0"/>
              <a:t>HTML koristi oznake (</a:t>
            </a:r>
            <a:r>
              <a:rPr lang="hr-HR" b="1" dirty="0"/>
              <a:t>tagove</a:t>
            </a:r>
            <a:r>
              <a:rPr lang="hr-HR" dirty="0"/>
              <a:t>) za strukturiranje sadržaja</a:t>
            </a:r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3809E66-8855-90B8-F394-4CE623D35EE1}"/>
              </a:ext>
            </a:extLst>
          </p:cNvPr>
          <p:cNvSpPr txBox="1">
            <a:spLocks/>
          </p:cNvSpPr>
          <p:nvPr/>
        </p:nvSpPr>
        <p:spPr>
          <a:xfrm>
            <a:off x="1143000" y="3176955"/>
            <a:ext cx="10515600" cy="433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3222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76325" indent="-2571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4779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31975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 algn="ctr">
              <a:buFont typeface="Wingdings" pitchFamily="2" charset="2"/>
              <a:buNone/>
            </a:pPr>
            <a:r>
              <a:rPr lang="hr-HR" dirty="0">
                <a:solidFill>
                  <a:schemeClr val="tx2"/>
                </a:solidFill>
              </a:rPr>
              <a:t>Primjer </a:t>
            </a:r>
            <a:r>
              <a:rPr lang="en-US" dirty="0" err="1">
                <a:solidFill>
                  <a:schemeClr val="tx2"/>
                </a:solidFill>
              </a:rPr>
              <a:t>hiperveze</a:t>
            </a:r>
            <a:r>
              <a:rPr lang="en-US" dirty="0">
                <a:solidFill>
                  <a:schemeClr val="tx2"/>
                </a:solidFill>
              </a:rPr>
              <a:t> (</a:t>
            </a:r>
            <a:r>
              <a:rPr lang="en-US" dirty="0" err="1">
                <a:solidFill>
                  <a:schemeClr val="tx2"/>
                </a:solidFill>
              </a:rPr>
              <a:t>linka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pPr marL="15875" indent="0" algn="ctr"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DE9752-5B57-397F-96E8-1CD685256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283" y="3867694"/>
            <a:ext cx="4960601" cy="75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3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8EDE8-DC03-4145-F06F-6E1F29237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9263"/>
            <a:ext cx="10515600" cy="691660"/>
          </a:xfrm>
        </p:spPr>
        <p:txBody>
          <a:bodyPr/>
          <a:lstStyle/>
          <a:p>
            <a:r>
              <a:rPr lang="en-US" dirty="0"/>
              <a:t>HTML</a:t>
            </a:r>
            <a:r>
              <a:rPr lang="hr-HR" dirty="0"/>
              <a:t> element se sastoji od: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CB9D3-D53F-1036-1BD2-126BD12AF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176" y="1582614"/>
            <a:ext cx="6231746" cy="343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5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96CFF-2541-1EF2-8FC3-50CA26ECA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2452FB-D8E2-AAAA-C20A-BA32036E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Naslovi u HTML-u</a:t>
            </a:r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CADD7DD9-50E6-4B83-4A2D-2EBC3FECF50A}"/>
              </a:ext>
            </a:extLst>
          </p:cNvPr>
          <p:cNvSpPr txBox="1">
            <a:spLocks/>
          </p:cNvSpPr>
          <p:nvPr/>
        </p:nvSpPr>
        <p:spPr>
          <a:xfrm>
            <a:off x="1142999" y="1995488"/>
            <a:ext cx="10515600" cy="433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3222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76325" indent="-2571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4779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31975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 algn="ctr">
              <a:buFont typeface="Wingdings" pitchFamily="2" charset="2"/>
              <a:buNone/>
            </a:pPr>
            <a:r>
              <a:rPr lang="en-US" dirty="0"/>
              <a:t>Razina </a:t>
            </a:r>
            <a:r>
              <a:rPr lang="en-US" dirty="0" err="1"/>
              <a:t>naslova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469EDC-9B4D-F266-98BD-AE80B85A8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426" y="2978418"/>
            <a:ext cx="3463574" cy="16866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BABEBF-27BA-91EC-9ACC-1CF0FC32C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443" y="2968891"/>
            <a:ext cx="3110279" cy="173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2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BD8C1-EF56-1B77-28DC-99E83CF81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F66C2B-9CA4-558F-5BC9-854B4F0C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/>
              <a:t>BA 1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0DE921-A924-9E61-ECD1-82D704F5BAFA}"/>
              </a:ext>
            </a:extLst>
          </p:cNvPr>
          <p:cNvSpPr txBox="1">
            <a:spLocks/>
          </p:cNvSpPr>
          <p:nvPr/>
        </p:nvSpPr>
        <p:spPr>
          <a:xfrm>
            <a:off x="1142999" y="1995487"/>
            <a:ext cx="10515600" cy="853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3222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76325" indent="-2571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4779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31975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 err="1"/>
              <a:t>Instaliraj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hr-HR" b="1" dirty="0"/>
              <a:t> Live Preview</a:t>
            </a:r>
            <a:r>
              <a:rPr lang="en-US" b="1" dirty="0"/>
              <a:t> plugin</a:t>
            </a:r>
            <a:r>
              <a:rPr lang="hr-HR" dirty="0"/>
              <a:t> za pregled promjena u stvarnom vremenu</a:t>
            </a:r>
            <a:r>
              <a:rPr lang="en-US" dirty="0"/>
              <a:t> </a:t>
            </a:r>
          </a:p>
          <a:p>
            <a:pPr>
              <a:buFontTx/>
              <a:buChar char="-"/>
            </a:pPr>
            <a:r>
              <a:rPr lang="en-US" dirty="0" err="1"/>
              <a:t>Rekreiraj</a:t>
            </a:r>
            <a:r>
              <a:rPr lang="en-US" dirty="0"/>
              <a:t> </a:t>
            </a:r>
            <a:r>
              <a:rPr lang="en-US" dirty="0" err="1"/>
              <a:t>sliku</a:t>
            </a:r>
            <a:r>
              <a:rPr lang="en-US" dirty="0"/>
              <a:t> </a:t>
            </a:r>
            <a:r>
              <a:rPr lang="en-US" dirty="0" err="1"/>
              <a:t>ispod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61547-74D7-6DE2-C937-3CEB64050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500" y="2849462"/>
            <a:ext cx="3773000" cy="260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11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92457-D09B-CC9B-0BF5-2DDDFA475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145A48-A5EB-E2CB-EE93-CAA83D75B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Paragrafi</a:t>
            </a:r>
            <a:r>
              <a:rPr lang="hr-HR" dirty="0"/>
              <a:t> u HTML-u</a:t>
            </a:r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0F813BA-48B1-379F-9B5A-6D01D4291627}"/>
              </a:ext>
            </a:extLst>
          </p:cNvPr>
          <p:cNvSpPr txBox="1">
            <a:spLocks/>
          </p:cNvSpPr>
          <p:nvPr/>
        </p:nvSpPr>
        <p:spPr>
          <a:xfrm>
            <a:off x="1142999" y="1995488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3222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76325" indent="-2571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4779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31975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Font typeface="Wingdings" pitchFamily="2" charset="2"/>
              <a:buNone/>
            </a:pPr>
            <a:r>
              <a:rPr lang="hr-HR" dirty="0"/>
              <a:t>Element paragrafa</a:t>
            </a:r>
            <a:r>
              <a:rPr lang="en-US" dirty="0"/>
              <a:t>&lt;p&gt; </a:t>
            </a:r>
            <a:r>
              <a:rPr lang="pl-PL" dirty="0"/>
              <a:t>koristi se za formatiranje teksta u zasebne odlomke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FAB131-6AD9-2512-4936-28EDEE02E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897" y="2904342"/>
            <a:ext cx="5577804" cy="270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8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B213A-B644-0E5A-770C-A15F0C4B1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477592D-3E45-4634-AD55-8BE9285D255D}"/>
              </a:ext>
            </a:extLst>
          </p:cNvPr>
          <p:cNvSpPr txBox="1">
            <a:spLocks/>
          </p:cNvSpPr>
          <p:nvPr/>
        </p:nvSpPr>
        <p:spPr>
          <a:xfrm>
            <a:off x="1142999" y="515815"/>
            <a:ext cx="10515600" cy="2274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3222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76325" indent="-2571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4779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31975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Font typeface="Wingdings" pitchFamily="2" charset="2"/>
              <a:buNone/>
            </a:pPr>
            <a:r>
              <a:rPr lang="hr-HR" dirty="0"/>
              <a:t>Zašto koristiti oznake paragrafa</a:t>
            </a:r>
            <a:r>
              <a:rPr lang="en-US" dirty="0"/>
              <a:t>?</a:t>
            </a:r>
          </a:p>
          <a:p>
            <a:pPr>
              <a:buFontTx/>
              <a:buChar char="-"/>
            </a:pPr>
            <a:r>
              <a:rPr lang="en-US" dirty="0"/>
              <a:t>Bez &lt;p&gt; </a:t>
            </a:r>
            <a:r>
              <a:rPr lang="pl-PL" dirty="0"/>
              <a:t>oznaka, sav tekst bi bio u jednom dugačkom bloku.</a:t>
            </a:r>
            <a:endParaRPr lang="en-US" dirty="0"/>
          </a:p>
          <a:p>
            <a:pPr>
              <a:buFontTx/>
              <a:buChar char="-"/>
            </a:pPr>
            <a:r>
              <a:rPr lang="pl-PL" dirty="0"/>
              <a:t>razdvaja tekst i dodaje vizualni razmak između paragrafa.</a:t>
            </a:r>
            <a:endParaRPr lang="en-US" dirty="0"/>
          </a:p>
          <a:p>
            <a:pPr>
              <a:buFontTx/>
              <a:buChar char="-"/>
            </a:pPr>
            <a:r>
              <a:rPr lang="hr-HR" dirty="0"/>
              <a:t>Čitači ekrana koriste</a:t>
            </a:r>
            <a:r>
              <a:rPr lang="en-US" dirty="0"/>
              <a:t> &lt;p&gt; </a:t>
            </a:r>
            <a:r>
              <a:rPr lang="hr-HR" dirty="0"/>
              <a:t>oznake kako bi pomogli slabovidnim korisnicima u navigaciji kroz tekst</a:t>
            </a:r>
            <a:endParaRPr lang="en-US" dirty="0"/>
          </a:p>
          <a:p>
            <a:pPr marL="15875" indent="0" algn="ctr"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128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1019</Words>
  <Application>Microsoft Office PowerPoint</Application>
  <PresentationFormat>Widescreen</PresentationFormat>
  <Paragraphs>138</Paragraphs>
  <Slides>34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Consolas</vt:lpstr>
      <vt:lpstr>Open Sans</vt:lpstr>
      <vt:lpstr>Open Sans Semibold</vt:lpstr>
      <vt:lpstr>Roboto Mono</vt:lpstr>
      <vt:lpstr>Wingdings</vt:lpstr>
      <vt:lpstr>Office Theme</vt:lpstr>
      <vt:lpstr>HTML I CSS</vt:lpstr>
      <vt:lpstr>KAKO WEB STRANICE RADE</vt:lpstr>
      <vt:lpstr>HTML (Hypertext Markup Language)</vt:lpstr>
      <vt:lpstr>PowerPoint Presentation</vt:lpstr>
      <vt:lpstr>PowerPoint Presentation</vt:lpstr>
      <vt:lpstr>Naslovi u HTML-u</vt:lpstr>
      <vt:lpstr>VJEžBA 1</vt:lpstr>
      <vt:lpstr>Paragrafi u HTML-u</vt:lpstr>
      <vt:lpstr>PowerPoint Presentation</vt:lpstr>
      <vt:lpstr>HTML Void elementI</vt:lpstr>
      <vt:lpstr>Vježba 2: Formatiranje web stranice koristeći void elemente</vt:lpstr>
      <vt:lpstr>Uvod u HTML liste</vt:lpstr>
      <vt:lpstr>ugniježđene liste u HTML-u</vt:lpstr>
      <vt:lpstr>PowerPoint Presentation</vt:lpstr>
      <vt:lpstr>Vežba 3</vt:lpstr>
      <vt:lpstr>HTML Atributi</vt:lpstr>
      <vt:lpstr>ANCOR ELEMENT</vt:lpstr>
      <vt:lpstr>IMG ELEMENT</vt:lpstr>
      <vt:lpstr>VJEžBA 4</vt:lpstr>
      <vt:lpstr>Apsolutne i Relativne Putanje u HTML-u</vt:lpstr>
      <vt:lpstr>VJEžBA 5</vt:lpstr>
      <vt:lpstr>Višestranih Web Sajtova</vt:lpstr>
      <vt:lpstr>VJEžBA 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</cp:lastModifiedBy>
  <cp:revision>92</cp:revision>
  <dcterms:created xsi:type="dcterms:W3CDTF">2021-08-14T09:32:24Z</dcterms:created>
  <dcterms:modified xsi:type="dcterms:W3CDTF">2025-02-19T12:34:52Z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