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6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7" r:id="rId14"/>
    <p:sldId id="410" r:id="rId15"/>
    <p:sldId id="388" r:id="rId16"/>
    <p:sldId id="389" r:id="rId17"/>
    <p:sldId id="392" r:id="rId18"/>
    <p:sldId id="390" r:id="rId19"/>
    <p:sldId id="393" r:id="rId20"/>
    <p:sldId id="394" r:id="rId21"/>
    <p:sldId id="395" r:id="rId22"/>
    <p:sldId id="398" r:id="rId23"/>
    <p:sldId id="397" r:id="rId24"/>
    <p:sldId id="396" r:id="rId25"/>
    <p:sldId id="399" r:id="rId26"/>
    <p:sldId id="400" r:id="rId27"/>
    <p:sldId id="401" r:id="rId28"/>
    <p:sldId id="402" r:id="rId29"/>
    <p:sldId id="404" r:id="rId30"/>
    <p:sldId id="405" r:id="rId31"/>
    <p:sldId id="406" r:id="rId32"/>
    <p:sldId id="407" r:id="rId33"/>
    <p:sldId id="408" r:id="rId34"/>
    <p:sldId id="4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7"/>
            <p14:sldId id="410"/>
            <p14:sldId id="388"/>
            <p14:sldId id="389"/>
            <p14:sldId id="392"/>
            <p14:sldId id="390"/>
            <p14:sldId id="393"/>
            <p14:sldId id="394"/>
            <p14:sldId id="395"/>
            <p14:sldId id="398"/>
            <p14:sldId id="397"/>
            <p14:sldId id="396"/>
            <p14:sldId id="399"/>
            <p14:sldId id="400"/>
            <p14:sldId id="401"/>
            <p14:sldId id="402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F2D7-3D49-043D-86E0-F790EA687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9A1907-06F8-D8D8-D271-C83A748AD7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033E94-2072-19F3-62D9-EFD40D07CF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https://docs.google.com/document/d/1iOxlBd63WG4rDuyEodS3I69lpM60IxLilB6mgGbCUgU/edit?usp=sharing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B7AA3-47B4-DEB7-E810-69CCEF8FD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5189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DDE4-586D-862D-1274-356A00EB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8308-9D9E-9E25-B455-526B6A3C3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6C387-0FFE-C9CA-FA07-31A1C9536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87EB-B6B8-D5D5-D913-81CC40868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AD58-419B-AC87-8A45-4E763DD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90C4E-4E05-92AA-ED32-38E5DF3EE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E6347-55F5-E003-3593-48BAE452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DB45-7D1D-3D70-E9AC-950D97AFB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9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https://docs.google.com/document/d/1DFs5Y93wuRjF9xnY9SWvMOreWY7Lro_Yj7_f7Ix16VY/edit?usp=sharing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02/06/2025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8B7F2-967C-1634-8524-15E0B536B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B774-607E-E1B6-80C0-C82034819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FEB784-377E-FEC1-FDE6-7791936506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https://docs.google.com/document/d/1iOxlBd63WG4rDuyEodS3I69lpM60IxLilB6mgGbCUgU/edit?usp=sharing</a:t>
            </a:r>
          </a:p>
        </p:txBody>
      </p:sp>
    </p:spTree>
    <p:extLst>
      <p:ext uri="{BB962C8B-B14F-4D97-AF65-F5344CB8AC3E}">
        <p14:creationId xmlns:p14="http://schemas.microsoft.com/office/powerpoint/2010/main" val="345091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18484" y="1870134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97840" y="428168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AC-28A5-CD3E-01A2-67A86A89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81E-B707-A718-F041-A3BA24A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FA222-DB6D-A366-04A0-EA6C07CE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🔥 Izrađujemo </a:t>
            </a:r>
            <a:r>
              <a:rPr lang="hr-HR" b="1" dirty="0"/>
              <a:t>kviz o glavnim gradovima</a:t>
            </a:r>
            <a:r>
              <a:rPr lang="hr-HR" dirty="0"/>
              <a:t>!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Aplikacija prikazuje ime države i korisnik mora unijeti glavni grad.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točan, povećava se broj bodova.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netočan – igra je gotova i prikazuje se rezultat.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2F23E-6890-5936-C719-19C23147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765"/>
            <a:ext cx="5114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34" y="2340343"/>
            <a:ext cx="2734466" cy="278959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713" y="2340343"/>
            <a:ext cx="3913646" cy="156022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9472" y="2340343"/>
            <a:ext cx="3660535" cy="156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966-0925-D5EB-1268-594B1F00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E1C-8B32-D980-7828-5A01931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47DD9-937B-340F-D6FE-BEC80C30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Možeš li dodati tablicu </a:t>
            </a:r>
            <a:r>
              <a:rPr lang="hr-HR" b="1" dirty="0" err="1"/>
              <a:t>flags</a:t>
            </a:r>
            <a:r>
              <a:rPr lang="hr-HR" dirty="0"/>
              <a:t> i napraviti kviz s prepoznavanjem zastava?</a:t>
            </a:r>
          </a:p>
          <a:p>
            <a:r>
              <a:rPr lang="hr-HR" dirty="0"/>
              <a:t>✔ Koristi </a:t>
            </a:r>
            <a:r>
              <a:rPr lang="hr-HR" b="1" dirty="0"/>
              <a:t>SELECT * FROM </a:t>
            </a:r>
            <a:r>
              <a:rPr lang="hr-HR" b="1" dirty="0" err="1"/>
              <a:t>flags</a:t>
            </a:r>
            <a:r>
              <a:rPr lang="hr-HR" b="1" dirty="0"/>
              <a:t>;</a:t>
            </a:r>
            <a:br>
              <a:rPr lang="hr-HR" dirty="0"/>
            </a:br>
            <a:r>
              <a:rPr lang="hr-HR" dirty="0"/>
              <a:t>✔ Prikaži sliku zastave i traži unos imena države</a:t>
            </a:r>
            <a:br>
              <a:rPr lang="hr-HR" dirty="0"/>
            </a:br>
            <a:r>
              <a:rPr lang="hr-HR" dirty="0"/>
              <a:t>✔ Ako korisnik pogriješi – igra završava!</a:t>
            </a:r>
          </a:p>
        </p:txBody>
      </p:sp>
    </p:spTree>
    <p:extLst>
      <p:ext uri="{BB962C8B-B14F-4D97-AF65-F5344CB8AC3E}">
        <p14:creationId xmlns:p14="http://schemas.microsoft.com/office/powerpoint/2010/main" val="119835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83" y="3167390"/>
            <a:ext cx="4220210" cy="25965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53CC9-D5B3-1BF1-48BD-939F03E4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8B0D4-A743-1A06-4A16-19AE0284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875071" y="2848583"/>
            <a:ext cx="2883267" cy="2251016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197" y="3068504"/>
            <a:ext cx="3858469" cy="1897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848583"/>
            <a:ext cx="3909845" cy="8620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911461"/>
            <a:ext cx="2463068" cy="13617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br>
              <a:rPr lang="en-US" b="1" dirty="0"/>
            </a:br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više zadaća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 (npr. datum zadaće).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B951-04FA-6158-DAA9-0787EA62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65" y="2450403"/>
            <a:ext cx="4374946" cy="17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</a:t>
            </a:r>
            <a:r>
              <a:rPr lang="en-US" dirty="0"/>
              <a:t>M</a:t>
            </a:r>
            <a:r>
              <a:rPr lang="hr-HR" dirty="0"/>
              <a:t>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endParaRPr lang="hr-HR" dirty="0"/>
          </a:p>
          <a:p>
            <a:r>
              <a:rPr lang="hr-HR" dirty="0"/>
              <a:t>✔ Možeš dodati više </a:t>
            </a:r>
            <a:r>
              <a:rPr lang="hr-HR" b="1" dirty="0"/>
              <a:t>studenata</a:t>
            </a:r>
            <a:r>
              <a:rPr lang="hr-HR" dirty="0"/>
              <a:t> i </a:t>
            </a:r>
            <a:r>
              <a:rPr lang="hr-HR" b="1" dirty="0"/>
              <a:t>predmeta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dodavanjem novih atributa (npr. </a:t>
            </a:r>
            <a:r>
              <a:rPr lang="hr-HR" b="1" dirty="0"/>
              <a:t>ocjene</a:t>
            </a:r>
            <a:r>
              <a:rPr lang="hr-HR" dirty="0"/>
              <a:t> u tablici </a:t>
            </a:r>
            <a:r>
              <a:rPr lang="hr-HR" b="1" dirty="0"/>
              <a:t>upisi</a:t>
            </a:r>
            <a:r>
              <a:rPr lang="hr-HR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D52F-BB4C-AF0A-C239-854CC11B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4" y="2420888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378454" y="1170432"/>
            <a:ext cx="4631032" cy="45392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600" dirty="0"/>
              <a:t>👉 </a:t>
            </a:r>
            <a:r>
              <a:rPr lang="hr-HR" sz="1600" b="1" dirty="0"/>
              <a:t>SQL (</a:t>
            </a:r>
            <a:r>
              <a:rPr lang="hr-HR" sz="1600" b="1" dirty="0" err="1"/>
              <a:t>Structured</a:t>
            </a:r>
            <a:r>
              <a:rPr lang="hr-HR" sz="1600" b="1" dirty="0"/>
              <a:t> </a:t>
            </a:r>
            <a:r>
              <a:rPr lang="hr-HR" sz="1600" b="1" dirty="0" err="1"/>
              <a:t>Query</a:t>
            </a:r>
            <a:r>
              <a:rPr lang="hr-HR" sz="1600" b="1" dirty="0"/>
              <a:t> </a:t>
            </a:r>
            <a:r>
              <a:rPr lang="hr-HR" sz="1600" b="1" dirty="0" err="1"/>
              <a:t>Language</a:t>
            </a:r>
            <a:r>
              <a:rPr lang="hr-HR" sz="1600" b="1" dirty="0"/>
              <a:t>)</a:t>
            </a:r>
            <a:r>
              <a:rPr lang="hr-HR" sz="1600" dirty="0"/>
              <a:t> je jezik koji omogućuje </a:t>
            </a:r>
            <a:r>
              <a:rPr lang="hr-HR" sz="1600" b="1" dirty="0"/>
              <a:t>upite nad strukturiranom bazom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👉Ove baze podataka postoje </a:t>
            </a:r>
            <a:r>
              <a:rPr lang="hr-HR" sz="1600" b="1" dirty="0"/>
              <a:t>desetljećima</a:t>
            </a:r>
            <a:r>
              <a:rPr lang="hr-HR" sz="1600" dirty="0"/>
              <a:t> i nazivaju se još i </a:t>
            </a:r>
            <a:r>
              <a:rPr lang="hr-HR" sz="1600" b="1" dirty="0"/>
              <a:t>relacijske baze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</a:t>
            </a:r>
            <a:r>
              <a:rPr lang="es-ES" sz="1600" dirty="0" err="1"/>
              <a:t>Podaci</a:t>
            </a:r>
            <a:r>
              <a:rPr lang="es-ES" sz="1600" dirty="0"/>
              <a:t> su </a:t>
            </a:r>
            <a:r>
              <a:rPr lang="es-ES" sz="1600" b="1" dirty="0" err="1"/>
              <a:t>organizirani</a:t>
            </a:r>
            <a:r>
              <a:rPr lang="es-ES" sz="1600" b="1" dirty="0"/>
              <a:t> u </a:t>
            </a:r>
            <a:r>
              <a:rPr lang="es-ES" sz="1600" b="1" dirty="0" err="1"/>
              <a:t>tablice</a:t>
            </a:r>
            <a:r>
              <a:rPr lang="es-ES" sz="1600" dirty="0"/>
              <a:t> (</a:t>
            </a:r>
            <a:r>
              <a:rPr lang="es-ES" sz="1600" dirty="0" err="1"/>
              <a:t>slično</a:t>
            </a:r>
            <a:r>
              <a:rPr lang="es-ES" sz="1600" dirty="0"/>
              <a:t> Excel </a:t>
            </a:r>
            <a:r>
              <a:rPr lang="es-ES" sz="1600" dirty="0" err="1"/>
              <a:t>tablicama</a:t>
            </a:r>
            <a:r>
              <a:rPr lang="es-ES" sz="1600" dirty="0"/>
              <a:t>).</a:t>
            </a:r>
          </a:p>
          <a:p>
            <a:pPr marL="15875" indent="0">
              <a:buNone/>
            </a:pPr>
            <a:r>
              <a:rPr lang="hr-HR" sz="1600" dirty="0"/>
              <a:t>👉Svaka tablica sadrži </a:t>
            </a:r>
            <a:r>
              <a:rPr lang="hr-HR" sz="1600" b="1" dirty="0"/>
              <a:t>stupce (kolone)</a:t>
            </a:r>
            <a:r>
              <a:rPr lang="hr-HR" sz="1600" dirty="0"/>
              <a:t> koji definiraju </a:t>
            </a:r>
            <a:r>
              <a:rPr lang="hr-HR" sz="1600" b="1" dirty="0"/>
              <a:t>tipove podataka</a:t>
            </a:r>
            <a:r>
              <a:rPr lang="hr-HR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</a:t>
            </a:r>
            <a:r>
              <a:rPr lang="pl-PL" sz="1600" dirty="0"/>
              <a:t>Svaki redak tablice je </a:t>
            </a:r>
            <a:r>
              <a:rPr lang="pl-PL" sz="1600" b="1" dirty="0"/>
              <a:t>novi zapis (record)</a:t>
            </a:r>
            <a:r>
              <a:rPr lang="pl-PL" sz="1600" dirty="0"/>
              <a:t>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Relacije između podataka omogućuju povezivanje tablica.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Svaki blog post ima ID korisnika koji ga je napisao (</a:t>
            </a:r>
            <a:r>
              <a:rPr lang="hr-HR" sz="1600" dirty="0" err="1"/>
              <a:t>foreign</a:t>
            </a:r>
            <a:r>
              <a:rPr lang="hr-HR" sz="1600" dirty="0"/>
              <a:t> </a:t>
            </a:r>
            <a:r>
              <a:rPr lang="hr-HR" sz="1600" dirty="0" err="1"/>
              <a:t>key</a:t>
            </a:r>
            <a:r>
              <a:rPr lang="hr-HR" sz="1600" dirty="0"/>
              <a:t>). </a:t>
            </a:r>
            <a:endParaRPr lang="en-US" sz="1600" dirty="0"/>
          </a:p>
          <a:p>
            <a:pPr marL="15875" indent="0">
              <a:buNone/>
            </a:pPr>
            <a:r>
              <a:rPr lang="hr-HR" sz="1600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samostalno:</a:t>
            </a:r>
            <a:endParaRPr lang="hr-HR" dirty="0"/>
          </a:p>
          <a:p>
            <a:r>
              <a:rPr lang="hr-HR" dirty="0"/>
              <a:t>✔ Ažurirati e-mail korisnika s </a:t>
            </a:r>
            <a:r>
              <a:rPr lang="hr-HR" b="1" dirty="0"/>
              <a:t>ID-em 2</a:t>
            </a:r>
            <a:r>
              <a:rPr lang="hr-HR" dirty="0"/>
              <a:t> na </a:t>
            </a:r>
            <a:r>
              <a:rPr lang="hr-HR" b="1" dirty="0"/>
              <a:t>"novi.email@email.com"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Obrisati korisnika s </a:t>
            </a:r>
            <a:r>
              <a:rPr lang="hr-HR" b="1" dirty="0"/>
              <a:t>ID-em 5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Sortirati korisnike prema </a:t>
            </a:r>
            <a:r>
              <a:rPr lang="hr-HR" b="1" dirty="0"/>
              <a:t>prezimenu uzlazno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en-US" sz="1200" dirty="0"/>
              <a:t>ZADATAK - https://docs.google.com/document/d/1DFs5Y93wuRjF9xnY9SWvMOreWY7Lro_Yj7_f7Ix16VY/edit?usp=sharing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en-US" b="1" dirty="0"/>
              <a:t> (</a:t>
            </a:r>
            <a:r>
              <a:rPr lang="en-US" b="1" dirty="0" err="1"/>
              <a:t>omiljena_hrana</a:t>
            </a:r>
            <a:r>
              <a:rPr lang="en-US" b="1" dirty="0"/>
              <a:t> </a:t>
            </a:r>
            <a:r>
              <a:rPr lang="en-US" b="1" dirty="0" err="1"/>
              <a:t>samo</a:t>
            </a:r>
            <a:r>
              <a:rPr lang="en-US" b="1" dirty="0"/>
              <a:t> </a:t>
            </a:r>
            <a:r>
              <a:rPr lang="en-US" b="1" dirty="0" err="1"/>
              <a:t>kod</a:t>
            </a:r>
            <a:r>
              <a:rPr lang="en-US" b="1" dirty="0"/>
              <a:t> ANA </a:t>
            </a:r>
            <a:r>
              <a:rPr lang="en-US" b="1" dirty="0" err="1"/>
              <a:t>korisnika</a:t>
            </a:r>
            <a:r>
              <a:rPr lang="en-US" b="1" dirty="0"/>
              <a:t>)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09795" y="4091455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6" y="1431243"/>
            <a:ext cx="3845905" cy="228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5097" y="1526354"/>
            <a:ext cx="6313017" cy="3805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800" dirty="0"/>
              <a:t>Ovo je </a:t>
            </a:r>
            <a:r>
              <a:rPr lang="hr-HR" sz="1800" b="1" dirty="0"/>
              <a:t>kontroverzna tema među developerima</a:t>
            </a:r>
            <a:r>
              <a:rPr lang="hr-HR" sz="1800" dirty="0"/>
              <a:t>! 🔥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/>
              <a:t>SQL baze</a:t>
            </a:r>
            <a:r>
              <a:rPr lang="hr-HR" sz="1800" dirty="0"/>
              <a:t> su </a:t>
            </a:r>
            <a:r>
              <a:rPr lang="hr-HR" sz="1800" b="1" dirty="0"/>
              <a:t>strukturirane, pouzdane i efikasne</a:t>
            </a:r>
            <a:r>
              <a:rPr lang="hr-HR" sz="1800" dirty="0"/>
              <a:t> za </a:t>
            </a:r>
            <a:r>
              <a:rPr lang="hr-HR" sz="1800" b="1" dirty="0"/>
              <a:t>velike projekte</a:t>
            </a:r>
            <a:r>
              <a:rPr lang="hr-HR" sz="1800" dirty="0"/>
              <a:t>.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💡 </a:t>
            </a:r>
            <a:r>
              <a:rPr lang="hr-HR" sz="1800" b="1" dirty="0" err="1"/>
              <a:t>NoSQL</a:t>
            </a:r>
            <a:r>
              <a:rPr lang="hr-HR" sz="1800" b="1" dirty="0"/>
              <a:t> baze</a:t>
            </a:r>
            <a:r>
              <a:rPr lang="hr-HR" sz="1800" dirty="0"/>
              <a:t> su </a:t>
            </a:r>
            <a:r>
              <a:rPr lang="hr-HR" sz="1800" b="1" dirty="0"/>
              <a:t>fleksibilnije i lakše za početnike</a:t>
            </a:r>
            <a:r>
              <a:rPr lang="hr-HR" sz="1800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🏆 </a:t>
            </a:r>
            <a:r>
              <a:rPr lang="hr-HR" sz="1800" b="1" dirty="0" err="1"/>
              <a:t>PostgreSQL</a:t>
            </a:r>
            <a:r>
              <a:rPr lang="hr-HR" sz="1800" b="1" dirty="0"/>
              <a:t> je najomiljenija baza među profesionalcima</a:t>
            </a:r>
            <a:r>
              <a:rPr lang="hr-HR" sz="1800" dirty="0"/>
              <a:t>!</a:t>
            </a:r>
            <a:endParaRPr lang="en-US" sz="1800" dirty="0"/>
          </a:p>
          <a:p>
            <a:pPr marL="15875" indent="0">
              <a:buNone/>
            </a:pPr>
            <a:br>
              <a:rPr lang="hr-HR" sz="1800" dirty="0"/>
            </a:br>
            <a:r>
              <a:rPr lang="hr-HR" sz="1800" dirty="0"/>
              <a:t>➡ </a:t>
            </a:r>
            <a:r>
              <a:rPr lang="hr-HR" sz="1800" dirty="0" err="1"/>
              <a:t>MongoDB</a:t>
            </a:r>
            <a:r>
              <a:rPr lang="hr-HR" sz="1800" dirty="0"/>
              <a:t> je </a:t>
            </a:r>
            <a:r>
              <a:rPr lang="hr-HR" sz="1800" b="1" dirty="0"/>
              <a:t>popularan među početnicima</a:t>
            </a:r>
            <a:r>
              <a:rPr lang="hr-HR" sz="1800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6530758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751368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6567</TotalTime>
  <Words>2281</Words>
  <Application>Microsoft Office PowerPoint</Application>
  <PresentationFormat>Widescreen</PresentationFormat>
  <Paragraphs>242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191</cp:revision>
  <dcterms:created xsi:type="dcterms:W3CDTF">2021-08-14T09:32:24Z</dcterms:created>
  <dcterms:modified xsi:type="dcterms:W3CDTF">2025-06-02T20:15:31Z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