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2" r:id="rId5"/>
    <p:sldId id="260" r:id="rId6"/>
    <p:sldId id="261" r:id="rId7"/>
    <p:sldId id="307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63" r:id="rId16"/>
    <p:sldId id="270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307"/>
            <p14:sldId id="286"/>
            <p14:sldId id="287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ANCHOR ELEMENT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E351CF-F047-395D-29C5-03018D58FD43}"/>
              </a:ext>
            </a:extLst>
          </p:cNvPr>
          <p:cNvSpPr txBox="1">
            <a:spLocks/>
          </p:cNvSpPr>
          <p:nvPr/>
        </p:nvSpPr>
        <p:spPr>
          <a:xfrm>
            <a:off x="977961" y="2265890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O</a:t>
            </a:r>
            <a:r>
              <a:rPr lang="hr-HR" sz="1400" dirty="0" err="1"/>
              <a:t>mogućava</a:t>
            </a:r>
            <a:r>
              <a:rPr lang="hr-HR" sz="1400" dirty="0"/>
              <a:t> </a:t>
            </a:r>
            <a:r>
              <a:rPr lang="hr-HR" sz="1400" b="1" dirty="0"/>
              <a:t>stvaranje </a:t>
            </a:r>
            <a:r>
              <a:rPr lang="hr-HR" sz="1400" b="1" dirty="0" err="1"/>
              <a:t>hiperlinkova</a:t>
            </a:r>
            <a:r>
              <a:rPr lang="en-US" sz="1400" dirty="0"/>
              <a:t>
👉 </a:t>
            </a:r>
            <a:r>
              <a:rPr lang="en-US" sz="1400" b="1" u="sng" dirty="0" err="1"/>
              <a:t>href</a:t>
            </a:r>
            <a:r>
              <a:rPr lang="en-US" sz="1400" b="1" dirty="0"/>
              <a:t> </a:t>
            </a:r>
            <a:r>
              <a:rPr lang="hr-HR" sz="1400" b="1" dirty="0"/>
              <a:t>atribut</a:t>
            </a:r>
            <a:r>
              <a:rPr lang="hr-HR" sz="1400" dirty="0"/>
              <a:t> određuje </a:t>
            </a:r>
            <a:r>
              <a:rPr lang="hr-HR" sz="1400" b="1" dirty="0"/>
              <a:t>URL na koji link vodi</a:t>
            </a:r>
            <a:r>
              <a:rPr lang="hr-HR" sz="1400" dirty="0"/>
              <a:t>.</a:t>
            </a:r>
            <a:r>
              <a:rPr lang="en-US" sz="1400" dirty="0"/>
              <a:t> </a:t>
            </a:r>
            <a:r>
              <a:rPr lang="hr-HR" sz="1400" dirty="0"/>
              <a:t>Atributi se </a:t>
            </a:r>
            <a:r>
              <a:rPr lang="hr-HR" sz="1400" b="1" dirty="0"/>
              <a:t>nalaze unutar </a:t>
            </a:r>
            <a:r>
              <a:rPr lang="hr-HR" sz="1400" b="1" dirty="0" err="1"/>
              <a:t>otvarajuće</a:t>
            </a:r>
            <a:r>
              <a:rPr lang="hr-HR" sz="1400" b="1" dirty="0"/>
              <a:t> oznake</a:t>
            </a:r>
            <a:endParaRPr lang="en-US" sz="1400" b="1" dirty="0"/>
          </a:p>
          <a:p>
            <a:pPr algn="l"/>
            <a:r>
              <a:rPr lang="en-US" sz="1400" dirty="0"/>
              <a:t>👉 </a:t>
            </a:r>
            <a:r>
              <a:rPr lang="en-US" sz="1400" b="1" dirty="0"/>
              <a:t>Bez </a:t>
            </a:r>
            <a:r>
              <a:rPr lang="en-US" sz="1400" b="1" u="sng" dirty="0" err="1"/>
              <a:t>href</a:t>
            </a:r>
            <a:r>
              <a:rPr lang="en-US" sz="1400" b="1" u="sng" dirty="0"/>
              <a:t> </a:t>
            </a:r>
            <a:r>
              <a:rPr lang="hr-HR" sz="1400" b="1" dirty="0"/>
              <a:t>atributa</a:t>
            </a:r>
            <a:r>
              <a:rPr lang="hr-HR" sz="1400" dirty="0"/>
              <a:t>, link nije aktivan</a:t>
            </a:r>
            <a:endParaRPr lang="en-US" sz="1400" dirty="0"/>
          </a:p>
          <a:p>
            <a:pPr algn="l"/>
            <a:endParaRPr lang="en-US" sz="1400" b="1" dirty="0"/>
          </a:p>
          <a:p>
            <a:pPr algn="l"/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210D5-3ACF-C014-489B-E7BC8D2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0" y="3357246"/>
            <a:ext cx="5261317" cy="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2EB2-8A48-6D00-DC17-CF7C91F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5" y="3095985"/>
            <a:ext cx="4905375" cy="342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8D93A7-C42B-8CF2-CD3F-19387F4C5017}"/>
              </a:ext>
            </a:extLst>
          </p:cNvPr>
          <p:cNvSpPr txBox="1">
            <a:spLocks/>
          </p:cNvSpPr>
          <p:nvPr/>
        </p:nvSpPr>
        <p:spPr>
          <a:xfrm>
            <a:off x="928585" y="1976731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Omogućuje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naše</a:t>
            </a:r>
            <a:r>
              <a:rPr lang="en-US" sz="1400" dirty="0"/>
              <a:t> web </a:t>
            </a:r>
            <a:r>
              <a:rPr lang="en-US" sz="1400" dirty="0" err="1"/>
              <a:t>stranice</a:t>
            </a:r>
            <a:r>
              <a:rPr lang="en-US" sz="1400" dirty="0"/>
              <a:t>
👉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(</a:t>
            </a:r>
            <a:r>
              <a:rPr lang="en-US" sz="1400" dirty="0" err="1"/>
              <a:t>izvor</a:t>
            </a:r>
            <a:r>
              <a:rPr lang="en-US" sz="1400" dirty="0"/>
              <a:t>) </a:t>
            </a:r>
            <a:r>
              <a:rPr lang="en-US" sz="1400" dirty="0" err="1"/>
              <a:t>definira</a:t>
            </a:r>
            <a:r>
              <a:rPr lang="en-US" sz="1400" dirty="0"/>
              <a:t> </a:t>
            </a:r>
            <a:r>
              <a:rPr lang="en-US" sz="1400" dirty="0" err="1"/>
              <a:t>izvor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
👉&lt;</a:t>
            </a:r>
            <a:r>
              <a:rPr lang="en-US" sz="1400" dirty="0" err="1"/>
              <a:t>img</a:t>
            </a:r>
            <a:r>
              <a:rPr lang="en-US" sz="1400" dirty="0"/>
              <a:t>&gt; </a:t>
            </a:r>
            <a:r>
              <a:rPr lang="en-US" sz="1400" dirty="0" err="1"/>
              <a:t>Nema</a:t>
            </a:r>
            <a:r>
              <a:rPr lang="en-US" sz="1400" dirty="0"/>
              <a:t> </a:t>
            </a:r>
            <a:r>
              <a:rPr lang="en-US" sz="1400" dirty="0" err="1"/>
              <a:t>oznaku</a:t>
            </a:r>
            <a:r>
              <a:rPr lang="en-US" sz="1400" dirty="0"/>
              <a:t> </a:t>
            </a:r>
            <a:r>
              <a:rPr lang="en-US" sz="1400" dirty="0" err="1"/>
              <a:t>zatvaranja</a:t>
            </a:r>
            <a:r>
              <a:rPr lang="en-US" sz="1400" dirty="0"/>
              <a:t>, </a:t>
            </a:r>
            <a:r>
              <a:rPr lang="en-US" sz="1400" dirty="0" err="1"/>
              <a:t>jer</a:t>
            </a:r>
            <a:r>
              <a:rPr lang="en-US" sz="1400" dirty="0"/>
              <a:t> je element </a:t>
            </a:r>
            <a:r>
              <a:rPr lang="en-US" sz="1400" dirty="0" err="1"/>
              <a:t>praznine</a:t>
            </a:r>
            <a:r>
              <a:rPr lang="en-US" sz="1400" dirty="0"/>
              <a:t>.</a:t>
            </a:r>
            <a:endParaRPr lang="hr-H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1E7D-D176-D431-4015-FD5E4D5031B0}"/>
              </a:ext>
            </a:extLst>
          </p:cNvPr>
          <p:cNvSpPr txBox="1"/>
          <p:nvPr/>
        </p:nvSpPr>
        <p:spPr>
          <a:xfrm>
            <a:off x="934486" y="3675022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is alt important?
 </a:t>
            </a:r>
            <a:r>
              <a:rPr lang="en-US" sz="1800" dirty="0"/>
              <a:t>👉</a:t>
            </a:r>
            <a:r>
              <a:rPr lang="en-US" dirty="0"/>
              <a:t> Helps blind and visually impaired people understand the content of the image.
 </a:t>
            </a:r>
            <a:r>
              <a:rPr lang="en-US" sz="1800" dirty="0"/>
              <a:t>👉</a:t>
            </a:r>
            <a:r>
              <a:rPr lang="en-US" dirty="0"/>
              <a:t> When an image can't load, alt text is displayed.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AC228AD-1DBC-1B45-9230-9E6DD8AFB20C}"/>
              </a:ext>
            </a:extLst>
          </p:cNvPr>
          <p:cNvSpPr txBox="1">
            <a:spLocks/>
          </p:cNvSpPr>
          <p:nvPr/>
        </p:nvSpPr>
        <p:spPr>
          <a:xfrm>
            <a:off x="3550095" y="2125221"/>
            <a:ext cx="4699288" cy="363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Go to </a:t>
            </a:r>
            <a:r>
              <a:rPr lang="hr-HR" sz="1100" i="1" dirty="0"/>
              <a:t>://www.w3schools.com/html/html_attributes.asp</a:t>
            </a:r>
            <a:r>
              <a:rPr lang="en-US" sz="1100" i="1" dirty="0"/>
              <a:t> </a:t>
            </a:r>
            <a:r>
              <a:rPr lang="en-US" sz="1300" dirty="0"/>
              <a:t>and practice the quiz</a:t>
            </a:r>
            <a:endParaRPr lang="hr-H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704A9-BAFB-A47E-CBBA-527E1E29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701858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9397283-09B2-D780-D76D-3A93CDFE4309}"/>
              </a:ext>
            </a:extLst>
          </p:cNvPr>
          <p:cNvSpPr txBox="1">
            <a:spLocks/>
          </p:cNvSpPr>
          <p:nvPr/>
        </p:nvSpPr>
        <p:spPr>
          <a:xfrm>
            <a:off x="1475377" y="1900007"/>
            <a:ext cx="4699288" cy="119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Download 2.4-html-image-link project and connect the images in html file</a:t>
            </a:r>
          </a:p>
          <a:p>
            <a:pPr algn="l"/>
            <a:r>
              <a:rPr lang="en-US" sz="1200" dirty="0"/>
              <a:t>👉 </a:t>
            </a:r>
            <a:r>
              <a:rPr lang="en-US" sz="1400" dirty="0"/>
              <a:t>Replicate the image result</a:t>
            </a:r>
            <a:endParaRPr lang="hr-H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061CD-DB5F-05AD-EA29-D8A21DA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5" y="2337135"/>
            <a:ext cx="1834325" cy="2601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DBA4-0755-8ABD-CAB9-AF3FE997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20" y="3096615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</a:t>
            </a:r>
            <a:r>
              <a:rPr lang="en-US" dirty="0"/>
              <a:t>E</a:t>
            </a:r>
            <a:r>
              <a:rPr lang="hr-HR" dirty="0"/>
              <a:t> </a:t>
            </a:r>
            <a:r>
              <a:rPr lang="en-US" dirty="0"/>
              <a:t>STRANICE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D051B-05CE-1ED7-A223-1AE8CBC9F049}"/>
              </a:ext>
            </a:extLst>
          </p:cNvPr>
          <p:cNvGrpSpPr/>
          <p:nvPr/>
        </p:nvGrpSpPr>
        <p:grpSpPr>
          <a:xfrm>
            <a:off x="857517" y="2128989"/>
            <a:ext cx="2380161" cy="1481533"/>
            <a:chOff x="1090028" y="3213665"/>
            <a:chExt cx="2380161" cy="1481533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22DBBBFA-2E5B-0CC1-A878-B6874EDF0986}"/>
                </a:ext>
              </a:extLst>
            </p:cNvPr>
            <p:cNvSpPr txBox="1">
              <a:spLocks/>
            </p:cNvSpPr>
            <p:nvPr/>
          </p:nvSpPr>
          <p:spPr>
            <a:xfrm>
              <a:off x="1090028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One page website</a:t>
              </a:r>
              <a:endParaRPr lang="hr-HR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C498-01A0-A96C-BC96-DAB05CBD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64" y="3523623"/>
              <a:ext cx="2295525" cy="1171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ADBF2-815E-DE39-8111-D2A6ADC3FFDA}"/>
              </a:ext>
            </a:extLst>
          </p:cNvPr>
          <p:cNvGrpSpPr/>
          <p:nvPr/>
        </p:nvGrpSpPr>
        <p:grpSpPr>
          <a:xfrm>
            <a:off x="6474015" y="2128989"/>
            <a:ext cx="2283678" cy="1481533"/>
            <a:chOff x="7018760" y="3213665"/>
            <a:chExt cx="2283678" cy="1481533"/>
          </a:xfrm>
        </p:grpSpPr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8E653AD6-04CC-63C2-0FD3-23BF3B133B9F}"/>
                </a:ext>
              </a:extLst>
            </p:cNvPr>
            <p:cNvSpPr txBox="1">
              <a:spLocks/>
            </p:cNvSpPr>
            <p:nvPr/>
          </p:nvSpPr>
          <p:spPr>
            <a:xfrm>
              <a:off x="7018760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Multipage website</a:t>
              </a:r>
              <a:endParaRPr lang="hr-HR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A5396-CF7A-6C09-0E81-8DDBBCBA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20" y="3511819"/>
              <a:ext cx="2223318" cy="11833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513BF-FB91-1600-1806-5FDEB0708CE9}"/>
              </a:ext>
            </a:extLst>
          </p:cNvPr>
          <p:cNvGrpSpPr/>
          <p:nvPr/>
        </p:nvGrpSpPr>
        <p:grpSpPr>
          <a:xfrm>
            <a:off x="857517" y="3998095"/>
            <a:ext cx="2612177" cy="713150"/>
            <a:chOff x="1054344" y="4440460"/>
            <a:chExt cx="2551611" cy="713150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9CD48C8B-1D71-890F-354D-37B6A7A40B25}"/>
                </a:ext>
              </a:extLst>
            </p:cNvPr>
            <p:cNvSpPr txBox="1">
              <a:spLocks/>
            </p:cNvSpPr>
            <p:nvPr/>
          </p:nvSpPr>
          <p:spPr>
            <a:xfrm>
              <a:off x="1054344" y="4440460"/>
              <a:ext cx="2192702" cy="296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How to link a page</a:t>
              </a:r>
              <a:endParaRPr lang="hr-HR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70DA48-9282-3F15-05C5-05629504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80" y="4753560"/>
              <a:ext cx="2466975" cy="400050"/>
            </a:xfrm>
            <a:prstGeom prst="rect">
              <a:avLst/>
            </a:prstGeom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FB0445-D3EA-ABC3-511A-762DFBB672CF}"/>
              </a:ext>
            </a:extLst>
          </p:cNvPr>
          <p:cNvSpPr txBox="1">
            <a:spLocks/>
          </p:cNvSpPr>
          <p:nvPr/>
        </p:nvSpPr>
        <p:spPr>
          <a:xfrm>
            <a:off x="933534" y="1605705"/>
            <a:ext cx="9298052" cy="29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To allow users to navigate through the site, we need to link pages using hyperlinks.</a:t>
            </a:r>
            <a:endParaRPr lang="hr-HR" sz="14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31ED87B-28CF-F200-71D6-ED99599953A9}"/>
              </a:ext>
            </a:extLst>
          </p:cNvPr>
          <p:cNvSpPr txBox="1">
            <a:spLocks/>
          </p:cNvSpPr>
          <p:nvPr/>
        </p:nvSpPr>
        <p:spPr>
          <a:xfrm>
            <a:off x="838200" y="4875243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💡 Allows you to add images to our websites
👉 ./ means "search in the current directory".
👉 By clicking on the link, we will be taken to the "About Us" page.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D1CFF48-CAF5-ACE1-0881-D7685DEC96EA}"/>
              </a:ext>
            </a:extLst>
          </p:cNvPr>
          <p:cNvSpPr txBox="1">
            <a:spLocks/>
          </p:cNvSpPr>
          <p:nvPr/>
        </p:nvSpPr>
        <p:spPr>
          <a:xfrm>
            <a:off x="1761108" y="2525617"/>
            <a:ext cx="4702598" cy="981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Create a multi-page site</a:t>
            </a:r>
            <a:r>
              <a:rPr lang="en-US" sz="2000" dirty="0"/>
              <a:t>
 👉 Clicking on the image takes us to the about us page
 👉 Click on Contact me, take us to the contact page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EF2C-8F5E-4274-8734-F22C66F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20" y="1491898"/>
            <a:ext cx="2933672" cy="4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6FC78D-D009-9506-33F4-AA90F810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F5068FB-3941-C9EA-80C4-C54D6D99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0"/>
            <a:ext cx="9144000" cy="4040085"/>
          </a:xfrm>
        </p:spPr>
        <p:txBody>
          <a:bodyPr>
            <a:noAutofit/>
          </a:bodyPr>
          <a:lstStyle/>
          <a:p>
            <a:r>
              <a:rPr lang="en-US" sz="1200" dirty="0" err="1"/>
              <a:t>Implementirajte</a:t>
            </a:r>
            <a:r>
              <a:rPr lang="en-US" sz="1200" dirty="0"/>
              <a:t> </a:t>
            </a:r>
            <a:r>
              <a:rPr lang="en-US" sz="1200" dirty="0" err="1"/>
              <a:t>stranicu</a:t>
            </a:r>
            <a:r>
              <a:rPr lang="en-US" sz="1200" dirty="0"/>
              <a:t> u HTML-u koji </a:t>
            </a:r>
            <a:r>
              <a:rPr lang="en-US" sz="1200" dirty="0" err="1"/>
              <a:t>sadrzi</a:t>
            </a:r>
            <a:r>
              <a:rPr lang="en-US" sz="1200" dirty="0"/>
              <a:t> </a:t>
            </a:r>
            <a:r>
              <a:rPr lang="en-US" sz="1200" dirty="0" err="1"/>
              <a:t>sljedece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Stranice</a:t>
            </a:r>
            <a:r>
              <a:rPr lang="en-US" sz="1200" dirty="0"/>
              <a:t>:</a:t>
            </a:r>
          </a:p>
          <a:p>
            <a:r>
              <a:rPr lang="en-US" sz="1200" dirty="0"/>
              <a:t>- Login</a:t>
            </a:r>
          </a:p>
          <a:p>
            <a:r>
              <a:rPr lang="en-US" sz="1200" dirty="0"/>
              <a:t>- Register</a:t>
            </a:r>
          </a:p>
          <a:p>
            <a:r>
              <a:rPr lang="en-US" sz="1200" dirty="0"/>
              <a:t>- Lista </a:t>
            </a:r>
            <a:r>
              <a:rPr lang="en-US" sz="1200" dirty="0" err="1"/>
              <a:t>dućana</a:t>
            </a:r>
            <a:endParaRPr lang="en-US" sz="1200" dirty="0"/>
          </a:p>
          <a:p>
            <a:r>
              <a:rPr lang="en-US" sz="1200" dirty="0"/>
              <a:t>- Lista </a:t>
            </a:r>
            <a:r>
              <a:rPr lang="en-US" sz="1200" dirty="0" err="1"/>
              <a:t>itema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Kreiranje</a:t>
            </a:r>
            <a:r>
              <a:rPr lang="en-US" sz="1200" dirty="0"/>
              <a:t> </a:t>
            </a:r>
            <a:r>
              <a:rPr lang="en-US" sz="1200" dirty="0" err="1"/>
              <a:t>ducana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Kreiranje</a:t>
            </a:r>
            <a:r>
              <a:rPr lang="en-US" sz="1200" dirty="0"/>
              <a:t> item-a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Napravite</a:t>
            </a:r>
            <a:r>
              <a:rPr lang="en-US" sz="1200" dirty="0"/>
              <a:t> git </a:t>
            </a:r>
            <a:r>
              <a:rPr lang="en-US" sz="1200" dirty="0" err="1"/>
              <a:t>repositorij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azurirajte</a:t>
            </a:r>
            <a:r>
              <a:rPr lang="en-US" sz="1200" dirty="0"/>
              <a:t> </a:t>
            </a:r>
            <a:r>
              <a:rPr lang="en-US" sz="1200" dirty="0" err="1"/>
              <a:t>kod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2C1415-91A1-45DF-EF03-6921BA65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78" y="2643446"/>
            <a:ext cx="4711535" cy="2074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💡 Unlike CSS or JavaScript, a website can only exist with an HTML file
👉 Markup language: Similar to editorial markup in manuscripts (bold, underline, etc.)
👉 HTML uses tags to structure content</a:t>
            </a:r>
            <a:endParaRPr lang="hr-H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15BC-F47F-9D18-1515-1156C232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83" y="5092741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F72EF-7EC5-2B3F-3F95-F9E0C5D6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25" y="3816480"/>
            <a:ext cx="198120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411A-C771-86DE-2FB1-53D939F7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5" y="1847800"/>
            <a:ext cx="3173771" cy="175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8DB0-811C-D19B-3869-8FEE6905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83" y="4580673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C3B-A783-F128-9528-FA34F09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977B5-A1CA-8760-A68A-3C3AF12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naslovi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DED12-C74D-9195-1A5F-5FC27A5A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38" y="2805155"/>
            <a:ext cx="4223984" cy="14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FF830-BDAF-5DCB-1422-616ECA01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0" y="2805155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748F3-AD87-DA12-C494-66FF43577FA0}"/>
              </a:ext>
            </a:extLst>
          </p:cNvPr>
          <p:cNvSpPr txBox="1">
            <a:spLocks/>
          </p:cNvSpPr>
          <p:nvPr/>
        </p:nvSpPr>
        <p:spPr>
          <a:xfrm>
            <a:off x="1703985" y="2763289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Install in VS code and use the Live Preview plugin to view changes in real-time 
👉 Recreate image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3244-F753-C931-E651-3C0FD682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58" y="2237247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FD1712-80F5-5B8C-D07E-04F31C31DE89}"/>
              </a:ext>
            </a:extLst>
          </p:cNvPr>
          <p:cNvSpPr txBox="1">
            <a:spLocks/>
          </p:cNvSpPr>
          <p:nvPr/>
        </p:nvSpPr>
        <p:spPr>
          <a:xfrm>
            <a:off x="838200" y="2161045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The paragraph element&lt;p&gt; is used to format the text into separate paragraphs
👉 Without &lt;p&gt; tags, all the text would be in one long block.
👉 It separates the text and adds visual spacing between paragraphs.
👉 Screen readers use &lt;p&gt; labels to help visually impaired users navigate through text</a:t>
            </a:r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D48C0-9403-AF63-2F3F-772B8F03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912"/>
            <a:ext cx="4306973" cy="965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14A74-8DAD-F6BB-EC4C-69CE5BA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8" y="3628912"/>
            <a:ext cx="6188672" cy="1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5717501" y="183465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103A3-BAE3-516F-2B57-32FF49155CDD}"/>
              </a:ext>
            </a:extLst>
          </p:cNvPr>
          <p:cNvGrpSpPr/>
          <p:nvPr/>
        </p:nvGrpSpPr>
        <p:grpSpPr>
          <a:xfrm>
            <a:off x="2299668" y="2718305"/>
            <a:ext cx="7854360" cy="2404208"/>
            <a:chOff x="1825943" y="3004756"/>
            <a:chExt cx="7854360" cy="2404208"/>
          </a:xfrm>
        </p:grpSpPr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6CCD5B3E-86BF-18FF-5E4C-02FDF93D976E}"/>
                </a:ext>
              </a:extLst>
            </p:cNvPr>
            <p:cNvSpPr txBox="1">
              <a:spLocks/>
            </p:cNvSpPr>
            <p:nvPr/>
          </p:nvSpPr>
          <p:spPr>
            <a:xfrm>
              <a:off x="6652653" y="4525846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921C2-1C8F-53C8-E2F7-4630C0180EEA}"/>
                </a:ext>
              </a:extLst>
            </p:cNvPr>
            <p:cNvGrpSpPr/>
            <p:nvPr/>
          </p:nvGrpSpPr>
          <p:grpSpPr>
            <a:xfrm>
              <a:off x="1825943" y="3004756"/>
              <a:ext cx="2806668" cy="1181100"/>
              <a:chOff x="1870547" y="4397637"/>
              <a:chExt cx="2806668" cy="11811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F2B7B53-1203-39F1-C7F9-227E62EA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790" y="4516699"/>
                <a:ext cx="1114425" cy="9429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0F99E5-335F-34C4-55B9-87A436D09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547" y="4397637"/>
                <a:ext cx="1590675" cy="11811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06F8E3-9C6C-361D-A88D-3977831684CE}"/>
                </a:ext>
              </a:extLst>
            </p:cNvPr>
            <p:cNvGrpSpPr/>
            <p:nvPr/>
          </p:nvGrpSpPr>
          <p:grpSpPr>
            <a:xfrm>
              <a:off x="6889967" y="3004756"/>
              <a:ext cx="2790336" cy="1143000"/>
              <a:chOff x="6096000" y="4319764"/>
              <a:chExt cx="2790336" cy="1143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58A89B-29F4-01A4-1392-73388B521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319764"/>
                <a:ext cx="1676400" cy="114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8BD60F-B740-1F5D-E7C7-E9987FC11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2411" y="4434064"/>
                <a:ext cx="923925" cy="914400"/>
              </a:xfrm>
              <a:prstGeom prst="rect">
                <a:avLst/>
              </a:prstGeom>
            </p:spPr>
          </p:pic>
        </p:grp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E530A58-865D-0BD6-7C11-B8E78573E5C5}"/>
                </a:ext>
              </a:extLst>
            </p:cNvPr>
            <p:cNvSpPr txBox="1">
              <a:spLocks/>
            </p:cNvSpPr>
            <p:nvPr/>
          </p:nvSpPr>
          <p:spPr>
            <a:xfrm>
              <a:off x="1871753" y="4525847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1165</Words>
  <Application>Microsoft Office PowerPoint</Application>
  <PresentationFormat>Widescreen</PresentationFormat>
  <Paragraphs>139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HTML naslovi</vt:lpstr>
      <vt:lpstr>VJEžBA 1</vt:lpstr>
      <vt:lpstr>Paragrafi u HTML-u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ANCHOR ELEMENT</vt:lpstr>
      <vt:lpstr>IMG ELEMENT</vt:lpstr>
      <vt:lpstr>VJEžBA 4</vt:lpstr>
      <vt:lpstr>Apsolutne i Relativne Putanje u HTML-u</vt:lpstr>
      <vt:lpstr>VJEžBA 5</vt:lpstr>
      <vt:lpstr>VišestranE STRANICE</vt:lpstr>
      <vt:lpstr>VJEžBA 6</vt:lpstr>
      <vt:lpstr>Osnovna struktura HTML fajla (Boilerplate)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102</cp:revision>
  <dcterms:created xsi:type="dcterms:W3CDTF">2021-08-14T09:32:24Z</dcterms:created>
  <dcterms:modified xsi:type="dcterms:W3CDTF">2025-04-06T19:58:21Z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