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82" r:id="rId5"/>
    <p:sldId id="308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65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0790-E1E6-E461-1F42-7F417E68E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8C289-02F7-CFE8-C357-FB3E84610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142334-050E-2A30-2151-C4FBA0EF9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D0CBE-9BF7-0A15-668F-DAC68813B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9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25A89-6AB0-5069-946E-ED13FCBC8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3CC9E5-9FDE-C087-1123-2F914174E3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A1228A-98F3-CC47-B258-20E7A2135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FC54-AE8A-1194-3447-F365A80D3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BDAC3-9308-8022-61C0-6002246BC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81F0DF-F6ED-092A-5D45-292483861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02991-84F2-A217-6D63-FE98BD5A2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8BD00-A3AF-4521-7265-AFA216B91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0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8EB62-D284-9C60-0F30-7C0B4FBC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76AD4C-444C-5734-378B-C5678E026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98CBD-C9C9-CBBE-714A-E37E060FF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7ABAE-AAC5-3FE3-BFE2-8CE6F5D8F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0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6546D-9376-A7A8-FE52-8062E21A7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5D5A-E2EA-4B05-7F66-56E3CE049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20BF67-6EBA-5606-D98B-06F95423E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8F875-443B-3266-F464-2808B9085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7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A45DF-3F4B-A970-2B9E-E71C0C660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06C8C8-3C94-C300-0FE9-BE83CBD2F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E1A64-1E9B-09D6-8C54-26AE460BA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D927C-A3ED-2ED0-DC38-5AEBEC4D8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7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03654-2B6F-6476-5564-45D1677D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623E04-925D-3009-5031-D7C808C2F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97CA13-998A-0500-E49E-5D8AB49CB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528B5-C7CF-5D41-9B0F-2E53C0917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7132F-EC9D-D190-284F-B16124395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711F2-B056-97A6-F469-F22096D84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664E2-11A3-3464-0737-641F7D996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9A87-AF96-22FB-0C9E-1AEBB029E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6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4A188-EB63-B093-FBA6-C7E4B5B51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20A30-8822-66C5-BB52-A105F391F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B1BC30-6382-ACCD-3411-3987C5783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https://nodejs.org/en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8A613-0D83-53FA-8F14-18427F63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DCA54-4CDF-66D4-1FD8-4CD57E06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B2A429-16FA-8EF9-2E27-8EEEB5C74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6EBB0-FDEE-ECAE-F2E9-60B938E91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https://nodejs.org/en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DEB9-E9E6-897F-F3E5-F22A71AA0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35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EC400-62D5-8301-ADE0-E99742C9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20606-20DC-ABAE-DF3C-4405B1A55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358847-8811-9423-B5C5-E6DF7623D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9FA25-A317-2108-26CF-EAABCB21D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0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98DA5-1CF8-542D-AFA6-4E42649A0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FD85D-4D8A-0617-37FF-9D22308D5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470FD-E6EF-9F3D-E290-758D9DDD6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04CF8-FC5C-A6A4-B458-99F9BBAF5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02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F9FBF-3697-C1DF-EDD2-464C4A5F7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5E352-D759-557C-999C-0186D16341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0D882-3001-7F1B-DECD-A964C0E6F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36130-8D1C-259D-E045-E4837D0D9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25/03/2025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25/03/2025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TYPESCRIPT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hr-HR" dirty="0" err="1"/>
              <a:t>ipiziran</a:t>
            </a:r>
            <a:r>
              <a:rPr lang="hr-HR" dirty="0"/>
              <a:t> JavaScript </a:t>
            </a:r>
            <a:r>
              <a:rPr lang="hr-HR" dirty="0" err="1"/>
              <a:t>ko</a:t>
            </a:r>
            <a:r>
              <a:rPr lang="en-US" dirty="0"/>
              <a:t>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EE642-B941-087D-E0A9-F873282DF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878C4E-2A66-ABEF-6322-4BC6B11C670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4DEAA-0130-2BC1-7534-8BE9DD04D6F4}"/>
              </a:ext>
            </a:extLst>
          </p:cNvPr>
          <p:cNvSpPr txBox="1"/>
          <p:nvPr/>
        </p:nvSpPr>
        <p:spPr>
          <a:xfrm>
            <a:off x="990600" y="1237032"/>
            <a:ext cx="86712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Kada Koristiti Eksplicitnu Dodjelu:</a:t>
            </a:r>
            <a:endParaRPr lang="en-US" b="1" dirty="0"/>
          </a:p>
          <a:p>
            <a:pPr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Koristite eksplicitnu dodjelu kada varijabla nije inicijalizirana odmah, kako bi </a:t>
            </a:r>
            <a:r>
              <a:rPr lang="hr-HR" dirty="0" err="1"/>
              <a:t>TypeScript</a:t>
            </a:r>
            <a:r>
              <a:rPr lang="hr-HR" dirty="0"/>
              <a:t> znao koji tip se očekuje.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varijabla ima početnu vrijednost, dobro je osloniti se na </a:t>
            </a:r>
            <a:r>
              <a:rPr lang="hr-HR" dirty="0" err="1"/>
              <a:t>inference</a:t>
            </a:r>
            <a:r>
              <a:rPr lang="hr-HR" dirty="0"/>
              <a:t>, osim ako nemate specifičan razlog za eksplicitnu definiciju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6E49B-39AA-CB4D-155C-B1FB0605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04" y="3513304"/>
            <a:ext cx="6543675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B66FC-23DC-73D9-5346-CECF62368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04" y="4453576"/>
            <a:ext cx="73247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4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B2465-9CFC-25F2-9CD8-32AE67D72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81A317-8475-AA41-FDCF-C32A7A10CEE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 U FUNKCIJAMA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328F8-6EE6-09B2-CB63-59643D85A7C2}"/>
              </a:ext>
            </a:extLst>
          </p:cNvPr>
          <p:cNvSpPr txBox="1"/>
          <p:nvPr/>
        </p:nvSpPr>
        <p:spPr>
          <a:xfrm>
            <a:off x="990600" y="1237032"/>
            <a:ext cx="8671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parametar ili varijabla nema početnu vrijednost, eksplicitno navedite tip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postoji početna vrijednost, preporučuje se osloniti na automatsko zaključivanje tipa osim ako nemate specifičan razlog da ga eksplicitno definirate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378F8-05AE-25AB-196E-BEAC5EAF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86" y="3481459"/>
            <a:ext cx="38862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21FFE-957D-2AC5-5B12-A80256FCC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361" y="3481459"/>
            <a:ext cx="4295049" cy="9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A83D7-27A2-99A4-9478-8DC5C9B37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116B01-F12F-9BBA-8D8C-CF7A245180C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ANY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63408-F003-F215-67EE-CF6016B98200}"/>
              </a:ext>
            </a:extLst>
          </p:cNvPr>
          <p:cNvSpPr txBox="1"/>
          <p:nvPr/>
        </p:nvSpPr>
        <p:spPr>
          <a:xfrm>
            <a:off x="990600" y="1237032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Ako varijabli dodijelite tip </a:t>
            </a:r>
            <a:r>
              <a:rPr lang="hr-HR" dirty="0" err="1"/>
              <a:t>any</a:t>
            </a:r>
            <a:r>
              <a:rPr lang="hr-HR" dirty="0"/>
              <a:t>, ona može prihvatiti bilo koju vrstu vrijednosti: broj, </a:t>
            </a:r>
            <a:r>
              <a:rPr lang="hr-HR" dirty="0" err="1"/>
              <a:t>string</a:t>
            </a:r>
            <a:r>
              <a:rPr lang="hr-HR" dirty="0"/>
              <a:t>, </a:t>
            </a:r>
            <a:r>
              <a:rPr lang="hr-HR" dirty="0" err="1"/>
              <a:t>boolean</a:t>
            </a:r>
            <a:r>
              <a:rPr lang="hr-HR" dirty="0"/>
              <a:t>, objekt, niz itd.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To omogućava fleksibilnost, ali istovremeno uklanja prednosti statičkog tipiziranja, vraćajući vas u "</a:t>
            </a:r>
            <a:r>
              <a:rPr lang="hr-HR" dirty="0" err="1"/>
              <a:t>vanilla</a:t>
            </a:r>
            <a:r>
              <a:rPr lang="hr-HR" dirty="0"/>
              <a:t>" JavaScript.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Preporučuje se koristiti </a:t>
            </a:r>
            <a:r>
              <a:rPr lang="hr-HR" dirty="0" err="1"/>
              <a:t>any</a:t>
            </a:r>
            <a:r>
              <a:rPr lang="hr-HR" dirty="0"/>
              <a:t> samo kao posljednju opciju kada nije moguće specificirati precizniji tip.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C819E-77AC-E139-7AF0-EB75B128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43" y="3315740"/>
            <a:ext cx="79057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9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6D47B-8F65-7578-EDE7-F4A31B6D4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39EE97-9C96-AD90-EA96-E40EEC3E4E1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UNION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8C570-7E77-E1B2-3317-C864762B0BFE}"/>
              </a:ext>
            </a:extLst>
          </p:cNvPr>
          <p:cNvSpPr txBox="1"/>
          <p:nvPr/>
        </p:nvSpPr>
        <p:spPr>
          <a:xfrm>
            <a:off x="990600" y="1237032"/>
            <a:ext cx="8671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Prednosti Unije Tipova: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Omogućuje fleksibilnost, ali i dalje pruža sigurnost statičkog tipiziranja.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Precizno određuje koje tipove vrijednosti varijabla može prihvatiti, čime se smanjuje mogućnost grešaka u kodu.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8614C-68D3-5F6D-821C-A4022A75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84" y="3229241"/>
            <a:ext cx="4429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2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30232-78CB-D1D1-0029-78AB23B8B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B996E8-8C87-A868-F860-E1ADC0DCE0B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ARRAY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62534-8E4E-8650-1199-481D416E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65315"/>
            <a:ext cx="6772275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CED5E-4E01-A04D-CFAD-C39C340D0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233209"/>
            <a:ext cx="7029450" cy="85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17458C-C17F-9852-34EE-988ECEC90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372261"/>
            <a:ext cx="2933700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72824-E220-ABBD-E9F9-8C511708C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4290507"/>
            <a:ext cx="4210938" cy="1420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814A7E-22A8-558D-519D-B812B2EF8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656" y="4307385"/>
            <a:ext cx="34194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0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21237-D865-6C90-9CFE-30323CE66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0624A-5388-B0CD-BF3E-4E8DA4F94CC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OBJEKTI</a:t>
            </a:r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6419BE-95E6-F16E-0659-5FB069AB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248" y="3141179"/>
            <a:ext cx="3790950" cy="619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3DC007-D673-96D9-2886-ADBE534AE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141179"/>
            <a:ext cx="2563113" cy="11125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473846-ED8F-287E-ED07-D14AAB7CB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12" y="4346773"/>
            <a:ext cx="4048125" cy="1352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78A69B-CCA5-6902-FCED-BF8B9382D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33" y="2895183"/>
            <a:ext cx="3880931" cy="28041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311BFD-5FB3-0D7F-A727-A7A367007B01}"/>
              </a:ext>
            </a:extLst>
          </p:cNvPr>
          <p:cNvSpPr txBox="1"/>
          <p:nvPr/>
        </p:nvSpPr>
        <p:spPr>
          <a:xfrm>
            <a:off x="814226" y="1109854"/>
            <a:ext cx="86712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/>
              <a:t>Automatsko zaključivanje tipova</a:t>
            </a:r>
            <a:r>
              <a:rPr lang="hr-HR" dirty="0"/>
              <a:t> omogućava brzu </a:t>
            </a:r>
            <a:r>
              <a:rPr lang="hr-HR" dirty="0" err="1"/>
              <a:t>inferenciju</a:t>
            </a:r>
            <a:r>
              <a:rPr lang="hr-HR" dirty="0"/>
              <a:t> strukture objekata, ali eksplicitna definicija tipa pomaže kada se radi o složenijim strukturama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/>
              <a:t>Unija tipova</a:t>
            </a:r>
            <a:r>
              <a:rPr lang="hr-HR" dirty="0"/>
              <a:t> i </a:t>
            </a:r>
            <a:r>
              <a:rPr lang="hr-HR" b="1" dirty="0" err="1"/>
              <a:t>ugnježđene</a:t>
            </a:r>
            <a:r>
              <a:rPr lang="hr-HR" b="1" dirty="0"/>
              <a:t> strukture</a:t>
            </a:r>
            <a:r>
              <a:rPr lang="hr-HR" dirty="0"/>
              <a:t> omogućuju precizno definiranje objekata s više obaveznih </a:t>
            </a:r>
            <a:r>
              <a:rPr lang="hr-HR" dirty="0" err="1"/>
              <a:t>property</a:t>
            </a:r>
            <a:r>
              <a:rPr lang="hr-HR" dirty="0"/>
              <a:t>-ja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Ova podrška omogućava da se greške otkriju već tijekom pisanja koda, čime se povećava pouzdanost i održivost aplikacija</a:t>
            </a:r>
          </a:p>
        </p:txBody>
      </p:sp>
    </p:spTree>
    <p:extLst>
      <p:ext uri="{BB962C8B-B14F-4D97-AF65-F5344CB8AC3E}">
        <p14:creationId xmlns:p14="http://schemas.microsoft.com/office/powerpoint/2010/main" val="169642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- </a:t>
            </a:r>
            <a:r>
              <a:rPr lang="en-US" dirty="0" err="1"/>
              <a:t>Kreirajte</a:t>
            </a:r>
            <a:r>
              <a:rPr lang="en-US" dirty="0"/>
              <a:t> </a:t>
            </a:r>
            <a:r>
              <a:rPr lang="en-US" dirty="0" err="1"/>
              <a:t>racun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GitHub-u</a:t>
            </a:r>
          </a:p>
          <a:p>
            <a:pPr marL="15875" indent="0">
              <a:buNone/>
            </a:pPr>
            <a:r>
              <a:rPr lang="en-US" dirty="0"/>
              <a:t>- </a:t>
            </a:r>
            <a:r>
              <a:rPr lang="en-US" dirty="0" err="1"/>
              <a:t>Instalirajte</a:t>
            </a:r>
            <a:r>
              <a:rPr lang="en-US" dirty="0"/>
              <a:t> git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svom</a:t>
            </a:r>
            <a:r>
              <a:rPr lang="en-US" dirty="0"/>
              <a:t> </a:t>
            </a:r>
            <a:r>
              <a:rPr lang="en-US" dirty="0" err="1"/>
              <a:t>racunalu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D2121-0469-EF77-AB60-A477B976E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345" y="2120917"/>
            <a:ext cx="5340867" cy="204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330732"/>
            <a:ext cx="3932237" cy="3775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Što je </a:t>
            </a:r>
            <a:r>
              <a:rPr lang="hr-HR" b="1" dirty="0" err="1"/>
              <a:t>TypeScript</a:t>
            </a:r>
            <a:r>
              <a:rPr lang="hr-HR" b="1" dirty="0"/>
              <a:t>?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Nadskup</a:t>
            </a:r>
            <a:r>
              <a:rPr lang="hr-HR" b="1" dirty="0"/>
              <a:t> JavaScript-a: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je JavaScript s dodatnim sintaksama za tipove.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Izgled koda je vrlo sličan JavaScript-u, ali s dodatnim mogućnostima.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Dodatne značajke: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Uvođenje statičkog i striktno tipiziranog koda.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Pomaže u otkrivanju grešaka u ranoj fazi razvoja.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330732"/>
            <a:ext cx="5511012" cy="2645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Kompatibilnost s JavaScript-om:</a:t>
            </a:r>
            <a:r>
              <a:rPr lang="hr-HR" dirty="0"/>
              <a:t> Sva znanja iz JavaScript-a se primjenjuju jer je </a:t>
            </a:r>
            <a:r>
              <a:rPr lang="hr-HR" dirty="0" err="1"/>
              <a:t>TypeScript</a:t>
            </a:r>
            <a:r>
              <a:rPr lang="hr-HR" dirty="0"/>
              <a:t> samo proširenje jezika.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Nakon </a:t>
            </a:r>
            <a:r>
              <a:rPr lang="hr-HR" dirty="0" err="1"/>
              <a:t>kompajliranja</a:t>
            </a:r>
            <a:r>
              <a:rPr lang="hr-HR" dirty="0"/>
              <a:t>, </a:t>
            </a:r>
            <a:r>
              <a:rPr lang="hr-HR" dirty="0" err="1"/>
              <a:t>TypeScript</a:t>
            </a:r>
            <a:r>
              <a:rPr lang="hr-HR" dirty="0"/>
              <a:t> se pretvara u čisti JavaScript.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060E4-2943-6568-91C9-22163A7D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08" y="4070277"/>
            <a:ext cx="6933877" cy="12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8C2DB-2CA6-3FA1-38AE-4199D7646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382A68-5A67-8728-AC42-3A61512000E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en-US" dirty="0" err="1"/>
              <a:t>osnove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2A306-8820-8CB6-353F-C898C731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93" y="1833920"/>
            <a:ext cx="3671905" cy="216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B62E8-0807-A6BA-CB08-6757CBC1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156" y="1833920"/>
            <a:ext cx="3676229" cy="2169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10B1D7-B7EF-982C-7FAF-EF37F1B41A3B}"/>
              </a:ext>
            </a:extLst>
          </p:cNvPr>
          <p:cNvSpPr txBox="1"/>
          <p:nvPr/>
        </p:nvSpPr>
        <p:spPr>
          <a:xfrm>
            <a:off x="990601" y="1326449"/>
            <a:ext cx="82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JS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0C5D4-1A65-FBB4-322A-751A7753D486}"/>
              </a:ext>
            </a:extLst>
          </p:cNvPr>
          <p:cNvSpPr txBox="1"/>
          <p:nvPr/>
        </p:nvSpPr>
        <p:spPr>
          <a:xfrm>
            <a:off x="6436157" y="1325166"/>
            <a:ext cx="82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TS</a:t>
            </a:r>
            <a:endParaRPr lang="hr-H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82A13F-D68E-8F92-480A-51E6DA4EA025}"/>
              </a:ext>
            </a:extLst>
          </p:cNvPr>
          <p:cNvSpPr txBox="1">
            <a:spLocks/>
          </p:cNvSpPr>
          <p:nvPr/>
        </p:nvSpPr>
        <p:spPr>
          <a:xfrm>
            <a:off x="1216618" y="4246535"/>
            <a:ext cx="8895768" cy="1487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Rano otkrivanje grešaka: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Pomaže u sprječavanju tipičnih grešaka prije pokretanja koda.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Povećana čitljivost i održavanje: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Jasno definirani tipovi olakšavaju razumijevanje i održavanje koda.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Poboljšana podrška za alate: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Odlična integracija s modernim editorima poput VS </a:t>
            </a:r>
            <a:r>
              <a:rPr lang="hr-HR" dirty="0" err="1"/>
              <a:t>Code</a:t>
            </a:r>
            <a:r>
              <a:rPr lang="hr-HR" dirty="0"/>
              <a:t>, što povećava produktivnost.</a:t>
            </a:r>
          </a:p>
        </p:txBody>
      </p:sp>
    </p:spTree>
    <p:extLst>
      <p:ext uri="{BB962C8B-B14F-4D97-AF65-F5344CB8AC3E}">
        <p14:creationId xmlns:p14="http://schemas.microsoft.com/office/powerpoint/2010/main" val="331329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4E7F-ED22-A4A0-9B73-28DC24A66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9C6A9-DA89-916B-0F2A-B2D2965CFBC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78E2D-30EB-28AA-152A-D163E1523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75" y="4457700"/>
            <a:ext cx="2000250" cy="5524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7CC761-7E72-FF6D-D4A8-94D6206B1623}"/>
              </a:ext>
            </a:extLst>
          </p:cNvPr>
          <p:cNvSpPr txBox="1">
            <a:spLocks/>
          </p:cNvSpPr>
          <p:nvPr/>
        </p:nvSpPr>
        <p:spPr>
          <a:xfrm>
            <a:off x="1252781" y="1632488"/>
            <a:ext cx="8895768" cy="216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Kôd Ne Radi Izravno u Pregledniku: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datoteke (.</a:t>
            </a:r>
            <a:r>
              <a:rPr lang="hr-HR" dirty="0" err="1"/>
              <a:t>ts</a:t>
            </a:r>
            <a:r>
              <a:rPr lang="hr-HR" dirty="0"/>
              <a:t>) se ne mogu direktno pokrenuti u pregledniku.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Za izvođenje, potrebno je </a:t>
            </a:r>
            <a:r>
              <a:rPr lang="hr-HR" dirty="0" err="1"/>
              <a:t>kompajlirati</a:t>
            </a:r>
            <a:r>
              <a:rPr lang="hr-HR" dirty="0"/>
              <a:t> </a:t>
            </a:r>
            <a:r>
              <a:rPr lang="hr-HR" dirty="0" err="1"/>
              <a:t>TypeScript</a:t>
            </a:r>
            <a:r>
              <a:rPr lang="hr-HR" dirty="0"/>
              <a:t> u čisti JavaScript (.</a:t>
            </a:r>
            <a:r>
              <a:rPr lang="hr-HR" dirty="0" err="1"/>
              <a:t>js</a:t>
            </a:r>
            <a:r>
              <a:rPr lang="hr-HR" dirty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hr-HR" b="1" dirty="0"/>
              <a:t>Kompilacijski Proces: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Koristi se </a:t>
            </a:r>
            <a:r>
              <a:rPr lang="hr-HR" dirty="0" err="1"/>
              <a:t>TypeScript</a:t>
            </a:r>
            <a:r>
              <a:rPr lang="hr-HR" dirty="0"/>
              <a:t> kompajler (</a:t>
            </a:r>
            <a:r>
              <a:rPr lang="hr-HR" dirty="0" err="1"/>
              <a:t>tsc</a:t>
            </a:r>
            <a:r>
              <a:rPr lang="hr-HR" dirty="0"/>
              <a:t>) za pretvaranje .</a:t>
            </a:r>
            <a:r>
              <a:rPr lang="hr-HR" dirty="0" err="1"/>
              <a:t>ts</a:t>
            </a:r>
            <a:r>
              <a:rPr lang="hr-HR" dirty="0"/>
              <a:t> datoteka u .</a:t>
            </a:r>
            <a:r>
              <a:rPr lang="hr-HR" dirty="0" err="1"/>
              <a:t>js</a:t>
            </a:r>
            <a:r>
              <a:rPr lang="hr-HR" dirty="0"/>
              <a:t> datoteke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878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EAA48-1BF4-EC77-860E-E7D95E39B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F5AAA5-CB9A-1F36-170D-A3D4C37B42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2AD3AC-C808-3F96-E3EC-9218582C2BA2}"/>
              </a:ext>
            </a:extLst>
          </p:cNvPr>
          <p:cNvSpPr txBox="1">
            <a:spLocks/>
          </p:cNvSpPr>
          <p:nvPr/>
        </p:nvSpPr>
        <p:spPr>
          <a:xfrm>
            <a:off x="1252781" y="3680582"/>
            <a:ext cx="9314480" cy="1511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Važnost Kompilacije: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Kompilacija uklanja </a:t>
            </a:r>
            <a:r>
              <a:rPr lang="hr-HR" dirty="0" err="1"/>
              <a:t>TypeScript</a:t>
            </a:r>
            <a:r>
              <a:rPr lang="hr-HR" dirty="0"/>
              <a:t> specifične značajke (npr. eksplicitna dodjela tipa) te pretvara kod u standardni JavaScript koji se može pokrenuti u pregledniku ili drugim JavaScript okruženjima.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Greške u </a:t>
            </a:r>
            <a:r>
              <a:rPr lang="hr-HR" dirty="0" err="1"/>
              <a:t>TypeScript</a:t>
            </a:r>
            <a:r>
              <a:rPr lang="hr-HR" dirty="0"/>
              <a:t> kodu se mogu otkriti već u editoru, a ponovo prilikom </a:t>
            </a:r>
            <a:r>
              <a:rPr lang="hr-HR" dirty="0" err="1"/>
              <a:t>kompajlacije</a:t>
            </a:r>
            <a:r>
              <a:rPr lang="hr-HR" dirty="0"/>
              <a:t>, što olakšava ispravljanje problema prije pokretanja aplikacije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040FE-6D7D-94F8-1A25-03FB850F3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788" y="1311478"/>
            <a:ext cx="8940423" cy="17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5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1ABC9-FB54-1445-BB34-85E848B7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89367-5A0F-B608-8F2C-CD1F21948F6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5B0714-1441-19B9-D0F5-68AA555AE560}"/>
              </a:ext>
            </a:extLst>
          </p:cNvPr>
          <p:cNvSpPr txBox="1">
            <a:spLocks/>
          </p:cNvSpPr>
          <p:nvPr/>
        </p:nvSpPr>
        <p:spPr>
          <a:xfrm>
            <a:off x="1114102" y="4077286"/>
            <a:ext cx="6226442" cy="42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400" dirty="0"/>
              <a:t>Ova </a:t>
            </a:r>
            <a:r>
              <a:rPr lang="en-US" sz="1400" dirty="0" err="1"/>
              <a:t>komanda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izgenerirati</a:t>
            </a:r>
            <a:r>
              <a:rPr lang="en-US" sz="1400" dirty="0"/>
              <a:t> .</a:t>
            </a:r>
            <a:r>
              <a:rPr lang="en-US" sz="1400" dirty="0" err="1"/>
              <a:t>js</a:t>
            </a:r>
            <a:r>
              <a:rPr lang="en-US" sz="1400" dirty="0"/>
              <a:t> file koji je </a:t>
            </a:r>
            <a:r>
              <a:rPr lang="en-US" sz="1400" dirty="0" err="1"/>
              <a:t>povezan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nasim</a:t>
            </a:r>
            <a:r>
              <a:rPr lang="en-US" sz="1400" dirty="0"/>
              <a:t> index.html</a:t>
            </a:r>
            <a:endParaRPr lang="hr-H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7072E-35D9-9EE0-91E8-9DB036DF0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02" y="1214425"/>
            <a:ext cx="5038725" cy="2129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A6AC6-CE27-16A0-CCF8-A247231A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102" y="3399725"/>
            <a:ext cx="3473559" cy="506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490B51-11EC-B033-98C0-BC3E13D35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102" y="4378772"/>
            <a:ext cx="3530789" cy="521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AE54A3-2D2B-F6FC-4A3D-0379F9E77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476" y="4479953"/>
            <a:ext cx="3409950" cy="30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DA97A60-B7BA-7EDE-95A2-651865AE7FC7}"/>
              </a:ext>
            </a:extLst>
          </p:cNvPr>
          <p:cNvSpPr txBox="1">
            <a:spLocks/>
          </p:cNvSpPr>
          <p:nvPr/>
        </p:nvSpPr>
        <p:spPr>
          <a:xfrm>
            <a:off x="1091663" y="5213511"/>
            <a:ext cx="8766873" cy="42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400" b="1" dirty="0"/>
              <a:t>Kada je </a:t>
            </a:r>
            <a:r>
              <a:rPr lang="en-US" sz="1400" b="1" dirty="0" err="1"/>
              <a:t>kod</a:t>
            </a:r>
            <a:r>
              <a:rPr lang="en-US" sz="1400" b="1" dirty="0"/>
              <a:t> </a:t>
            </a:r>
            <a:r>
              <a:rPr lang="en-US" sz="1400" b="1" dirty="0" err="1"/>
              <a:t>kompajliran</a:t>
            </a:r>
            <a:r>
              <a:rPr lang="en-US" sz="1400" b="1" dirty="0"/>
              <a:t> </a:t>
            </a:r>
            <a:r>
              <a:rPr lang="en-US" sz="1400" b="1" dirty="0" err="1"/>
              <a:t>mozemo</a:t>
            </a:r>
            <a:r>
              <a:rPr lang="en-US" sz="1400" b="1" dirty="0"/>
              <a:t> </a:t>
            </a:r>
            <a:r>
              <a:rPr lang="en-US" sz="1400" b="1" dirty="0" err="1"/>
              <a:t>pokrenuti</a:t>
            </a:r>
            <a:r>
              <a:rPr lang="en-US" sz="1400" b="1" dirty="0"/>
              <a:t> </a:t>
            </a:r>
            <a:r>
              <a:rPr lang="en-US" sz="1400" b="1" dirty="0" err="1"/>
              <a:t>nas</a:t>
            </a:r>
            <a:r>
              <a:rPr lang="en-US" sz="1400" b="1" dirty="0"/>
              <a:t> </a:t>
            </a:r>
            <a:r>
              <a:rPr lang="en-US" sz="1400" b="1" dirty="0" err="1"/>
              <a:t>websajt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525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E6E11-C6BC-2E03-884C-C640F1462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C107ED-FB57-13BF-AE2F-B581F634A0A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6A9BFA-35C6-22A7-6317-42E3B4EB0019}"/>
              </a:ext>
            </a:extLst>
          </p:cNvPr>
          <p:cNvSpPr txBox="1">
            <a:spLocks/>
          </p:cNvSpPr>
          <p:nvPr/>
        </p:nvSpPr>
        <p:spPr>
          <a:xfrm>
            <a:off x="1114102" y="4077286"/>
            <a:ext cx="6226442" cy="42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👉 </a:t>
            </a:r>
            <a:r>
              <a:rPr lang="en-US" sz="1400" dirty="0"/>
              <a:t>Ova </a:t>
            </a:r>
            <a:r>
              <a:rPr lang="en-US" sz="1400" dirty="0" err="1"/>
              <a:t>komanda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izgenerirati</a:t>
            </a:r>
            <a:r>
              <a:rPr lang="en-US" sz="1400" dirty="0"/>
              <a:t> .</a:t>
            </a:r>
            <a:r>
              <a:rPr lang="en-US" sz="1400" dirty="0" err="1"/>
              <a:t>js</a:t>
            </a:r>
            <a:r>
              <a:rPr lang="en-US" sz="1400" dirty="0"/>
              <a:t> file koji je </a:t>
            </a:r>
            <a:r>
              <a:rPr lang="en-US" sz="1400" dirty="0" err="1"/>
              <a:t>povezan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nasim</a:t>
            </a:r>
            <a:r>
              <a:rPr lang="en-US" sz="1400" dirty="0"/>
              <a:t> index.html</a:t>
            </a:r>
            <a:endParaRPr lang="hr-H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1CEB4-F467-7958-CDE7-DEBEBEFB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02" y="1214425"/>
            <a:ext cx="5038725" cy="2129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81F2E-1D9C-5C01-318A-53BFBA1A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102" y="3399725"/>
            <a:ext cx="3473559" cy="506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F8AEE-0778-9F6C-8A9E-B1FC1351E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102" y="4378772"/>
            <a:ext cx="3530789" cy="521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26FFD-A29C-0BE8-7AD7-1D335D57A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476" y="4479953"/>
            <a:ext cx="3409950" cy="30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387925-149D-264E-16D3-89EB0D81C325}"/>
              </a:ext>
            </a:extLst>
          </p:cNvPr>
          <p:cNvSpPr txBox="1">
            <a:spLocks/>
          </p:cNvSpPr>
          <p:nvPr/>
        </p:nvSpPr>
        <p:spPr>
          <a:xfrm>
            <a:off x="1091663" y="5213511"/>
            <a:ext cx="8766873" cy="42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👉 </a:t>
            </a:r>
            <a:r>
              <a:rPr lang="en-US" sz="1400" b="1" dirty="0"/>
              <a:t>Kada je </a:t>
            </a:r>
            <a:r>
              <a:rPr lang="en-US" sz="1400" b="1" dirty="0" err="1"/>
              <a:t>kod</a:t>
            </a:r>
            <a:r>
              <a:rPr lang="en-US" sz="1400" b="1" dirty="0"/>
              <a:t> </a:t>
            </a:r>
            <a:r>
              <a:rPr lang="en-US" sz="1400" b="1" dirty="0" err="1"/>
              <a:t>kompajliran</a:t>
            </a:r>
            <a:r>
              <a:rPr lang="en-US" sz="1400" b="1" dirty="0"/>
              <a:t> </a:t>
            </a:r>
            <a:r>
              <a:rPr lang="en-US" sz="1400" b="1" dirty="0" err="1"/>
              <a:t>mozemo</a:t>
            </a:r>
            <a:r>
              <a:rPr lang="en-US" sz="1400" b="1" dirty="0"/>
              <a:t> </a:t>
            </a:r>
            <a:r>
              <a:rPr lang="en-US" sz="1400" b="1" dirty="0" err="1"/>
              <a:t>pokrenuti</a:t>
            </a:r>
            <a:r>
              <a:rPr lang="en-US" sz="1400" b="1" dirty="0"/>
              <a:t> </a:t>
            </a:r>
            <a:r>
              <a:rPr lang="en-US" sz="1400" b="1" dirty="0" err="1"/>
              <a:t>nas</a:t>
            </a:r>
            <a:r>
              <a:rPr lang="en-US" sz="1400" b="1" dirty="0"/>
              <a:t> </a:t>
            </a:r>
            <a:r>
              <a:rPr lang="en-US" sz="1400" b="1" dirty="0" err="1"/>
              <a:t>websajt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09103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79666-1FD5-24DC-E938-13D5F062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7F8F42-1DF2-F350-EC1F-02F98B63F0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6D222-587C-D058-9026-3E86E1D4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6" y="3259854"/>
            <a:ext cx="4181475" cy="8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76AC4-4425-C949-2C92-A7B3954DD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36" y="4412093"/>
            <a:ext cx="7677150" cy="1133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97FE3-911A-E0E4-6240-556FF91291BD}"/>
              </a:ext>
            </a:extLst>
          </p:cNvPr>
          <p:cNvSpPr txBox="1"/>
          <p:nvPr/>
        </p:nvSpPr>
        <p:spPr>
          <a:xfrm>
            <a:off x="990600" y="1237032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Eksplicitno Definiranje Tipova: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omogućava dodavanje tipova varijablama i parametrima.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Time se jasno specificira koji tip vrijednosti se očekuje, što pomaže u otkrivanju grešaka prije izvođenja.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varijabla nije inicijalizirana, preporuča se eksplicitno postaviti tip (npr. </a:t>
            </a:r>
            <a:r>
              <a:rPr lang="hr-HR" dirty="0" err="1"/>
              <a:t>string</a:t>
            </a:r>
            <a:r>
              <a:rPr lang="hr-HR" dirty="0"/>
              <a:t>, </a:t>
            </a:r>
            <a:r>
              <a:rPr lang="hr-HR" dirty="0" err="1"/>
              <a:t>number</a:t>
            </a:r>
            <a:r>
              <a:rPr lang="hr-HR" dirty="0"/>
              <a:t>, </a:t>
            </a:r>
            <a:r>
              <a:rPr lang="hr-HR" dirty="0" err="1"/>
              <a:t>boolean</a:t>
            </a:r>
            <a:r>
              <a:rPr lang="hr-H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8664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1AD7A-71CD-1F43-2CAF-C4DD77D69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2D6FDA-971A-F6A1-A496-A2562D20D6E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ABC9E-08AE-7912-DBD0-F4B916DF0087}"/>
              </a:ext>
            </a:extLst>
          </p:cNvPr>
          <p:cNvSpPr txBox="1"/>
          <p:nvPr/>
        </p:nvSpPr>
        <p:spPr>
          <a:xfrm>
            <a:off x="990600" y="1237032"/>
            <a:ext cx="8671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Razlika u Pristupu: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TypeScript</a:t>
            </a:r>
            <a:r>
              <a:rPr lang="hr-HR" b="1" dirty="0"/>
              <a:t>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Omogućuje eksplicitno definiranje tipova pri deklaraciji varijabli, što pomaže u otkrivanju grešaka već tijekom pisanja koda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JavaScript:</a:t>
            </a:r>
            <a:r>
              <a:rPr lang="hr-HR" dirty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Automatski određuje tip vrijednosti bez eksplicitne definicije.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Na primjer, korištenjem operatora</a:t>
            </a:r>
            <a:r>
              <a:rPr lang="en-US" dirty="0"/>
              <a:t> </a:t>
            </a:r>
            <a:r>
              <a:rPr lang="en-US" b="1" dirty="0" err="1"/>
              <a:t>typeof</a:t>
            </a:r>
            <a:r>
              <a:rPr lang="en-US" dirty="0"/>
              <a:t> </a:t>
            </a:r>
            <a:r>
              <a:rPr lang="nn-NO" dirty="0"/>
              <a:t>moguće je provjeriti tip varijable</a:t>
            </a: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C6837F-5412-451F-B35F-DEEB8C3B0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46" y="3918319"/>
            <a:ext cx="442912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04654A-AA2E-4DEE-316F-5E543A53C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984" y="3951656"/>
            <a:ext cx="40290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6208</TotalTime>
  <Words>676</Words>
  <Application>Microsoft Office PowerPoint</Application>
  <PresentationFormat>Widescreen</PresentationFormat>
  <Paragraphs>94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Open Sans</vt:lpstr>
      <vt:lpstr>Open Sans Semibold</vt:lpstr>
      <vt:lpstr>Wingdings</vt:lpstr>
      <vt:lpstr>Office Theme</vt:lpstr>
      <vt:lpstr>Uvod u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213</cp:revision>
  <dcterms:created xsi:type="dcterms:W3CDTF">2021-08-14T09:32:24Z</dcterms:created>
  <dcterms:modified xsi:type="dcterms:W3CDTF">2025-03-26T12:00:31Z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