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7"/>
  </p:notesMasterIdLst>
  <p:sldIdLst>
    <p:sldId id="282" r:id="rId5"/>
    <p:sldId id="308" r:id="rId6"/>
    <p:sldId id="381" r:id="rId7"/>
    <p:sldId id="382" r:id="rId8"/>
    <p:sldId id="384" r:id="rId9"/>
    <p:sldId id="391" r:id="rId10"/>
    <p:sldId id="383" r:id="rId11"/>
    <p:sldId id="385" r:id="rId12"/>
    <p:sldId id="345" r:id="rId13"/>
    <p:sldId id="387" r:id="rId14"/>
    <p:sldId id="410" r:id="rId15"/>
    <p:sldId id="388" r:id="rId16"/>
    <p:sldId id="389" r:id="rId17"/>
    <p:sldId id="392" r:id="rId18"/>
    <p:sldId id="390" r:id="rId19"/>
    <p:sldId id="393" r:id="rId20"/>
    <p:sldId id="394" r:id="rId21"/>
    <p:sldId id="395" r:id="rId22"/>
    <p:sldId id="398" r:id="rId23"/>
    <p:sldId id="397" r:id="rId24"/>
    <p:sldId id="396" r:id="rId25"/>
    <p:sldId id="399" r:id="rId26"/>
    <p:sldId id="400" r:id="rId27"/>
    <p:sldId id="401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381"/>
            <p14:sldId id="382"/>
            <p14:sldId id="384"/>
            <p14:sldId id="391"/>
            <p14:sldId id="383"/>
            <p14:sldId id="385"/>
            <p14:sldId id="345"/>
            <p14:sldId id="387"/>
            <p14:sldId id="410"/>
            <p14:sldId id="388"/>
            <p14:sldId id="389"/>
            <p14:sldId id="392"/>
            <p14:sldId id="390"/>
            <p14:sldId id="393"/>
            <p14:sldId id="394"/>
            <p14:sldId id="395"/>
            <p14:sldId id="398"/>
            <p14:sldId id="397"/>
            <p14:sldId id="396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14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1F2D7-3D49-043D-86E0-F790EA687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9A1907-06F8-D8D8-D271-C83A748AD7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033E94-2072-19F3-62D9-EFD40D07C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https://docs.google.com/document/d/1iOxlBd63WG4rDuyEodS3I69lpM60IxLilB6mgGbCUgU/edit?usp=sharing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B7AA3-47B4-DEB7-E810-69CCEF8FD8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18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CFF9B-A097-0D77-DB9C-BBD803D18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64D646-2067-51BA-BC3A-03D9FD4C12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D33C53-DDFD-AAD9-0C1F-05E046232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CAFA4-F555-5AF2-D867-4A1B7D265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49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85629-8EDA-1AFF-8BEE-44B71F4C7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8BBE4E-DE25-DA39-FEB4-8111164E95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9D71DE-80DA-D762-7813-E6BCF70D6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2941F-34F3-886B-27D6-52DC1693EF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11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FDDE4-586D-862D-1274-356A00EBA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4A8308-9D9E-9E25-B455-526B6A3C3B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06C387-0FFE-C9CA-FA07-31A1C9536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587EB-B6B8-D5D5-D913-81CC40868A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12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8BB44-9631-6D4D-68A8-4F4617D36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768D5-A8C3-8C55-112E-CDD264C18B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4A9026-F141-00C8-6C7D-C39A7E92C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6C0F4-FDDD-7B76-9078-0B431193C0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94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A8F65-A6BD-2CF2-9740-9100D5D8C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32F345-C10E-3F25-FCB8-8FF90CCAFE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024809-572B-B34B-18B8-9FDE1A6CD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50998-62B7-77DB-9780-3E3DE72EA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60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AAD58-419B-AC87-8A45-4E763DDC1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690C4E-4E05-92AA-ED32-38E5DF3EEE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EE6347-55F5-E003-3593-48BAE4525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DDB45-7D1D-3D70-E9AC-950D97AFB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09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53CF8-06C2-2540-2942-956F005FE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745337-4256-4F6A-A5D9-E20B4C73EB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0BD818-2F59-443C-FE50-D3365EA7B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8A51A-26F4-4FB6-8A2C-3CAB58BDA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10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75B7F-91E9-13A5-9323-9CB064B0A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57BEBA-1AFB-5428-853E-7AA5AA10A1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275EA0-73A4-E2A2-810F-05F00A98D3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B25DD-68B6-5947-D9B1-18A76D837E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46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C98D7-02A1-830F-6BD4-05800C95B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B237C2-F2FC-C3C9-8443-101FDE4429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B6DD71-AF3C-4D87-23CF-A7BD93034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40EF2-09BD-E620-21E9-DD84AB099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6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80698-9A03-8C37-B72B-F0243E9EC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F7059B-13E9-BE0E-2C30-527AF686E4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325F76-D5D1-9151-F020-AA0FA7FF6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2B251-E1F4-C9E7-09C2-92E7B5008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449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90A41-CE9A-FD5A-F2A8-3AA3EF2EB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9F331F-3EA3-0DCF-9547-FC569A20AB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9CE6ED-B066-380A-2FBB-FB5CA4888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02A19-1E3F-E7ED-B861-390C808700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65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589DE-BE26-C0AF-28EF-2367ED7D9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6E696D-9691-B283-38B2-C0C2BA243B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39A186-502C-E75A-ECEF-1D0F78017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160D0-38EE-85FD-93AA-546B354892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72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314F9-687A-26E3-46FB-0F6A9C820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B7694F-315A-AA87-E03F-7F8A887DB4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8D9040-B72E-3E51-7C90-30138103B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F1963-731E-E215-23A3-7D9756D6C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42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708B8-4F09-6A2B-ECAD-BB98F316C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C84A01-CD7D-9455-0DDD-6B980DB71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B578DD-B72E-267B-6EA6-3A5657E28A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FD015-CE54-7BFA-12AA-CFB056B4C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172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9F332-8BE5-1208-3AB1-0789671A5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5AAE2-FDC4-80A7-9F6A-B2B5A9B4BE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487187-8FA0-135F-6F62-3F770D98B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28326-3AFF-2165-7F48-1D6836F742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089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DEB63-517C-4051-3E57-9449028FB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A4219D-5E97-8660-55FE-527473B857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03CD74-76EF-9B3D-1F1C-77360F4FE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7A9C1-7693-F06A-7499-FC3A2A0EBB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741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49D73-8FC8-1906-E5A2-6726C1E5D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AEC52C-A105-22BC-FB9F-5A81705189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6FF684-E15A-BDC0-7C53-A0E8E4E2E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11D98-7395-42E2-BCBE-C4FDFAF29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842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0FA73-B3D0-5F8C-9F4D-EAD80C9CC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883472-0A0B-7EAB-E38A-1B320FA480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FAAE26-B863-5903-5F91-C833521AE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2025C-3163-64C9-3D85-3391550C8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262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1D9B5-646B-DE29-AA1A-44B16D58B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E1DC00-03DF-716C-CF65-116CA0357F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D775D8-DC33-A4DB-E13D-455A1BBED8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BEBFB-E239-D9CC-4C10-1E4397A3B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75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261F1-6BDE-17F1-D3AB-63B36C381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B7C3A0-D999-2048-41AA-1D961676A5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9EE927-122C-01CE-9AAE-EDE39C466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93370-BE7B-BD7B-4983-0177835DC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08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6B58C-9B13-BE82-AAA7-B1BF2279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8C17E5-EFB5-B539-7C5B-657BDBE0C8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6EB323-CD1C-C7B8-DC90-A8A84843F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F5C96-CF65-6E2C-87B2-0422C3B6D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250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7CE55-D789-F97A-C3E5-0C561B703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0E1239-3BB3-BCC1-3C6C-92E2845B0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547C9-D32E-D66D-647C-0490612DAB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A1194-B79D-1CA7-D6E9-D70B02F1A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51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0D398-9B40-E5EE-B0F5-2E88FA393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805B8A-4449-54FD-835A-B9F994CEE3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CB3031-4E67-8CB2-C4A1-AF4B40045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/>
              <a:t>https://docs.google.com/document/d/1DFs5Y93wuRjF9xnY9SWvMOreWY7Lro_Yj7_f7Ix16VY/edit?usp=sharing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433E3-B6D0-CDC9-BE24-C04F879C5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58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44C01-AB28-CD7C-718F-0FC61E615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185AD3-D6E5-2177-DF15-A375B1CFC5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BB0AE6-EC02-9525-776E-7E8F5323F1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FAD73-5CDF-F536-1DEE-697111670F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87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A052D-867C-2C82-262C-4CDF8A56F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0E6E86-B18A-C659-7BD7-E9B49C9E3B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43B0A1-D41A-8D41-E711-EE11F029A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https://www.postgresql.org/docs/current/datatype.html</a:t>
            </a: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06240-EE6C-C767-8457-B5B22DEB36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39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A11BD-B19D-BB88-29B8-173AF9305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79C82F-238F-7367-6787-8A9EA71E0A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79A0C8-CAA1-BA12-0E18-EE8345748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w3schools.com/</a:t>
            </a:r>
            <a:r>
              <a:rPr lang="hr-HR" dirty="0" err="1"/>
              <a:t>sql</a:t>
            </a:r>
            <a:endParaRPr lang="en-US" dirty="0"/>
          </a:p>
          <a:p>
            <a:r>
              <a:rPr lang="hr-HR" dirty="0"/>
              <a:t>sqliteonline.com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5F03C-6D6C-35BD-DF93-66719FE96D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1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AAE7F-4D10-CFF2-4E33-7FBDE2CF2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09C95F-4F0E-19F1-2288-E6431CA6C0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A50F6E-AE78-3DCE-7878-A28AC08DB3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w3schools.com/</a:t>
            </a:r>
            <a:r>
              <a:rPr lang="hr-HR" dirty="0" err="1"/>
              <a:t>sql</a:t>
            </a:r>
            <a:endParaRPr lang="en-US" dirty="0"/>
          </a:p>
          <a:p>
            <a:r>
              <a:rPr lang="hr-HR" dirty="0"/>
              <a:t>sqliteonline.com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546FA-4246-F14E-1743-697EF7F7E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41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635EA-9235-F233-73EC-CD48FA19F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86BFA-36B4-38D0-8601-28DA59F68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535205-60DD-4F0E-8717-1EE73641D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B8011-23F7-EF2E-95A6-BECDE8428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21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7E1D4-78B8-37FD-1C3A-4164CC434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43E683-BEEE-32B6-54F7-E46083B4B4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3B68D3-49FA-5D89-2863-27A2503AB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67FF3-B9AF-5DCB-C75B-601822417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4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02/06/2025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02/06/2025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02/06/2025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02/06/2025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02/06/2025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02/06/2025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02/06/2025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02/06/2025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02/06/2025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02/06/2025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02/06/2025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02/06/2025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02/06/2025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baze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podataka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Pohrana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0719F-6F27-363C-1646-69F1B8C03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B707C6-CED5-C1DC-29C1-ABB8BCC76134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UPDATE &amp; DELETE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3BD82D-9DF7-23DE-92D9-E8E946CE4FA9}"/>
              </a:ext>
            </a:extLst>
          </p:cNvPr>
          <p:cNvSpPr txBox="1"/>
          <p:nvPr/>
        </p:nvSpPr>
        <p:spPr>
          <a:xfrm>
            <a:off x="675002" y="2803770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Ažuriranje više stupaca odjednom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AC923-D65F-69AE-067F-0CAA1943F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351" y="1596537"/>
            <a:ext cx="1304925" cy="75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EE3A08-A374-1721-0ABB-EFC9E68B5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351" y="2602674"/>
            <a:ext cx="2743200" cy="771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0D89D5-EF7B-98D8-5A75-B1E06B66A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3671" y="2764599"/>
            <a:ext cx="1590675" cy="609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6BF887-15C4-5CA6-902E-7370076A14D6}"/>
              </a:ext>
            </a:extLst>
          </p:cNvPr>
          <p:cNvSpPr txBox="1"/>
          <p:nvPr/>
        </p:nvSpPr>
        <p:spPr>
          <a:xfrm>
            <a:off x="10191307" y="2395267"/>
            <a:ext cx="956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OPREZ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575E04-C165-62A3-B091-B2ECBB751EBB}"/>
              </a:ext>
            </a:extLst>
          </p:cNvPr>
          <p:cNvSpPr txBox="1"/>
          <p:nvPr/>
        </p:nvSpPr>
        <p:spPr>
          <a:xfrm>
            <a:off x="675002" y="1675821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pl-PL" dirty="0"/>
              <a:t>Ažuriranje podataka u SQL bazi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88BC17-F6CA-B4E1-D626-74F001D241E7}"/>
              </a:ext>
            </a:extLst>
          </p:cNvPr>
          <p:cNvSpPr txBox="1"/>
          <p:nvPr/>
        </p:nvSpPr>
        <p:spPr>
          <a:xfrm>
            <a:off x="735586" y="4027231"/>
            <a:ext cx="2629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Brisanje podataka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B73822-1ADE-93C4-12A7-62A783721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1145" y="3929838"/>
            <a:ext cx="1790700" cy="533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7A8145E-9FA0-C00F-8A2E-C4B13B2E814A}"/>
              </a:ext>
            </a:extLst>
          </p:cNvPr>
          <p:cNvSpPr txBox="1"/>
          <p:nvPr/>
        </p:nvSpPr>
        <p:spPr>
          <a:xfrm>
            <a:off x="10191307" y="3538641"/>
            <a:ext cx="956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OPREZ</a:t>
            </a:r>
            <a:endParaRPr lang="hr-HR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0FC6D11-4A10-596A-9FEC-B57C6B7F76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2534" y="3961228"/>
            <a:ext cx="1514475" cy="4000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C6DA294-CE70-DCE6-191F-DFD520C604A7}"/>
              </a:ext>
            </a:extLst>
          </p:cNvPr>
          <p:cNvSpPr txBox="1"/>
          <p:nvPr/>
        </p:nvSpPr>
        <p:spPr>
          <a:xfrm>
            <a:off x="735586" y="4881360"/>
            <a:ext cx="6089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Kako obrisati SVE podatke, ali sačuvati tablicu?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284F503-82C9-DE88-1A00-50940215F0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5420" y="4820734"/>
            <a:ext cx="19621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79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8B7F2-967C-1634-8524-15E0B536B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B774-607E-E1B6-80C0-C8203481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B784-377E-FEC1-FDE6-779193650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https://docs.google.com/document/d/1iOxlBd63WG4rDuyEodS3I69lpM60IxLilB6mgGbCUgU/edit?usp=sharing</a:t>
            </a:r>
          </a:p>
        </p:txBody>
      </p:sp>
    </p:spTree>
    <p:extLst>
      <p:ext uri="{BB962C8B-B14F-4D97-AF65-F5344CB8AC3E}">
        <p14:creationId xmlns:p14="http://schemas.microsoft.com/office/powerpoint/2010/main" val="3450919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F1A05-B2F4-F7DF-DF98-3618C14DB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29DFAE-1352-2EB1-8A50-C79927978A7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SQL Relacije i JOIN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26659B-BA3E-5966-66EE-A6D9F82792FD}"/>
              </a:ext>
            </a:extLst>
          </p:cNvPr>
          <p:cNvSpPr txBox="1"/>
          <p:nvPr/>
        </p:nvSpPr>
        <p:spPr>
          <a:xfrm>
            <a:off x="618484" y="1870134"/>
            <a:ext cx="614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b="1" dirty="0" err="1"/>
              <a:t>Primary</a:t>
            </a:r>
            <a:r>
              <a:rPr lang="hr-HR" b="1" dirty="0"/>
              <a:t> </a:t>
            </a:r>
            <a:r>
              <a:rPr lang="hr-HR" b="1" dirty="0" err="1"/>
              <a:t>Key</a:t>
            </a:r>
            <a:r>
              <a:rPr lang="hr-HR" b="1" dirty="0"/>
              <a:t> (PK)</a:t>
            </a:r>
            <a:r>
              <a:rPr lang="hr-HR" dirty="0"/>
              <a:t> – Identificira svaki zapis unutar tablice (jedinstven ID).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26D7993-AB46-FD7A-C53A-FDA6F21D8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976" y="1905995"/>
            <a:ext cx="4636903" cy="12209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FEE84D3-5A9D-46DE-280F-4C66D0765711}"/>
              </a:ext>
            </a:extLst>
          </p:cNvPr>
          <p:cNvSpPr txBox="1"/>
          <p:nvPr/>
        </p:nvSpPr>
        <p:spPr>
          <a:xfrm>
            <a:off x="697840" y="4281685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Dodavanje prve narudžbe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A556829-A2E5-0954-4F33-C562C62F1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976" y="4176624"/>
            <a:ext cx="43148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68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F1BDC-A594-5B31-3541-69AB655FC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DE159B-EB90-AE02-5AB3-FB27265434B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SQL Relacije i JOIN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26E90-14A1-EBDB-B33F-DCD26FCE11AF}"/>
              </a:ext>
            </a:extLst>
          </p:cNvPr>
          <p:cNvSpPr txBox="1"/>
          <p:nvPr/>
        </p:nvSpPr>
        <p:spPr>
          <a:xfrm>
            <a:off x="706734" y="2883962"/>
            <a:ext cx="61456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U SQL-u postoje različite vrste JOIN-ova:</a:t>
            </a:r>
          </a:p>
          <a:p>
            <a:r>
              <a:rPr lang="hr-HR" dirty="0"/>
              <a:t>👉 </a:t>
            </a:r>
            <a:r>
              <a:rPr lang="hr-HR" b="1" dirty="0"/>
              <a:t>INNER JOIN</a:t>
            </a:r>
            <a:r>
              <a:rPr lang="hr-HR" dirty="0"/>
              <a:t> – Spaja samo one retke koji imaju podudaranje u obje tablice.</a:t>
            </a:r>
          </a:p>
          <a:p>
            <a:r>
              <a:rPr lang="hr-HR" dirty="0"/>
              <a:t>👉 </a:t>
            </a:r>
            <a:r>
              <a:rPr lang="hr-HR" b="1" dirty="0"/>
              <a:t>LEFT JOIN</a:t>
            </a:r>
            <a:r>
              <a:rPr lang="hr-HR" dirty="0"/>
              <a:t> – Uključuje sve retke iz lijeve tablice i samo podudarne iz desne.</a:t>
            </a:r>
          </a:p>
          <a:p>
            <a:r>
              <a:rPr lang="hr-HR" dirty="0"/>
              <a:t>👉 </a:t>
            </a:r>
            <a:r>
              <a:rPr lang="hr-HR" b="1" dirty="0"/>
              <a:t>RIGHT JOIN</a:t>
            </a:r>
            <a:r>
              <a:rPr lang="hr-HR" dirty="0"/>
              <a:t> – Obrnuto od LEFT JOIN.</a:t>
            </a:r>
          </a:p>
          <a:p>
            <a:r>
              <a:rPr lang="hr-HR" dirty="0"/>
              <a:t>👉 </a:t>
            </a:r>
            <a:r>
              <a:rPr lang="hr-HR" b="1" dirty="0"/>
              <a:t>FULL JOIN</a:t>
            </a:r>
            <a:r>
              <a:rPr lang="hr-HR" dirty="0"/>
              <a:t> – Vraća sve retke iz obje tablice, bez obzira na podudaranje.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D3834A-DF8D-68A7-95BA-1E125655EFB2}"/>
              </a:ext>
            </a:extLst>
          </p:cNvPr>
          <p:cNvSpPr txBox="1"/>
          <p:nvPr/>
        </p:nvSpPr>
        <p:spPr>
          <a:xfrm>
            <a:off x="675002" y="1675821"/>
            <a:ext cx="6145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Jedna od </a:t>
            </a:r>
            <a:r>
              <a:rPr lang="hr-HR" b="1" dirty="0"/>
              <a:t>najmoćnijih funkcionalnosti SQL-a</a:t>
            </a:r>
            <a:r>
              <a:rPr lang="hr-HR" dirty="0"/>
              <a:t> je </a:t>
            </a:r>
            <a:r>
              <a:rPr lang="hr-HR" b="1" dirty="0"/>
              <a:t>JOIN</a:t>
            </a:r>
            <a:r>
              <a:rPr lang="hr-HR" dirty="0"/>
              <a:t>, koja nam omogućuje </a:t>
            </a:r>
            <a:r>
              <a:rPr lang="hr-HR" b="1" dirty="0"/>
              <a:t>spajanje tablica na temelju odnosa između njih</a:t>
            </a:r>
            <a:r>
              <a:rPr lang="hr-HR" dirty="0"/>
              <a:t>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437372-864C-7ADC-CEF4-C499074CE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119" y="1756023"/>
            <a:ext cx="4920438" cy="5458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0D1602-2B85-406D-2C06-5A695F412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352" y="2444172"/>
            <a:ext cx="4920438" cy="49055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A53F885-9C04-04B1-B8D8-8932BBA77DC1}"/>
              </a:ext>
            </a:extLst>
          </p:cNvPr>
          <p:cNvGrpSpPr/>
          <p:nvPr/>
        </p:nvGrpSpPr>
        <p:grpSpPr>
          <a:xfrm>
            <a:off x="6807486" y="3594639"/>
            <a:ext cx="5311128" cy="859675"/>
            <a:chOff x="6820620" y="3241822"/>
            <a:chExt cx="5311128" cy="8596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9CEC5D4-6668-F1CC-F513-DE03A9FBB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63050" y="3278914"/>
              <a:ext cx="1303193" cy="82258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C3E0121-CFCF-7003-B317-F4B8EAB9A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20620" y="3251925"/>
              <a:ext cx="1217355" cy="77255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5FC25C1-8681-E60F-D464-7FA6144CF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22332" y="3301789"/>
              <a:ext cx="1170523" cy="71727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2738A8D-5986-4A91-6FC1-2B0D6D518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67820" y="3241822"/>
              <a:ext cx="1563928" cy="859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712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D9DAC-28A5-CD3E-01A2-67A86A893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681E-B707-A718-F041-A3BA24A1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1FA222-DB6D-A366-04A0-EA6C07CE6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hr-HR" dirty="0"/>
              <a:t>🔥 Izrađujemo </a:t>
            </a:r>
            <a:r>
              <a:rPr lang="hr-HR" b="1" dirty="0"/>
              <a:t>kviz o glavnim gradovima</a:t>
            </a:r>
            <a:r>
              <a:rPr lang="hr-HR" dirty="0"/>
              <a:t>!</a:t>
            </a:r>
            <a:endParaRPr lang="en-US" dirty="0"/>
          </a:p>
          <a:p>
            <a:pPr marL="285750" indent="-285750">
              <a:buFontTx/>
              <a:buChar char="-"/>
            </a:pPr>
            <a:br>
              <a:rPr lang="hr-HR" dirty="0"/>
            </a:br>
            <a:r>
              <a:rPr lang="hr-HR" dirty="0"/>
              <a:t>✔ Aplikacija prikazuje ime države i korisnik mora unijeti glavni grad.</a:t>
            </a:r>
            <a:endParaRPr lang="en-US" dirty="0"/>
          </a:p>
          <a:p>
            <a:pPr marL="285750" indent="-285750">
              <a:buFontTx/>
              <a:buChar char="-"/>
            </a:pPr>
            <a:br>
              <a:rPr lang="hr-HR" dirty="0"/>
            </a:br>
            <a:r>
              <a:rPr lang="hr-HR" dirty="0"/>
              <a:t>✔ Ako je odgovor točan, povećava se broj bodova.</a:t>
            </a:r>
            <a:endParaRPr lang="en-US" dirty="0"/>
          </a:p>
          <a:p>
            <a:pPr marL="285750" indent="-285750">
              <a:buFontTx/>
              <a:buChar char="-"/>
            </a:pPr>
            <a:br>
              <a:rPr lang="hr-HR" dirty="0"/>
            </a:br>
            <a:r>
              <a:rPr lang="hr-HR" dirty="0"/>
              <a:t>✔ Ako je odgovor netočan – igra je gotova i prikazuje se rezultat.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2F23E-6890-5936-C719-19C231474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10765"/>
            <a:ext cx="51149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9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E9967-3189-098E-8001-570B9AC1B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EC03D6-8D73-8D5D-CAF3-5BDD289D247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WORLD QUIZ VJEZBA</a:t>
            </a:r>
            <a:endParaRPr lang="hr-H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0BA08-CF7A-E52E-980D-1099CCBB3427}"/>
              </a:ext>
            </a:extLst>
          </p:cNvPr>
          <p:cNvSpPr txBox="1"/>
          <p:nvPr/>
        </p:nvSpPr>
        <p:spPr>
          <a:xfrm>
            <a:off x="1024270" y="1647468"/>
            <a:ext cx="2649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</a:t>
            </a:r>
            <a:r>
              <a:rPr lang="hr-HR" dirty="0"/>
              <a:t> </a:t>
            </a:r>
            <a:r>
              <a:rPr lang="en-US" dirty="0" err="1"/>
              <a:t>Povezivanje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bazom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B4DD53-6B66-5784-374B-FE4E81D2D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34" y="2340343"/>
            <a:ext cx="2734466" cy="27895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E8D563F-17B6-B61A-C588-993DAFC4E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713" y="2340343"/>
            <a:ext cx="3913646" cy="156022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BC15BB-E323-AA3A-621B-802F45C176F5}"/>
              </a:ext>
            </a:extLst>
          </p:cNvPr>
          <p:cNvSpPr txBox="1"/>
          <p:nvPr/>
        </p:nvSpPr>
        <p:spPr>
          <a:xfrm>
            <a:off x="4020713" y="1643376"/>
            <a:ext cx="3464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Dohvaćanje podataka iz baze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CB6984-7E68-73A7-CED7-09997CD802A9}"/>
              </a:ext>
            </a:extLst>
          </p:cNvPr>
          <p:cNvSpPr txBox="1"/>
          <p:nvPr/>
        </p:nvSpPr>
        <p:spPr>
          <a:xfrm>
            <a:off x="8240067" y="1647468"/>
            <a:ext cx="3464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Pokretanje Express servera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E011CA3-7864-E528-CDE4-9B01408D0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9472" y="2340343"/>
            <a:ext cx="3660535" cy="156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93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AA1B2-8D60-CF7D-B08C-92C66EEF3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133C36-5F26-94E0-8705-09A1514B757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WORLD QUIZ VJEZBA</a:t>
            </a:r>
            <a:endParaRPr lang="hr-H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E90B3-0411-7412-C4D2-0D9D8AFD31B2}"/>
              </a:ext>
            </a:extLst>
          </p:cNvPr>
          <p:cNvSpPr txBox="1"/>
          <p:nvPr/>
        </p:nvSpPr>
        <p:spPr>
          <a:xfrm>
            <a:off x="1024270" y="1647468"/>
            <a:ext cx="3638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Generiranje slučajnog pitanja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F31045-83D3-FC49-CFCF-A1CC8299D3F8}"/>
              </a:ext>
            </a:extLst>
          </p:cNvPr>
          <p:cNvSpPr txBox="1"/>
          <p:nvPr/>
        </p:nvSpPr>
        <p:spPr>
          <a:xfrm>
            <a:off x="6507763" y="1647468"/>
            <a:ext cx="3464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Obrada odgovora korisnika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99D440-24EC-0BF7-3CE8-F6651E1C1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2289542"/>
            <a:ext cx="3346709" cy="19686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C8540E-99F3-6332-122E-82517EAA0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133" y="2289542"/>
            <a:ext cx="3464607" cy="22034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A06FFB-09AF-2AE5-ECFA-0CB1FFCB9CE7}"/>
              </a:ext>
            </a:extLst>
          </p:cNvPr>
          <p:cNvSpPr txBox="1"/>
          <p:nvPr/>
        </p:nvSpPr>
        <p:spPr>
          <a:xfrm>
            <a:off x="921488" y="4984319"/>
            <a:ext cx="3638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Pokretanje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25F186-3234-9204-0D29-A6A96B8B3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521" y="4916572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90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E7966-0925-D5EB-1268-594B1F002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0E1C-8B32-D980-7828-5A01931E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C47DD9-937B-340F-D6FE-BEC80C300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Možeš li dodati tablicu </a:t>
            </a:r>
            <a:r>
              <a:rPr lang="hr-HR" b="1" dirty="0" err="1"/>
              <a:t>flags</a:t>
            </a:r>
            <a:r>
              <a:rPr lang="hr-HR" dirty="0"/>
              <a:t> i napraviti kviz s prepoznavanjem zastava?</a:t>
            </a:r>
          </a:p>
          <a:p>
            <a:r>
              <a:rPr lang="hr-HR" dirty="0"/>
              <a:t>✔ Koristi </a:t>
            </a:r>
            <a:r>
              <a:rPr lang="hr-HR" b="1" dirty="0"/>
              <a:t>SELECT * FROM </a:t>
            </a:r>
            <a:r>
              <a:rPr lang="hr-HR" b="1" dirty="0" err="1"/>
              <a:t>flags</a:t>
            </a:r>
            <a:r>
              <a:rPr lang="hr-HR" b="1" dirty="0"/>
              <a:t>;</a:t>
            </a:r>
            <a:br>
              <a:rPr lang="hr-HR" dirty="0"/>
            </a:br>
            <a:r>
              <a:rPr lang="hr-HR" dirty="0"/>
              <a:t>✔ Prikaži sliku zastave i traži unos imena države</a:t>
            </a:r>
            <a:br>
              <a:rPr lang="hr-HR" dirty="0"/>
            </a:br>
            <a:r>
              <a:rPr lang="hr-HR" dirty="0"/>
              <a:t>✔ Ako korisnik pogriješi – igra završava!</a:t>
            </a:r>
          </a:p>
        </p:txBody>
      </p:sp>
    </p:spTree>
    <p:extLst>
      <p:ext uri="{BB962C8B-B14F-4D97-AF65-F5344CB8AC3E}">
        <p14:creationId xmlns:p14="http://schemas.microsoft.com/office/powerpoint/2010/main" val="1198356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2760B-E071-F247-11DC-4074D00F8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8054AB-20D1-78B2-5294-0D24975B8E4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Relacijske baze podataka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D11E2-FD30-BAF6-E774-B3B1A1EAFA1D}"/>
              </a:ext>
            </a:extLst>
          </p:cNvPr>
          <p:cNvSpPr txBox="1"/>
          <p:nvPr/>
        </p:nvSpPr>
        <p:spPr>
          <a:xfrm>
            <a:off x="990600" y="1295097"/>
            <a:ext cx="8860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Relacije omogućuju povezivanje podataka iz više tablica, čime se povećava efikasnost pretrage i organizacije podataka.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065E9-00C4-C7EF-057F-145B32638ED5}"/>
              </a:ext>
            </a:extLst>
          </p:cNvPr>
          <p:cNvSpPr txBox="1">
            <a:spLocks/>
          </p:cNvSpPr>
          <p:nvPr/>
        </p:nvSpPr>
        <p:spPr>
          <a:xfrm>
            <a:off x="1031358" y="1975456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 err="1"/>
              <a:t>Jedan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jedan</a:t>
            </a:r>
            <a:r>
              <a:rPr lang="en-US" sz="1600" dirty="0"/>
              <a:t> (1:1)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E7AFA-74BD-D83F-FC8C-A1DFCAA239CA}"/>
              </a:ext>
            </a:extLst>
          </p:cNvPr>
          <p:cNvSpPr txBox="1"/>
          <p:nvPr/>
        </p:nvSpPr>
        <p:spPr>
          <a:xfrm>
            <a:off x="1031358" y="2644170"/>
            <a:ext cx="88604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Ovaj odnos znači da </a:t>
            </a:r>
            <a:r>
              <a:rPr lang="hr-HR" sz="1400" b="1" dirty="0"/>
              <a:t>jedan redak u jednoj tablici odgovara točno jednom retku u drugoj tablici</a:t>
            </a:r>
            <a:r>
              <a:rPr lang="hr-HR" sz="1400" dirty="0"/>
              <a:t>.</a:t>
            </a:r>
            <a:br>
              <a:rPr lang="hr-HR" sz="1400" dirty="0"/>
            </a:br>
            <a:r>
              <a:rPr lang="hr-HR" sz="1400" dirty="0"/>
              <a:t>Koristi se </a:t>
            </a:r>
            <a:r>
              <a:rPr lang="hr-HR" sz="1400" b="1" dirty="0"/>
              <a:t>za </a:t>
            </a:r>
            <a:r>
              <a:rPr lang="hr-HR" sz="1400" b="1" dirty="0" err="1"/>
              <a:t>modularizaciju</a:t>
            </a:r>
            <a:r>
              <a:rPr lang="hr-HR" sz="1400" b="1" dirty="0"/>
              <a:t> baze</a:t>
            </a:r>
            <a:r>
              <a:rPr lang="hr-HR" sz="1400" dirty="0"/>
              <a:t> i izbjegavanje prevelikih tablica s previše stupaca.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BC3E03-D918-F41D-A9D7-871411F86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583" y="3612905"/>
            <a:ext cx="3169389" cy="19499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4362FD-F57D-29E7-E3F4-80A58B183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005" y="3792566"/>
            <a:ext cx="38385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13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00159-5D3C-EF0F-DB56-34B1FFD0B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C47BAA-7344-AED4-AAAF-4AB02047E2D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JEDAN NA JEDAN (1:1)</a:t>
            </a:r>
            <a:endParaRPr lang="hr-H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D984AA-B614-D702-A1D1-0F0E6A82BFEA}"/>
              </a:ext>
            </a:extLst>
          </p:cNvPr>
          <p:cNvSpPr txBox="1"/>
          <p:nvPr/>
        </p:nvSpPr>
        <p:spPr>
          <a:xfrm>
            <a:off x="990600" y="1295097"/>
            <a:ext cx="100087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Ovaj odnos znači da </a:t>
            </a:r>
            <a:r>
              <a:rPr lang="hr-HR" b="1" dirty="0"/>
              <a:t>jedan redak u jednoj tablici odgovara točno jednom retku u drugoj tablici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Koristi se </a:t>
            </a:r>
            <a:r>
              <a:rPr lang="hr-HR" b="1" dirty="0"/>
              <a:t>za </a:t>
            </a:r>
            <a:r>
              <a:rPr lang="hr-HR" b="1" dirty="0" err="1"/>
              <a:t>modularizaciju</a:t>
            </a:r>
            <a:r>
              <a:rPr lang="hr-HR" b="1" dirty="0"/>
              <a:t> baze</a:t>
            </a:r>
            <a:r>
              <a:rPr lang="hr-HR" dirty="0"/>
              <a:t> i izbjegavanje prevelikih tablica s previše stupaca.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77CD9B-1362-A952-6D41-F78E2E33B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707" y="3836304"/>
            <a:ext cx="2903576" cy="17864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DD9227-49F4-6356-C796-359932E10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013" y="2335103"/>
            <a:ext cx="3212805" cy="1331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9818A8-1C0B-9788-CC0E-0B91F4EBA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779" y="2406225"/>
            <a:ext cx="3755525" cy="5230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A03C66-131C-9E44-1550-CF02244EB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8779" y="3128962"/>
            <a:ext cx="3829050" cy="600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895BFF-248C-8FD0-0738-12503309C7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8779" y="3977056"/>
            <a:ext cx="37338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7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</a:t>
            </a:r>
            <a:r>
              <a:rPr lang="en-US" dirty="0" err="1"/>
              <a:t>osnove</a:t>
            </a: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32EC0-A401-2168-D46E-8C3F239BF562}"/>
              </a:ext>
            </a:extLst>
          </p:cNvPr>
          <p:cNvSpPr txBox="1">
            <a:spLocks/>
          </p:cNvSpPr>
          <p:nvPr/>
        </p:nvSpPr>
        <p:spPr>
          <a:xfrm>
            <a:off x="924848" y="1751992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🔹 </a:t>
            </a:r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omo</a:t>
            </a:r>
            <a:r>
              <a:rPr lang="hr-HR" dirty="0" err="1"/>
              <a:t>gućavaju</a:t>
            </a:r>
            <a:r>
              <a:rPr lang="hr-HR" dirty="0"/>
              <a:t> da </a:t>
            </a:r>
            <a:r>
              <a:rPr lang="en-US" b="1" dirty="0" err="1"/>
              <a:t>podatke</a:t>
            </a:r>
            <a:r>
              <a:rPr lang="en-US" b="1" dirty="0"/>
              <a:t> </a:t>
            </a:r>
            <a:r>
              <a:rPr lang="en-US" b="1" dirty="0" err="1"/>
              <a:t>spremimo</a:t>
            </a:r>
            <a:r>
              <a:rPr lang="en-US" b="1" dirty="0"/>
              <a:t> </a:t>
            </a:r>
            <a:r>
              <a:rPr lang="hr-HR" b="1" dirty="0"/>
              <a:t>trajno</a:t>
            </a:r>
            <a:r>
              <a:rPr lang="hr-HR" dirty="0"/>
              <a:t> i </a:t>
            </a:r>
            <a:r>
              <a:rPr lang="en-US" dirty="0"/>
              <a:t>da se </a:t>
            </a:r>
            <a:r>
              <a:rPr lang="hr-HR" dirty="0"/>
              <a:t>mogu dohvaćati po potrebi.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en-US" dirty="0"/>
              <a:t>Bez </a:t>
            </a:r>
            <a:r>
              <a:rPr lang="en-US" dirty="0" err="1"/>
              <a:t>baze</a:t>
            </a:r>
            <a:r>
              <a:rPr lang="en-US" dirty="0"/>
              <a:t>, </a:t>
            </a:r>
            <a:r>
              <a:rPr lang="hr-HR" dirty="0"/>
              <a:t>Nakon </a:t>
            </a:r>
            <a:r>
              <a:rPr lang="hr-HR" dirty="0" err="1"/>
              <a:t>restarta</a:t>
            </a:r>
            <a:r>
              <a:rPr lang="hr-HR" dirty="0"/>
              <a:t>, svi podaci su </a:t>
            </a:r>
            <a:r>
              <a:rPr lang="hr-HR" b="1" dirty="0"/>
              <a:t>izbrisani</a:t>
            </a:r>
            <a:r>
              <a:rPr lang="hr-HR" dirty="0"/>
              <a:t> i vraćeni na početno stanje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👉Zato što su podaci pohranjeni u </a:t>
            </a:r>
            <a:r>
              <a:rPr lang="hr-HR" b="1" dirty="0"/>
              <a:t>privremenoj memoriji</a:t>
            </a:r>
            <a:r>
              <a:rPr lang="hr-HR" dirty="0"/>
              <a:t> (RAM-u).</a:t>
            </a:r>
            <a:endParaRPr lang="en-US" dirty="0"/>
          </a:p>
          <a:p>
            <a:pPr marL="15875" indent="0">
              <a:buNone/>
            </a:pPr>
            <a:endParaRPr lang="hr-H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0CF8C-886E-AD0F-D124-AF5FDEBF9AE2}"/>
              </a:ext>
            </a:extLst>
          </p:cNvPr>
          <p:cNvSpPr txBox="1">
            <a:spLocks/>
          </p:cNvSpPr>
          <p:nvPr/>
        </p:nvSpPr>
        <p:spPr>
          <a:xfrm>
            <a:off x="5368798" y="1751992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Postoje </a:t>
            </a:r>
            <a:r>
              <a:rPr lang="hr-HR" b="1" dirty="0"/>
              <a:t>dvije glavne vrste baza podataka</a:t>
            </a:r>
            <a:r>
              <a:rPr lang="hr-HR" dirty="0"/>
              <a:t>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SQL baze podataka</a:t>
            </a:r>
            <a:r>
              <a:rPr lang="hr-HR" dirty="0"/>
              <a:t> </a:t>
            </a:r>
            <a:r>
              <a:rPr lang="en-US" dirty="0"/>
              <a:t>–</a:t>
            </a:r>
            <a:r>
              <a:rPr lang="en-US" dirty="0" err="1"/>
              <a:t>relacijske</a:t>
            </a:r>
            <a:r>
              <a:rPr lang="en-US" dirty="0"/>
              <a:t> </a:t>
            </a:r>
            <a:r>
              <a:rPr lang="hr-HR" dirty="0"/>
              <a:t>(strukturirane)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NoSQL</a:t>
            </a:r>
            <a:r>
              <a:rPr lang="hr-HR" b="1" dirty="0"/>
              <a:t> baze podataka</a:t>
            </a:r>
            <a:r>
              <a:rPr lang="hr-HR" dirty="0"/>
              <a:t> </a:t>
            </a:r>
            <a:r>
              <a:rPr lang="en-US" dirty="0" err="1"/>
              <a:t>nerelacijske</a:t>
            </a:r>
            <a:r>
              <a:rPr lang="en-US" dirty="0"/>
              <a:t> </a:t>
            </a:r>
            <a:r>
              <a:rPr lang="hr-HR" dirty="0"/>
              <a:t>(nema stroge strukture)</a:t>
            </a:r>
          </a:p>
        </p:txBody>
      </p:sp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E071A-2CC6-EC9E-3AA2-353C6D053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C259-6E46-8A50-A918-CFC12C40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EB12A1-1595-ACF8-3440-476DF539B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</a:t>
            </a:r>
            <a:r>
              <a:rPr lang="hr-HR" b="1" dirty="0"/>
              <a:t>Pokušaj samostalno kreirati ove tablice u </a:t>
            </a:r>
            <a:r>
              <a:rPr lang="hr-HR" b="1" dirty="0" err="1"/>
              <a:t>PostgreSQL</a:t>
            </a:r>
            <a:r>
              <a:rPr lang="hr-HR" b="1" dirty="0"/>
              <a:t>-u i testirati JOIN upit!</a:t>
            </a:r>
            <a:endParaRPr lang="en-US" b="1" dirty="0"/>
          </a:p>
          <a:p>
            <a:br>
              <a:rPr lang="hr-HR" dirty="0"/>
            </a:br>
            <a:r>
              <a:rPr lang="hr-HR" dirty="0"/>
              <a:t>✔ Možeš dodati </a:t>
            </a:r>
            <a:r>
              <a:rPr lang="hr-HR" b="1" dirty="0"/>
              <a:t>više studenata</a:t>
            </a:r>
            <a:r>
              <a:rPr lang="hr-HR" dirty="0"/>
              <a:t> i </a:t>
            </a:r>
            <a:r>
              <a:rPr lang="hr-HR" b="1" dirty="0"/>
              <a:t>njihove kontakte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Možeš eksperimentirati s </a:t>
            </a:r>
            <a:r>
              <a:rPr lang="hr-HR" b="1" dirty="0"/>
              <a:t>dodavanjem novih atributa</a:t>
            </a:r>
            <a:r>
              <a:rPr lang="hr-HR" dirty="0"/>
              <a:t> u tablice.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553CC9-D5B3-1BF1-48BD-939F03E4B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358" y="1669422"/>
            <a:ext cx="3212805" cy="13313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08B0D4-A743-1A06-4A16-19AE02842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5561" y="3168982"/>
            <a:ext cx="37338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35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F7D1D-C012-FC55-A3F6-F189E809D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BA956B-5DBA-3E9A-2DA3-D437D2F4798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Jedan-na-Više (1:M)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FD047-E7B5-1CE3-68DF-EF470C62C3AF}"/>
              </a:ext>
            </a:extLst>
          </p:cNvPr>
          <p:cNvSpPr txBox="1"/>
          <p:nvPr/>
        </p:nvSpPr>
        <p:spPr>
          <a:xfrm>
            <a:off x="990600" y="1295097"/>
            <a:ext cx="10008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Jedan-na-Više (1:M) odnos se javlja kada </a:t>
            </a:r>
            <a:r>
              <a:rPr lang="hr-HR" b="1" dirty="0"/>
              <a:t>jedan zapis u jednoj tablici može biti povezan s više zapisa u drugoj tablici</a:t>
            </a:r>
            <a:r>
              <a:rPr lang="hr-HR" dirty="0"/>
              <a:t>.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AE3E3BD-3FF1-1843-5E43-D626B8674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186" y="2703576"/>
            <a:ext cx="4374946" cy="17818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80D61C-E193-ED75-EC6D-6360B4D1734E}"/>
              </a:ext>
            </a:extLst>
          </p:cNvPr>
          <p:cNvSpPr txBox="1"/>
          <p:nvPr/>
        </p:nvSpPr>
        <p:spPr>
          <a:xfrm>
            <a:off x="6331688" y="2902026"/>
            <a:ext cx="40829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💡 </a:t>
            </a:r>
            <a:r>
              <a:rPr lang="hr-HR" sz="1400" b="1" dirty="0"/>
              <a:t>Primjeri iz stvarnog života: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Jedan student može predati više domaćih zadaća.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Jedan kupac može napraviti više narudžbi.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Jedan autor može napisati više knjiga.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4222823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DBA14-EBDB-8FCB-3C5E-1A019CF3F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B57024-C3B3-7102-CCCD-37E6AB609C6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Jedan-na-Više (1:M)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C78E49-517C-F690-881E-3203592497D6}"/>
              </a:ext>
            </a:extLst>
          </p:cNvPr>
          <p:cNvGrpSpPr/>
          <p:nvPr/>
        </p:nvGrpSpPr>
        <p:grpSpPr>
          <a:xfrm>
            <a:off x="875071" y="2848583"/>
            <a:ext cx="2883267" cy="2251016"/>
            <a:chOff x="1084299" y="2205824"/>
            <a:chExt cx="3086100" cy="240937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47F97B0-EAA9-FFFE-030E-07BFB809B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4299" y="2205824"/>
              <a:ext cx="2038350" cy="12382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F40B2CD-0442-FB1E-AC8E-F4A0F57FE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4299" y="3529345"/>
              <a:ext cx="3086100" cy="108585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EE6EBAE-EB9C-5A66-75C8-350C1227E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197" y="3068504"/>
            <a:ext cx="3858469" cy="18972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27A764-04DB-2CE9-7C67-4282D16BC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4525" y="2848583"/>
            <a:ext cx="3909845" cy="8620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A4A31B-0960-CECF-6853-3CA7239196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4525" y="3911461"/>
            <a:ext cx="2463068" cy="13617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D19F6B4-2990-3FE6-D6A6-107B707A2760}"/>
              </a:ext>
            </a:extLst>
          </p:cNvPr>
          <p:cNvSpPr txBox="1"/>
          <p:nvPr/>
        </p:nvSpPr>
        <p:spPr>
          <a:xfrm>
            <a:off x="1031358" y="2274288"/>
            <a:ext cx="1945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Kreiranje tablica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629DAA-8641-C649-4372-36806BE82A59}"/>
              </a:ext>
            </a:extLst>
          </p:cNvPr>
          <p:cNvSpPr txBox="1"/>
          <p:nvPr/>
        </p:nvSpPr>
        <p:spPr>
          <a:xfrm>
            <a:off x="4199861" y="2274288"/>
            <a:ext cx="2514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Ubacivanje podataka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BD371B-3582-D439-9907-7F2032D7068D}"/>
              </a:ext>
            </a:extLst>
          </p:cNvPr>
          <p:cNvSpPr txBox="1"/>
          <p:nvPr/>
        </p:nvSpPr>
        <p:spPr>
          <a:xfrm>
            <a:off x="7951381" y="2274288"/>
            <a:ext cx="3955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Dohvaćanje podataka s INNER JOIN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84003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F9CE9-9806-82B6-E127-E4EF5E383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F840DC-96F2-6BF2-79F1-C92FC77E16C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Jedan-na-Više (1:M)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1A4D48-8094-98C6-361E-3711F1B2E63F}"/>
              </a:ext>
            </a:extLst>
          </p:cNvPr>
          <p:cNvSpPr txBox="1"/>
          <p:nvPr/>
        </p:nvSpPr>
        <p:spPr>
          <a:xfrm>
            <a:off x="990600" y="1455581"/>
            <a:ext cx="3854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Odabir samo određenih podataka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11ECC-D455-503D-7179-F80D1AA68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89" y="2099597"/>
            <a:ext cx="4419600" cy="1000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E6160C-8851-87C1-51FA-E90CC2BE1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484" y="3424015"/>
            <a:ext cx="23526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84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8F67C-CA4E-487A-31A0-03827DF8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FF38-2A9D-AA29-CFFC-9CFB92FD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FF1E8F-A83B-E731-B64A-E3095AF25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</a:t>
            </a:r>
            <a:r>
              <a:rPr lang="hr-HR" b="1" dirty="0"/>
              <a:t>Pokušaj samostalno kreirati ove tablice u </a:t>
            </a:r>
            <a:r>
              <a:rPr lang="hr-HR" b="1" dirty="0" err="1"/>
              <a:t>PostgreSQL</a:t>
            </a:r>
            <a:r>
              <a:rPr lang="hr-HR" b="1" dirty="0"/>
              <a:t>-u i testirati JOIN upite!</a:t>
            </a:r>
            <a:br>
              <a:rPr lang="en-US" b="1" dirty="0"/>
            </a:br>
            <a:br>
              <a:rPr lang="hr-HR" dirty="0"/>
            </a:br>
            <a:r>
              <a:rPr lang="hr-HR" dirty="0"/>
              <a:t>✔ Možeš dodati </a:t>
            </a:r>
            <a:r>
              <a:rPr lang="hr-HR" b="1" dirty="0"/>
              <a:t>više studenata</a:t>
            </a:r>
            <a:r>
              <a:rPr lang="hr-HR" dirty="0"/>
              <a:t> i </a:t>
            </a:r>
            <a:r>
              <a:rPr lang="hr-HR" b="1" dirty="0"/>
              <a:t>više zadaća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Možeš eksperimentirati s </a:t>
            </a:r>
            <a:r>
              <a:rPr lang="hr-HR" b="1" dirty="0"/>
              <a:t>dodavanjem novih atributa</a:t>
            </a:r>
            <a:r>
              <a:rPr lang="hr-HR" dirty="0"/>
              <a:t> u tablice (npr. datum zadaće).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6B951-04FA-6158-DAA9-0787EA627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465" y="2450403"/>
            <a:ext cx="4374946" cy="178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71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3A38D-8530-9441-C61C-C45A86F95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1BD159-8E10-D46A-DBE1-98A5E5713A5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Više-na-Više (M:M)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B3353-5B19-3EEB-DF6E-3A90244344F2}"/>
              </a:ext>
            </a:extLst>
          </p:cNvPr>
          <p:cNvSpPr txBox="1"/>
          <p:nvPr/>
        </p:nvSpPr>
        <p:spPr>
          <a:xfrm>
            <a:off x="990600" y="1295097"/>
            <a:ext cx="10008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pl-PL" dirty="0"/>
              <a:t>U </a:t>
            </a:r>
            <a:r>
              <a:rPr lang="pl-PL" b="1" dirty="0"/>
              <a:t>Many-to-Many</a:t>
            </a:r>
            <a:r>
              <a:rPr lang="pl-PL" dirty="0"/>
              <a:t> odnosu, </a:t>
            </a:r>
            <a:r>
              <a:rPr lang="pl-PL" b="1" dirty="0"/>
              <a:t>jedan zapis u jednoj tablici može biti povezan s više zapisa u drugoj tablici</a:t>
            </a:r>
            <a:r>
              <a:rPr lang="pl-PL" dirty="0"/>
              <a:t>, i obrnuto.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CDCE1E-2E56-0FD2-7B6A-A2A5C4F09BFB}"/>
              </a:ext>
            </a:extLst>
          </p:cNvPr>
          <p:cNvSpPr txBox="1"/>
          <p:nvPr/>
        </p:nvSpPr>
        <p:spPr>
          <a:xfrm>
            <a:off x="6331688" y="2902026"/>
            <a:ext cx="40829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💡 </a:t>
            </a:r>
            <a:r>
              <a:rPr lang="hr-HR" sz="1400" b="1" dirty="0"/>
              <a:t>Primjeri iz stvarnog života: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Student može biti upisan u više predmeta, a svaki predmet ima više studenata.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Kupci mogu kupiti više proizvoda, a svaki proizvod može biti kupljen od više kupaca.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Autori mogu napisati više knjiga, a svaka knjiga može imati više autora.</a:t>
            </a:r>
            <a:endParaRPr lang="hr-HR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2037D4-E7BF-031D-6E3B-2838F6D97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573" y="2515044"/>
            <a:ext cx="30670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32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821DA-DDEE-8060-E3EE-47516EF85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6111D5-FBF1-CF5A-E3D0-0FF398C02BFC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Više-na-Više (1:M)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55CB8-2154-B5E3-9D59-7B677485B0D8}"/>
              </a:ext>
            </a:extLst>
          </p:cNvPr>
          <p:cNvSpPr txBox="1"/>
          <p:nvPr/>
        </p:nvSpPr>
        <p:spPr>
          <a:xfrm>
            <a:off x="990600" y="1295097"/>
            <a:ext cx="10008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Jedan-na-Više (1:M) odnos se javlja kada </a:t>
            </a:r>
            <a:r>
              <a:rPr lang="hr-HR" b="1" dirty="0"/>
              <a:t>jedan zapis u jednoj tablici može biti povezan s više zapisa u drugoj tablici</a:t>
            </a:r>
            <a:r>
              <a:rPr lang="hr-HR" dirty="0"/>
              <a:t>.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899F5F-8D21-1729-06C7-E115CE869BE5}"/>
              </a:ext>
            </a:extLst>
          </p:cNvPr>
          <p:cNvSpPr txBox="1"/>
          <p:nvPr/>
        </p:nvSpPr>
        <p:spPr>
          <a:xfrm>
            <a:off x="1031358" y="2274288"/>
            <a:ext cx="1945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Kreiranje tablica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F75D8D-AF15-2FEC-9E5D-EAD143793A8C}"/>
              </a:ext>
            </a:extLst>
          </p:cNvPr>
          <p:cNvSpPr txBox="1"/>
          <p:nvPr/>
        </p:nvSpPr>
        <p:spPr>
          <a:xfrm>
            <a:off x="4199861" y="2274288"/>
            <a:ext cx="2514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Ubacivanje podataka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A887A3-AC45-0F01-285D-4BE216F0EC21}"/>
              </a:ext>
            </a:extLst>
          </p:cNvPr>
          <p:cNvSpPr txBox="1"/>
          <p:nvPr/>
        </p:nvSpPr>
        <p:spPr>
          <a:xfrm>
            <a:off x="7951381" y="2274288"/>
            <a:ext cx="3955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Dohvaćanje podataka s JOIN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C0CB6-53E4-20D9-466C-1CC205B2B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462" y="2847975"/>
            <a:ext cx="1201701" cy="6794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7204F9-FB61-281F-5C4F-23586027C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462" y="3685596"/>
            <a:ext cx="1254864" cy="6488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78B04F-7EF1-C5F0-80F9-02D1BF38F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462" y="4567596"/>
            <a:ext cx="1882185" cy="6979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E7FF1B-0E16-AE35-3BE5-31C90994D1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9195" y="2862654"/>
            <a:ext cx="2434856" cy="13526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42572AA-C40C-B93E-2A1E-10921F06CB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6158" y="4434386"/>
            <a:ext cx="2659911" cy="77661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B714333-5058-C8CF-10F2-7F4449390C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0793" y="2847975"/>
            <a:ext cx="3252345" cy="8232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43AC8E7-3AF7-6049-29A1-39AFCBE78E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0793" y="3903474"/>
            <a:ext cx="20955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90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6B9D1-81E4-1190-1878-74C3219BA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252849-8E4D-F428-580E-DC009EBF1C2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Više-na-Više (1:M)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41AD9-6324-104E-D8EF-5CBDE1296122}"/>
              </a:ext>
            </a:extLst>
          </p:cNvPr>
          <p:cNvSpPr txBox="1"/>
          <p:nvPr/>
        </p:nvSpPr>
        <p:spPr>
          <a:xfrm>
            <a:off x="990600" y="1455581"/>
            <a:ext cx="4139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Skraćivanje upita pomoću aliasa (AS)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AD1C00-3415-2FF7-A6AD-FF3830C69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484" y="2440280"/>
            <a:ext cx="3505200" cy="904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1F8100-8101-F3F1-7CD8-B5682D1FCFDD}"/>
              </a:ext>
            </a:extLst>
          </p:cNvPr>
          <p:cNvSpPr txBox="1"/>
          <p:nvPr/>
        </p:nvSpPr>
        <p:spPr>
          <a:xfrm>
            <a:off x="5521843" y="2698218"/>
            <a:ext cx="614561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studenti → </a:t>
            </a:r>
            <a:r>
              <a:rPr lang="hr-HR" sz="1400" b="1" dirty="0"/>
              <a:t>s</a:t>
            </a:r>
            <a:br>
              <a:rPr lang="hr-HR" sz="1400" dirty="0"/>
            </a:br>
            <a:r>
              <a:rPr lang="hr-HR" sz="1400" dirty="0"/>
              <a:t>✔ upisi → </a:t>
            </a:r>
            <a:r>
              <a:rPr lang="hr-HR" sz="1400" b="1" dirty="0"/>
              <a:t>u</a:t>
            </a:r>
            <a:br>
              <a:rPr lang="hr-HR" sz="1400" dirty="0"/>
            </a:br>
            <a:r>
              <a:rPr lang="hr-HR" sz="1400" dirty="0"/>
              <a:t>✔ predmeti → </a:t>
            </a:r>
            <a:r>
              <a:rPr lang="hr-HR" sz="1400" b="1" dirty="0"/>
              <a:t>p</a:t>
            </a:r>
            <a:endParaRPr lang="en-US" sz="1400" b="1" dirty="0"/>
          </a:p>
          <a:p>
            <a:endParaRPr lang="en-US" sz="1400" b="1" dirty="0"/>
          </a:p>
          <a:p>
            <a:r>
              <a:rPr lang="hr-HR" sz="1400" dirty="0"/>
              <a:t>💡 Isti rezultat, ali kraći i pregledniji upit!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8E3FC2-1B34-0CE2-8499-127381327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484" y="3547315"/>
            <a:ext cx="1687365" cy="109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59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33084-4F4E-DF46-855A-C9D9867E3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5B94-046F-8A18-0A0D-AE5BB3AC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CC8F86-B97F-3E84-8386-9F473DE7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</a:t>
            </a:r>
            <a:r>
              <a:rPr lang="hr-HR" b="1" dirty="0"/>
              <a:t>Pokušaj samostalno kreirati ove tablice u </a:t>
            </a:r>
            <a:r>
              <a:rPr lang="hr-HR" b="1" dirty="0" err="1"/>
              <a:t>PostgreSQL</a:t>
            </a:r>
            <a:r>
              <a:rPr lang="hr-HR" b="1" dirty="0"/>
              <a:t>-u i testirati JOIN upite!</a:t>
            </a:r>
            <a:endParaRPr lang="hr-HR" dirty="0"/>
          </a:p>
          <a:p>
            <a:r>
              <a:rPr lang="hr-HR" dirty="0"/>
              <a:t>✔ Možeš dodati više </a:t>
            </a:r>
            <a:r>
              <a:rPr lang="hr-HR" b="1" dirty="0"/>
              <a:t>studenata</a:t>
            </a:r>
            <a:r>
              <a:rPr lang="hr-HR" dirty="0"/>
              <a:t> i </a:t>
            </a:r>
            <a:r>
              <a:rPr lang="hr-HR" b="1" dirty="0"/>
              <a:t>predmeta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Možeš eksperimentirati s dodavanjem novih atributa (npr. </a:t>
            </a:r>
            <a:r>
              <a:rPr lang="hr-HR" b="1" dirty="0"/>
              <a:t>ocjene</a:t>
            </a:r>
            <a:r>
              <a:rPr lang="hr-HR" dirty="0"/>
              <a:t> u tablici </a:t>
            </a:r>
            <a:r>
              <a:rPr lang="hr-HR" b="1" dirty="0"/>
              <a:t>upisi</a:t>
            </a:r>
            <a:r>
              <a:rPr lang="hr-HR" dirty="0"/>
              <a:t>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AD52F-BB4C-AF0A-C239-854CC11B1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894" y="2420888"/>
            <a:ext cx="30670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49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D0479-735F-A7AE-F3F7-22065D542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4C9085-D4AC-0993-9F4E-200C368C396A}"/>
              </a:ext>
            </a:extLst>
          </p:cNvPr>
          <p:cNvSpPr txBox="1">
            <a:spLocks/>
          </p:cNvSpPr>
          <p:nvPr/>
        </p:nvSpPr>
        <p:spPr>
          <a:xfrm>
            <a:off x="990600" y="55317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Mijenjanje strukture tablica (ALTER TABLE)</a:t>
            </a:r>
            <a:endParaRPr lang="en-US" dirty="0"/>
          </a:p>
          <a:p>
            <a:endParaRPr lang="hr-HR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E834A6-A803-4D38-D550-FD1B2F851A99}"/>
              </a:ext>
            </a:extLst>
          </p:cNvPr>
          <p:cNvGrpSpPr/>
          <p:nvPr/>
        </p:nvGrpSpPr>
        <p:grpSpPr>
          <a:xfrm>
            <a:off x="3627141" y="1873825"/>
            <a:ext cx="4333875" cy="2480497"/>
            <a:chOff x="1226841" y="1635410"/>
            <a:chExt cx="4333875" cy="248049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CBA30B-6D3C-0BDA-DC7A-C8421EB69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6841" y="3088826"/>
              <a:ext cx="4333875" cy="409575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1DEAB67-F719-3CFB-66D4-3933210BF8EA}"/>
                </a:ext>
              </a:extLst>
            </p:cNvPr>
            <p:cNvGrpSpPr/>
            <p:nvPr/>
          </p:nvGrpSpPr>
          <p:grpSpPr>
            <a:xfrm>
              <a:off x="1226841" y="1635410"/>
              <a:ext cx="3295650" cy="2480497"/>
              <a:chOff x="1226841" y="1635410"/>
              <a:chExt cx="3295650" cy="248049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1C2EC52-23A7-AE37-9E34-31B569904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6841" y="1635410"/>
                <a:ext cx="3209925" cy="51435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6B2355B-83A0-D668-50EB-1CEBD944D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6841" y="2314418"/>
                <a:ext cx="3295650" cy="542925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6427AF7B-5E37-D722-7632-624E6D544F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6841" y="3677757"/>
                <a:ext cx="2400300" cy="4381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6276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BB671-DE0C-69DA-7D50-7B520318E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514EAA-86A0-ABD2-5692-FA150F3943F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SQL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640238-01BC-E770-D831-E152577D1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122" y="1344243"/>
            <a:ext cx="6448425" cy="126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239D55-EDDE-C6BE-D549-0151E3F5D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122" y="2771775"/>
            <a:ext cx="6448425" cy="131445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9325DB5-C4FA-1201-F20B-8A44F160DF8A}"/>
              </a:ext>
            </a:extLst>
          </p:cNvPr>
          <p:cNvSpPr txBox="1">
            <a:spLocks/>
          </p:cNvSpPr>
          <p:nvPr/>
        </p:nvSpPr>
        <p:spPr>
          <a:xfrm>
            <a:off x="378454" y="1170432"/>
            <a:ext cx="4631032" cy="4539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600" dirty="0"/>
              <a:t>👉 </a:t>
            </a:r>
            <a:r>
              <a:rPr lang="hr-HR" sz="1600" b="1" dirty="0"/>
              <a:t>SQL (</a:t>
            </a:r>
            <a:r>
              <a:rPr lang="hr-HR" sz="1600" b="1" dirty="0" err="1"/>
              <a:t>Structured</a:t>
            </a:r>
            <a:r>
              <a:rPr lang="hr-HR" sz="1600" b="1" dirty="0"/>
              <a:t> </a:t>
            </a:r>
            <a:r>
              <a:rPr lang="hr-HR" sz="1600" b="1" dirty="0" err="1"/>
              <a:t>Query</a:t>
            </a:r>
            <a:r>
              <a:rPr lang="hr-HR" sz="1600" b="1" dirty="0"/>
              <a:t> </a:t>
            </a:r>
            <a:r>
              <a:rPr lang="hr-HR" sz="1600" b="1" dirty="0" err="1"/>
              <a:t>Language</a:t>
            </a:r>
            <a:r>
              <a:rPr lang="hr-HR" sz="1600" b="1" dirty="0"/>
              <a:t>)</a:t>
            </a:r>
            <a:r>
              <a:rPr lang="hr-HR" sz="1600" dirty="0"/>
              <a:t> je jezik koji omogućuje </a:t>
            </a:r>
            <a:r>
              <a:rPr lang="hr-HR" sz="1600" b="1" dirty="0"/>
              <a:t>upite nad strukturiranom bazom podataka</a:t>
            </a:r>
            <a:r>
              <a:rPr lang="hr-HR" sz="1600" dirty="0"/>
              <a:t>.</a:t>
            </a:r>
            <a:endParaRPr lang="en-US" sz="1600" dirty="0"/>
          </a:p>
          <a:p>
            <a:pPr marL="15875" indent="0">
              <a:buNone/>
            </a:pPr>
            <a:r>
              <a:rPr lang="hr-HR" sz="1600" dirty="0"/>
              <a:t>👉Ove baze podataka postoje </a:t>
            </a:r>
            <a:r>
              <a:rPr lang="hr-HR" sz="1600" b="1" dirty="0"/>
              <a:t>desetljećima</a:t>
            </a:r>
            <a:r>
              <a:rPr lang="hr-HR" sz="1600" dirty="0"/>
              <a:t> i nazivaju se još i </a:t>
            </a:r>
            <a:r>
              <a:rPr lang="hr-HR" sz="1600" b="1" dirty="0"/>
              <a:t>relacijske baze podataka</a:t>
            </a:r>
            <a:r>
              <a:rPr lang="hr-HR" sz="1600" dirty="0"/>
              <a:t>.</a:t>
            </a:r>
            <a:endParaRPr lang="en-US" sz="1600" dirty="0"/>
          </a:p>
          <a:p>
            <a:pPr marL="15875" indent="0">
              <a:buNone/>
            </a:pPr>
            <a:r>
              <a:rPr lang="hr-HR" sz="1600" dirty="0"/>
              <a:t>👉</a:t>
            </a:r>
            <a:r>
              <a:rPr lang="es-ES" sz="1600" dirty="0" err="1"/>
              <a:t>Podaci</a:t>
            </a:r>
            <a:r>
              <a:rPr lang="es-ES" sz="1600" dirty="0"/>
              <a:t> su </a:t>
            </a:r>
            <a:r>
              <a:rPr lang="es-ES" sz="1600" b="1" dirty="0" err="1"/>
              <a:t>organizirani</a:t>
            </a:r>
            <a:r>
              <a:rPr lang="es-ES" sz="1600" b="1" dirty="0"/>
              <a:t> u </a:t>
            </a:r>
            <a:r>
              <a:rPr lang="es-ES" sz="1600" b="1" dirty="0" err="1"/>
              <a:t>tablice</a:t>
            </a:r>
            <a:r>
              <a:rPr lang="es-ES" sz="1600" dirty="0"/>
              <a:t> (</a:t>
            </a:r>
            <a:r>
              <a:rPr lang="es-ES" sz="1600" dirty="0" err="1"/>
              <a:t>slično</a:t>
            </a:r>
            <a:r>
              <a:rPr lang="es-ES" sz="1600" dirty="0"/>
              <a:t> Excel </a:t>
            </a:r>
            <a:r>
              <a:rPr lang="es-ES" sz="1600" dirty="0" err="1"/>
              <a:t>tablicama</a:t>
            </a:r>
            <a:r>
              <a:rPr lang="es-ES" sz="1600" dirty="0"/>
              <a:t>).</a:t>
            </a:r>
          </a:p>
          <a:p>
            <a:pPr marL="15875" indent="0">
              <a:buNone/>
            </a:pPr>
            <a:r>
              <a:rPr lang="hr-HR" sz="1600" dirty="0"/>
              <a:t>👉Svaka tablica sadrži </a:t>
            </a:r>
            <a:r>
              <a:rPr lang="hr-HR" sz="1600" b="1" dirty="0"/>
              <a:t>stupce (kolone)</a:t>
            </a:r>
            <a:r>
              <a:rPr lang="hr-HR" sz="1600" dirty="0"/>
              <a:t> koji definiraju </a:t>
            </a:r>
            <a:r>
              <a:rPr lang="hr-HR" sz="1600" b="1" dirty="0"/>
              <a:t>tipove podataka</a:t>
            </a:r>
            <a:r>
              <a:rPr lang="hr-HR" sz="1600" dirty="0"/>
              <a:t>.</a:t>
            </a:r>
            <a:endParaRPr lang="en-US" sz="1600" dirty="0"/>
          </a:p>
          <a:p>
            <a:pPr marL="15875" indent="0">
              <a:buNone/>
            </a:pPr>
            <a:r>
              <a:rPr lang="hr-HR" sz="1600" dirty="0"/>
              <a:t>👉 </a:t>
            </a:r>
            <a:r>
              <a:rPr lang="pl-PL" sz="1600" dirty="0"/>
              <a:t>Svaki redak tablice je </a:t>
            </a:r>
            <a:r>
              <a:rPr lang="pl-PL" sz="1600" b="1" dirty="0"/>
              <a:t>novi zapis (record)</a:t>
            </a:r>
            <a:r>
              <a:rPr lang="pl-PL" sz="1600" dirty="0"/>
              <a:t>.</a:t>
            </a:r>
            <a:endParaRPr lang="en-US" sz="1600" dirty="0"/>
          </a:p>
          <a:p>
            <a:pPr marL="15875" indent="0">
              <a:buNone/>
            </a:pPr>
            <a:r>
              <a:rPr lang="hr-HR" sz="1600" dirty="0"/>
              <a:t>👉 Relacije između podataka omogućuju povezivanje tablica.</a:t>
            </a:r>
            <a:endParaRPr lang="en-US" sz="1600" dirty="0"/>
          </a:p>
          <a:p>
            <a:pPr marL="15875" indent="0">
              <a:buNone/>
            </a:pPr>
            <a:r>
              <a:rPr lang="hr-HR" sz="1600" dirty="0"/>
              <a:t>👉 Svaki blog post ima ID korisnika koji ga je napisao (</a:t>
            </a:r>
            <a:r>
              <a:rPr lang="hr-HR" sz="1600" dirty="0" err="1"/>
              <a:t>foreign</a:t>
            </a:r>
            <a:r>
              <a:rPr lang="hr-HR" sz="1600" dirty="0"/>
              <a:t> </a:t>
            </a:r>
            <a:r>
              <a:rPr lang="hr-HR" sz="1600" dirty="0" err="1"/>
              <a:t>key</a:t>
            </a:r>
            <a:r>
              <a:rPr lang="hr-HR" sz="1600" dirty="0"/>
              <a:t>). </a:t>
            </a:r>
            <a:endParaRPr lang="en-US" sz="1600" dirty="0"/>
          </a:p>
          <a:p>
            <a:pPr marL="15875" indent="0">
              <a:buNone/>
            </a:pPr>
            <a:r>
              <a:rPr lang="hr-HR" sz="1600" dirty="0"/>
              <a:t>👉 Možemo jednostavno dohvatiti sve postove određenog korisnika koristeći SQL upite.</a:t>
            </a:r>
          </a:p>
          <a:p>
            <a:pPr marL="15875" indent="0">
              <a:buNone/>
            </a:pPr>
            <a:endParaRPr lang="hr-HR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B8ADE76-19A5-448C-ECC4-1DBF33F4E196}"/>
              </a:ext>
            </a:extLst>
          </p:cNvPr>
          <p:cNvSpPr txBox="1">
            <a:spLocks/>
          </p:cNvSpPr>
          <p:nvPr/>
        </p:nvSpPr>
        <p:spPr>
          <a:xfrm>
            <a:off x="6716232" y="4351350"/>
            <a:ext cx="3703675" cy="1255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✔ </a:t>
            </a:r>
            <a:r>
              <a:rPr lang="hr-HR" b="1" dirty="0" err="1"/>
              <a:t>PostgreSQL</a:t>
            </a:r>
            <a:r>
              <a:rPr lang="hr-HR" dirty="0"/>
              <a:t> 🏆 (najpopularnija među developerima!)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MySQL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SQLite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Microsoft SQL Server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Oracle </a:t>
            </a:r>
            <a:r>
              <a:rPr lang="hr-HR" b="1" dirty="0" err="1"/>
              <a:t>Database</a:t>
            </a:r>
            <a:r>
              <a:rPr lang="hr-HR" dirty="0"/>
              <a:t> (ali košta $$$)</a:t>
            </a:r>
          </a:p>
        </p:txBody>
      </p:sp>
    </p:spTree>
    <p:extLst>
      <p:ext uri="{BB962C8B-B14F-4D97-AF65-F5344CB8AC3E}">
        <p14:creationId xmlns:p14="http://schemas.microsoft.com/office/powerpoint/2010/main" val="452716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02B79-8933-5CCE-DD05-CBF49EA5A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1EBFA3-7B10-1CB0-DB2B-B4264D8905AC}"/>
              </a:ext>
            </a:extLst>
          </p:cNvPr>
          <p:cNvSpPr txBox="1">
            <a:spLocks/>
          </p:cNvSpPr>
          <p:nvPr/>
        </p:nvSpPr>
        <p:spPr>
          <a:xfrm>
            <a:off x="990600" y="55317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UPDATE,DELETE, ORDER BY</a:t>
            </a:r>
          </a:p>
          <a:p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AA6D63-6B7B-4362-8816-B55D4D950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119" y="2006959"/>
            <a:ext cx="3829050" cy="504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1C85F6-C38A-DE5D-EEFC-EED66C61F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029" y="2827263"/>
            <a:ext cx="4238625" cy="41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22BA67-8E8D-0617-8739-BB90BBC71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981" y="4666474"/>
            <a:ext cx="3743325" cy="1038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67BBD9-3C6F-A6DA-AE56-730BA841F3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982" y="3988948"/>
            <a:ext cx="2733675" cy="5524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663D51-3463-A683-0E31-4B601F4314AA}"/>
              </a:ext>
            </a:extLst>
          </p:cNvPr>
          <p:cNvSpPr txBox="1"/>
          <p:nvPr/>
        </p:nvSpPr>
        <p:spPr>
          <a:xfrm>
            <a:off x="990601" y="1455581"/>
            <a:ext cx="1061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UPDATE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4F2750-BE6C-02D1-00C3-100F9525F96F}"/>
              </a:ext>
            </a:extLst>
          </p:cNvPr>
          <p:cNvSpPr txBox="1"/>
          <p:nvPr/>
        </p:nvSpPr>
        <p:spPr>
          <a:xfrm>
            <a:off x="1034017" y="3571102"/>
            <a:ext cx="1061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DELETE</a:t>
            </a:r>
            <a:endParaRPr lang="hr-H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A73F57-0A43-2B4A-1CCD-4B2B4A9A530C}"/>
              </a:ext>
            </a:extLst>
          </p:cNvPr>
          <p:cNvSpPr txBox="1"/>
          <p:nvPr/>
        </p:nvSpPr>
        <p:spPr>
          <a:xfrm>
            <a:off x="6690537" y="1455581"/>
            <a:ext cx="1417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ORDER BY</a:t>
            </a:r>
            <a:endParaRPr lang="hr-HR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7FEC89-108F-98E4-C2BA-4CF808DB32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537" y="2006959"/>
            <a:ext cx="5105400" cy="485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101468-A95B-0790-068C-0E4A0505E7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0537" y="2789163"/>
            <a:ext cx="5410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34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EF2B3-C1C8-AEBF-2741-42FCAC091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17B2-EF5A-3CF5-6AF8-371CD53C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E54977-B2B8-0D17-13C2-C5C4C104D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</a:t>
            </a:r>
            <a:r>
              <a:rPr lang="hr-HR" b="1" dirty="0"/>
              <a:t>Pokušaj samostalno:</a:t>
            </a:r>
            <a:endParaRPr lang="hr-HR" dirty="0"/>
          </a:p>
          <a:p>
            <a:r>
              <a:rPr lang="hr-HR" dirty="0"/>
              <a:t>✔ Ažurirati e-mail korisnika s </a:t>
            </a:r>
            <a:r>
              <a:rPr lang="hr-HR" b="1" dirty="0"/>
              <a:t>ID-em 2</a:t>
            </a:r>
            <a:r>
              <a:rPr lang="hr-HR" dirty="0"/>
              <a:t> na </a:t>
            </a:r>
            <a:r>
              <a:rPr lang="hr-HR" b="1" dirty="0"/>
              <a:t>"novi.email@email.com"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Obrisati korisnika s </a:t>
            </a:r>
            <a:r>
              <a:rPr lang="hr-HR" b="1" dirty="0"/>
              <a:t>ID-em 5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Sortirati korisnike prema </a:t>
            </a:r>
            <a:r>
              <a:rPr lang="hr-HR" b="1" dirty="0"/>
              <a:t>prezimenu uzlazno</a:t>
            </a:r>
            <a:r>
              <a:rPr lang="hr-H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1950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7E889-3F08-7E96-6885-8C4587BEE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4039-2199-2681-134E-A2B602BE1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954" y="929972"/>
            <a:ext cx="9144000" cy="1013780"/>
          </a:xfrm>
        </p:spPr>
        <p:txBody>
          <a:bodyPr/>
          <a:lstStyle/>
          <a:p>
            <a:pPr algn="ctr"/>
            <a:r>
              <a:rPr lang="en-US" dirty="0"/>
              <a:t>ZAVR</a:t>
            </a:r>
            <a:r>
              <a:rPr lang="hr-HR" dirty="0"/>
              <a:t>š</a:t>
            </a:r>
            <a:r>
              <a:rPr lang="en-US" dirty="0"/>
              <a:t>NA 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CA58F0-B744-E3F6-CD77-AEB356EB1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483" y="2213231"/>
            <a:ext cx="9144000" cy="1492216"/>
          </a:xfrm>
        </p:spPr>
        <p:txBody>
          <a:bodyPr>
            <a:noAutofit/>
          </a:bodyPr>
          <a:lstStyle/>
          <a:p>
            <a:r>
              <a:rPr lang="en-US" sz="1200" dirty="0"/>
              <a:t>ZADATAK - https://docs.google.com/document/d/1DFs5Y93wuRjF9xnY9SWvMOreWY7Lro_Yj7_f7Ix16VY/edit?usp=sharing</a:t>
            </a:r>
            <a:endParaRPr lang="hr-HR" sz="1200" dirty="0"/>
          </a:p>
        </p:txBody>
      </p:sp>
    </p:spTree>
    <p:extLst>
      <p:ext uri="{BB962C8B-B14F-4D97-AF65-F5344CB8AC3E}">
        <p14:creationId xmlns:p14="http://schemas.microsoft.com/office/powerpoint/2010/main" val="172430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CDD28-BD62-549E-613A-4F3530DD3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0B06FE-46F2-0CBA-9EFE-1103911D8E1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NoSQL</a:t>
            </a:r>
            <a:endParaRPr lang="hr-H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E538D0-2A1C-A42F-AF8F-CD4B0A952740}"/>
              </a:ext>
            </a:extLst>
          </p:cNvPr>
          <p:cNvSpPr txBox="1">
            <a:spLocks/>
          </p:cNvSpPr>
          <p:nvPr/>
        </p:nvSpPr>
        <p:spPr>
          <a:xfrm>
            <a:off x="990600" y="1431243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Podaci se spremaju </a:t>
            </a:r>
            <a:r>
              <a:rPr lang="hr-HR" b="1" dirty="0"/>
              <a:t>kao JSON objekti</a:t>
            </a:r>
            <a:r>
              <a:rPr lang="hr-HR" dirty="0"/>
              <a:t> umjesto tablica.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</a:t>
            </a:r>
            <a:r>
              <a:rPr lang="hr-HR" b="1" dirty="0"/>
              <a:t>Nema fiksne strukture</a:t>
            </a:r>
            <a:r>
              <a:rPr lang="hr-HR" dirty="0"/>
              <a:t>, što znači da možemo </a:t>
            </a:r>
            <a:r>
              <a:rPr lang="hr-HR" b="1" dirty="0"/>
              <a:t>dinamički dodavati polja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👉Možemo </a:t>
            </a:r>
            <a:r>
              <a:rPr lang="hr-HR" b="1" dirty="0"/>
              <a:t>dodati novo polje</a:t>
            </a:r>
            <a:r>
              <a:rPr lang="hr-HR" dirty="0"/>
              <a:t> bilo kojem korisniku </a:t>
            </a:r>
            <a:r>
              <a:rPr lang="hr-HR" b="1" dirty="0"/>
              <a:t>bez promjene cijele baze</a:t>
            </a:r>
            <a:r>
              <a:rPr lang="en-US" b="1" dirty="0"/>
              <a:t> (</a:t>
            </a:r>
            <a:r>
              <a:rPr lang="en-US" b="1" dirty="0" err="1"/>
              <a:t>omiljena_hrana</a:t>
            </a:r>
            <a:r>
              <a:rPr lang="en-US" b="1" dirty="0"/>
              <a:t> </a:t>
            </a:r>
            <a:r>
              <a:rPr lang="en-US" b="1" dirty="0" err="1"/>
              <a:t>samo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 ANA </a:t>
            </a:r>
            <a:r>
              <a:rPr lang="en-US" b="1" dirty="0" err="1"/>
              <a:t>korisnika</a:t>
            </a:r>
            <a:r>
              <a:rPr lang="en-US" b="1" dirty="0"/>
              <a:t>)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👉Fleksibilnost – svaki korisnik može imati </a:t>
            </a:r>
            <a:r>
              <a:rPr lang="hr-HR" b="1" dirty="0"/>
              <a:t>različite atribute</a:t>
            </a:r>
            <a:r>
              <a:rPr lang="hr-HR" dirty="0"/>
              <a:t>.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0598333-39E8-CB82-2CA3-8E2ED928E706}"/>
              </a:ext>
            </a:extLst>
          </p:cNvPr>
          <p:cNvSpPr txBox="1">
            <a:spLocks/>
          </p:cNvSpPr>
          <p:nvPr/>
        </p:nvSpPr>
        <p:spPr>
          <a:xfrm>
            <a:off x="6709795" y="4091455"/>
            <a:ext cx="4485168" cy="1255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✔ </a:t>
            </a:r>
            <a:r>
              <a:rPr lang="hr-HR" b="1" dirty="0" err="1"/>
              <a:t>MongoDB</a:t>
            </a:r>
            <a:r>
              <a:rPr lang="hr-HR" dirty="0"/>
              <a:t> (najpopularniji </a:t>
            </a:r>
            <a:r>
              <a:rPr lang="hr-HR" dirty="0" err="1"/>
              <a:t>NoSQL</a:t>
            </a:r>
            <a:r>
              <a:rPr lang="hr-HR" dirty="0"/>
              <a:t>)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Redis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DynamoDB</a:t>
            </a:r>
            <a:r>
              <a:rPr lang="hr-HR" dirty="0"/>
              <a:t> (</a:t>
            </a:r>
            <a:r>
              <a:rPr lang="hr-HR" dirty="0" err="1"/>
              <a:t>Amazonova</a:t>
            </a:r>
            <a:r>
              <a:rPr lang="hr-HR" dirty="0"/>
              <a:t> baza podataka)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D7767B-C8A4-BF00-B5B6-50B585D58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916" y="1431243"/>
            <a:ext cx="3845905" cy="228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9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86F93-B0F9-6F54-E65B-5664BA52D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5E292B-1E1C-216C-1E5A-7FE1252BC82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</a:t>
            </a:r>
            <a:r>
              <a:rPr lang="hr-HR" dirty="0"/>
              <a:t>SQL vs. </a:t>
            </a:r>
            <a:r>
              <a:rPr lang="hr-HR" dirty="0" err="1"/>
              <a:t>NoSQL</a:t>
            </a:r>
            <a:r>
              <a:rPr lang="hr-HR" dirty="0"/>
              <a:t> – Koji je bolji?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803B533-4421-91A1-D8EE-A4F20D9A611A}"/>
              </a:ext>
            </a:extLst>
          </p:cNvPr>
          <p:cNvSpPr txBox="1">
            <a:spLocks/>
          </p:cNvSpPr>
          <p:nvPr/>
        </p:nvSpPr>
        <p:spPr>
          <a:xfrm>
            <a:off x="95097" y="1526354"/>
            <a:ext cx="6313017" cy="38052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800" dirty="0"/>
              <a:t>Ovo je </a:t>
            </a:r>
            <a:r>
              <a:rPr lang="hr-HR" sz="1800" b="1" dirty="0"/>
              <a:t>kontroverzna tema među developerima</a:t>
            </a:r>
            <a:r>
              <a:rPr lang="hr-HR" sz="1800" dirty="0"/>
              <a:t>! 🔥</a:t>
            </a:r>
            <a:endParaRPr lang="en-US" sz="1800" dirty="0"/>
          </a:p>
          <a:p>
            <a:pPr marL="15875" indent="0">
              <a:buNone/>
            </a:pPr>
            <a:br>
              <a:rPr lang="hr-HR" sz="1800" dirty="0"/>
            </a:br>
            <a:r>
              <a:rPr lang="hr-HR" sz="1800" dirty="0"/>
              <a:t>💡 </a:t>
            </a:r>
            <a:r>
              <a:rPr lang="hr-HR" sz="1800" b="1" dirty="0"/>
              <a:t>SQL baze</a:t>
            </a:r>
            <a:r>
              <a:rPr lang="hr-HR" sz="1800" dirty="0"/>
              <a:t> su </a:t>
            </a:r>
            <a:r>
              <a:rPr lang="hr-HR" sz="1800" b="1" dirty="0"/>
              <a:t>strukturirane, pouzdane i efikasne</a:t>
            </a:r>
            <a:r>
              <a:rPr lang="hr-HR" sz="1800" dirty="0"/>
              <a:t> za </a:t>
            </a:r>
            <a:r>
              <a:rPr lang="hr-HR" sz="1800" b="1" dirty="0"/>
              <a:t>velike projekte</a:t>
            </a:r>
            <a:r>
              <a:rPr lang="hr-HR" sz="1800" dirty="0"/>
              <a:t>.</a:t>
            </a:r>
            <a:endParaRPr lang="en-US" sz="1800" dirty="0"/>
          </a:p>
          <a:p>
            <a:pPr marL="15875" indent="0">
              <a:buNone/>
            </a:pPr>
            <a:br>
              <a:rPr lang="hr-HR" sz="1800" dirty="0"/>
            </a:br>
            <a:r>
              <a:rPr lang="hr-HR" sz="1800" dirty="0"/>
              <a:t>💡 </a:t>
            </a:r>
            <a:r>
              <a:rPr lang="hr-HR" sz="1800" b="1" dirty="0" err="1"/>
              <a:t>NoSQL</a:t>
            </a:r>
            <a:r>
              <a:rPr lang="hr-HR" sz="1800" b="1" dirty="0"/>
              <a:t> baze</a:t>
            </a:r>
            <a:r>
              <a:rPr lang="hr-HR" sz="1800" dirty="0"/>
              <a:t> su </a:t>
            </a:r>
            <a:r>
              <a:rPr lang="hr-HR" sz="1800" b="1" dirty="0"/>
              <a:t>fleksibilnije i lakše za početnike</a:t>
            </a:r>
            <a:r>
              <a:rPr lang="hr-HR" sz="1800" dirty="0"/>
              <a:t>, ali mogu izazvati probleme kod velikih sustava.</a:t>
            </a:r>
          </a:p>
          <a:p>
            <a:pPr marL="15875" indent="0">
              <a:buNone/>
            </a:pPr>
            <a:br>
              <a:rPr lang="hr-HR" sz="1800" dirty="0"/>
            </a:br>
            <a:r>
              <a:rPr lang="hr-HR" sz="1800" dirty="0"/>
              <a:t>🏆 </a:t>
            </a:r>
            <a:r>
              <a:rPr lang="hr-HR" sz="1800" b="1" dirty="0" err="1"/>
              <a:t>PostgreSQL</a:t>
            </a:r>
            <a:r>
              <a:rPr lang="hr-HR" sz="1800" b="1" dirty="0"/>
              <a:t> je najomiljenija baza među profesionalcima</a:t>
            </a:r>
            <a:r>
              <a:rPr lang="hr-HR" sz="1800" dirty="0"/>
              <a:t>!</a:t>
            </a:r>
            <a:endParaRPr lang="en-US" sz="1800" dirty="0"/>
          </a:p>
          <a:p>
            <a:pPr marL="15875" indent="0">
              <a:buNone/>
            </a:pPr>
            <a:br>
              <a:rPr lang="hr-HR" sz="1800" dirty="0"/>
            </a:br>
            <a:r>
              <a:rPr lang="hr-HR" sz="1800" dirty="0"/>
              <a:t>➡ </a:t>
            </a:r>
            <a:r>
              <a:rPr lang="hr-HR" sz="1800" dirty="0" err="1"/>
              <a:t>MongoDB</a:t>
            </a:r>
            <a:r>
              <a:rPr lang="hr-HR" sz="1800" dirty="0"/>
              <a:t> je </a:t>
            </a:r>
            <a:r>
              <a:rPr lang="hr-HR" sz="1800" b="1" dirty="0"/>
              <a:t>popularan među početnicima</a:t>
            </a:r>
            <a:r>
              <a:rPr lang="hr-HR" sz="1800" dirty="0"/>
              <a:t>, ali mnogi profesionalni developeri preferiraju SQL.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765FA4-2CAD-217F-3D66-683B74A54400}"/>
              </a:ext>
            </a:extLst>
          </p:cNvPr>
          <p:cNvSpPr txBox="1">
            <a:spLocks/>
          </p:cNvSpPr>
          <p:nvPr/>
        </p:nvSpPr>
        <p:spPr>
          <a:xfrm>
            <a:off x="6530758" y="1526354"/>
            <a:ext cx="5566144" cy="2891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b="1" dirty="0"/>
              <a:t>🎯 Zašto ćemo učiti </a:t>
            </a:r>
            <a:r>
              <a:rPr lang="hr-HR" b="1" dirty="0" err="1"/>
              <a:t>PostgreSQL</a:t>
            </a:r>
            <a:r>
              <a:rPr lang="hr-HR" b="1" dirty="0"/>
              <a:t>?</a:t>
            </a:r>
          </a:p>
          <a:p>
            <a:pPr marL="15875" indent="0">
              <a:buNone/>
            </a:pPr>
            <a:r>
              <a:rPr lang="hr-HR" dirty="0"/>
              <a:t>📌 </a:t>
            </a:r>
            <a:r>
              <a:rPr lang="hr-HR" b="1" dirty="0" err="1"/>
              <a:t>PostgreSQL</a:t>
            </a:r>
            <a:r>
              <a:rPr lang="hr-HR" b="1" dirty="0"/>
              <a:t> je najbolji izbor</a:t>
            </a:r>
            <a:r>
              <a:rPr lang="hr-HR" dirty="0"/>
              <a:t> jer je: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Besplatan</a:t>
            </a:r>
            <a:r>
              <a:rPr lang="hr-HR" dirty="0"/>
              <a:t> i </a:t>
            </a:r>
            <a:r>
              <a:rPr lang="hr-HR" b="1" dirty="0" err="1"/>
              <a:t>open-source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Brz i skalabilan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Pouzdan za velike projekte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Najpopularniji među profesionalcima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9219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267AD-3A3A-2C4A-C3D9-04ED473F9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C5D330-FFA8-C49C-5C03-9FDAAC46683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 err="1"/>
              <a:t>PostgreSQL</a:t>
            </a:r>
            <a:r>
              <a:rPr lang="en-US" dirty="0"/>
              <a:t> </a:t>
            </a:r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A385A-50BB-9937-550E-251608B839BA}"/>
              </a:ext>
            </a:extLst>
          </p:cNvPr>
          <p:cNvSpPr txBox="1"/>
          <p:nvPr/>
        </p:nvSpPr>
        <p:spPr>
          <a:xfrm>
            <a:off x="751368" y="1336119"/>
            <a:ext cx="525868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 err="1"/>
              <a:t>PostgreSQL</a:t>
            </a:r>
            <a:r>
              <a:rPr lang="hr-HR" sz="1400" dirty="0"/>
              <a:t> nudi širi raspon tipova podataka u odnosu na standardni SQL.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Tekstualni podaci: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VARCHAR(n) – Varijabilna duljina teksta (maksimalno n znakova)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TEXT – Neograničena duljina teksta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Brojevi: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INT – Cijeli brojevi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BIGINT – Veliki cijeli brojevi (za milijarde zapisa)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DECIMAL(10,2) – Decimalni brojevi (npr. cijene)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Datum i vrijeme: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DATE – Pohranjuje samo datum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TIMESTAMP – Pohranjuje datum i vrijeme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Ostalo: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BOOLEAN – </a:t>
            </a:r>
            <a:r>
              <a:rPr lang="hr-HR" sz="1400" dirty="0" err="1"/>
              <a:t>true</a:t>
            </a:r>
            <a:r>
              <a:rPr lang="hr-HR" sz="1400" dirty="0"/>
              <a:t> / </a:t>
            </a:r>
            <a:r>
              <a:rPr lang="hr-HR" sz="1400" dirty="0" err="1"/>
              <a:t>false</a:t>
            </a:r>
            <a:r>
              <a:rPr lang="hr-HR" sz="1400" dirty="0"/>
              <a:t> vrijednosti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SERIAL – Auto-</a:t>
            </a:r>
            <a:r>
              <a:rPr lang="hr-HR" sz="1400" dirty="0" err="1"/>
              <a:t>incrementing</a:t>
            </a:r>
            <a:r>
              <a:rPr lang="hr-HR" sz="1400" dirty="0"/>
              <a:t> broj za primarne ključeve</a:t>
            </a:r>
          </a:p>
          <a:p>
            <a:r>
              <a:rPr lang="hr-HR" sz="1400" dirty="0"/>
              <a:t>📌 </a:t>
            </a:r>
            <a:r>
              <a:rPr lang="hr-HR" sz="1400" b="1" dirty="0"/>
              <a:t>Koji format koristiti za tekst?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VARCHAR(50) = ograničenje na 50 znakova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TEXT = nema ograničenja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E70239-84A1-146F-66A0-F9EB06611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616" y="1336119"/>
            <a:ext cx="3701016" cy="2975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E17D3B-B503-49B9-E13F-4824D6851E1D}"/>
              </a:ext>
            </a:extLst>
          </p:cNvPr>
          <p:cNvSpPr txBox="1"/>
          <p:nvPr/>
        </p:nvSpPr>
        <p:spPr>
          <a:xfrm>
            <a:off x="6345865" y="4790776"/>
            <a:ext cx="614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💡 U modernim aplikacijama često se koristi </a:t>
            </a:r>
            <a:r>
              <a:rPr lang="hr-HR" sz="1200" b="1" dirty="0"/>
              <a:t>TEXT</a:t>
            </a:r>
            <a:r>
              <a:rPr lang="hr-HR" sz="1200" dirty="0"/>
              <a:t> jer nema problema s ograničenjem duljine.</a:t>
            </a:r>
            <a:br>
              <a:rPr lang="hr-HR" sz="1200" dirty="0"/>
            </a:br>
            <a:r>
              <a:rPr lang="hr-HR" sz="1200" dirty="0"/>
              <a:t>Postoji mali gubitak brzine, ali je fleksibilnije za rastuće baze podataka.</a:t>
            </a:r>
          </a:p>
        </p:txBody>
      </p:sp>
    </p:spTree>
    <p:extLst>
      <p:ext uri="{BB962C8B-B14F-4D97-AF65-F5344CB8AC3E}">
        <p14:creationId xmlns:p14="http://schemas.microsoft.com/office/powerpoint/2010/main" val="156175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5BB47-7A66-442A-C2A3-726510250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479856-F549-C8B7-3770-E5D4E296C18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– CREATE TABLE</a:t>
            </a:r>
            <a:endParaRPr lang="hr-H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2ADBF6-1130-4DF0-9301-B35C9015C1F7}"/>
              </a:ext>
            </a:extLst>
          </p:cNvPr>
          <p:cNvSpPr txBox="1">
            <a:spLocks/>
          </p:cNvSpPr>
          <p:nvPr/>
        </p:nvSpPr>
        <p:spPr>
          <a:xfrm>
            <a:off x="990600" y="1526354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dirty="0"/>
              <a:t>S</a:t>
            </a:r>
            <a:r>
              <a:rPr lang="hr-HR" dirty="0"/>
              <a:t>QL je </a:t>
            </a:r>
            <a:r>
              <a:rPr lang="hr-HR" b="1" dirty="0"/>
              <a:t>jezik upita</a:t>
            </a:r>
            <a:r>
              <a:rPr lang="hr-HR" dirty="0"/>
              <a:t> kojim možemo: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Dodavati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Dohvaćati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Ažurirati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Brisati podatke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87ACEA-EC2D-682B-45F6-7CC5A50F8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845" y="2299640"/>
            <a:ext cx="6372225" cy="225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AEA2E-2A03-8FD7-6223-64173F8D1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E3E910-1B4D-E315-50BF-B5D8D3E1BB1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INSERT</a:t>
            </a:r>
            <a:endParaRPr lang="hr-H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243C89A-B64D-5642-18E5-1E721F7A0E9C}"/>
              </a:ext>
            </a:extLst>
          </p:cNvPr>
          <p:cNvSpPr txBox="1">
            <a:spLocks/>
          </p:cNvSpPr>
          <p:nvPr/>
        </p:nvSpPr>
        <p:spPr>
          <a:xfrm>
            <a:off x="990600" y="1526354"/>
            <a:ext cx="5830186" cy="59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Primjer dodavanja prvog proizvoda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D12AC3-895F-9641-234C-A708EF560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284" y="1444960"/>
            <a:ext cx="2828925" cy="590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9B71FA-F119-7887-3673-618691784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284" y="2673906"/>
            <a:ext cx="3200400" cy="619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60C2FA-7147-9F08-08F4-7C85C1A52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4284" y="4066772"/>
            <a:ext cx="2590800" cy="561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610C8ED-FF02-327D-D965-5A72256BDD19}"/>
              </a:ext>
            </a:extLst>
          </p:cNvPr>
          <p:cNvSpPr txBox="1">
            <a:spLocks/>
          </p:cNvSpPr>
          <p:nvPr/>
        </p:nvSpPr>
        <p:spPr>
          <a:xfrm>
            <a:off x="1015410" y="2747144"/>
            <a:ext cx="5830186" cy="7881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Dodavanje još jednog proizvoda (ali bez cijene)</a:t>
            </a:r>
            <a:endParaRPr lang="en-US" dirty="0"/>
          </a:p>
          <a:p>
            <a:pPr marL="15875" indent="0">
              <a:buNone/>
            </a:pP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C154B2F-32C2-35D9-9C8C-5E3CD6B4187D}"/>
              </a:ext>
            </a:extLst>
          </p:cNvPr>
          <p:cNvSpPr txBox="1">
            <a:spLocks/>
          </p:cNvSpPr>
          <p:nvPr/>
        </p:nvSpPr>
        <p:spPr>
          <a:xfrm>
            <a:off x="1015410" y="4165567"/>
            <a:ext cx="5830186" cy="78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Primjer koji uzrokuje grešku:</a:t>
            </a:r>
            <a:endParaRPr lang="en-US" dirty="0"/>
          </a:p>
          <a:p>
            <a:pPr marL="1587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9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7F141-A3E2-4CA1-3B1B-116B7F42A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C1869D-F84B-1627-462C-70C687EED57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SELECT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E57242-2B80-B6E9-F0F4-4D461B006497}"/>
              </a:ext>
            </a:extLst>
          </p:cNvPr>
          <p:cNvSpPr txBox="1"/>
          <p:nvPr/>
        </p:nvSpPr>
        <p:spPr>
          <a:xfrm>
            <a:off x="570614" y="1972775"/>
            <a:ext cx="61456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/>
              <a:t>D</a:t>
            </a:r>
            <a:r>
              <a:rPr lang="hr-HR" dirty="0" err="1"/>
              <a:t>ohvaćanje</a:t>
            </a:r>
            <a:r>
              <a:rPr lang="hr-HR" dirty="0"/>
              <a:t> svih podataka</a:t>
            </a:r>
            <a:endParaRPr lang="en-US" dirty="0"/>
          </a:p>
          <a:p>
            <a:br>
              <a:rPr lang="hr-HR" dirty="0"/>
            </a:br>
            <a:r>
              <a:rPr lang="hr-HR" dirty="0"/>
              <a:t>👉 Ako ne želimo sve stupce, možemo navesti </a:t>
            </a:r>
            <a:r>
              <a:rPr lang="hr-HR" b="1" dirty="0"/>
              <a:t>samo one koji nas zanimaju</a:t>
            </a:r>
            <a:endParaRPr lang="en-US" b="1" dirty="0"/>
          </a:p>
          <a:p>
            <a:br>
              <a:rPr lang="hr-HR" dirty="0"/>
            </a:br>
            <a:r>
              <a:rPr lang="hr-HR" dirty="0"/>
              <a:t>👉 Kako filtrirati podatke?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5BB75-19E5-B543-4BF3-A098049B4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984" y="1972775"/>
            <a:ext cx="1943100" cy="352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C1C7C-6B9B-AA46-758B-99302846D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964" y="2520248"/>
            <a:ext cx="2352675" cy="371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EFCE8D-CA13-05C1-B9A6-6343E665B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2609" y="3190875"/>
            <a:ext cx="2609850" cy="476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64A510-4E86-078A-B538-0CCBB5274C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2689" y="3841517"/>
            <a:ext cx="4906704" cy="18639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D25769-1601-8753-1B40-0AECB7BAD8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2803" y="3190875"/>
            <a:ext cx="347596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76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6543</TotalTime>
  <Words>2383</Words>
  <Application>Microsoft Office PowerPoint</Application>
  <PresentationFormat>Widescreen</PresentationFormat>
  <Paragraphs>253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Open Sans</vt:lpstr>
      <vt:lpstr>Open Sans Semibold</vt:lpstr>
      <vt:lpstr>Udemy Sans</vt:lpstr>
      <vt:lpstr>Wingdings</vt:lpstr>
      <vt:lpstr>Office Theme</vt:lpstr>
      <vt:lpstr>Uvod u baze podataka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VJEžba</vt:lpstr>
      <vt:lpstr>PowerPoint Presentation</vt:lpstr>
      <vt:lpstr>PowerPoint Presentation</vt:lpstr>
      <vt:lpstr>VJEžba</vt:lpstr>
      <vt:lpstr>PowerPoint Presentation</vt:lpstr>
      <vt:lpstr>PowerPoint Presentation</vt:lpstr>
      <vt:lpstr>VJEžba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VJEžba</vt:lpstr>
      <vt:lpstr>ZAVRšNA 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 Duvnjak</cp:lastModifiedBy>
  <cp:revision>190</cp:revision>
  <dcterms:created xsi:type="dcterms:W3CDTF">2021-08-14T09:32:24Z</dcterms:created>
  <dcterms:modified xsi:type="dcterms:W3CDTF">2025-06-02T18:28:10Z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