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83" r:id="rId4"/>
    <p:sldId id="281" r:id="rId5"/>
    <p:sldId id="272" r:id="rId6"/>
    <p:sldId id="274" r:id="rId7"/>
    <p:sldId id="282" r:id="rId8"/>
    <p:sldId id="275" r:id="rId9"/>
    <p:sldId id="276" r:id="rId10"/>
    <p:sldId id="277" r:id="rId11"/>
    <p:sldId id="278" r:id="rId12"/>
    <p:sldId id="279" r:id="rId13"/>
    <p:sldId id="284" r:id="rId14"/>
    <p:sldId id="280" r:id="rId15"/>
    <p:sldId id="285" r:id="rId16"/>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67383" autoAdjust="0"/>
  </p:normalViewPr>
  <p:slideViewPr>
    <p:cSldViewPr snapToGrid="0">
      <p:cViewPr>
        <p:scale>
          <a:sx n="75" d="100"/>
          <a:sy n="75" d="100"/>
        </p:scale>
        <p:origin x="1412" y="1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19.5.2025.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Open with a discussion of why a structured lifecycle matters—contrast ad‑hoc development with SDLC’s predictability.</a:t>
            </a:r>
          </a:p>
          <a:p>
            <a:pPr>
              <a:buFont typeface="Arial" panose="020B0604020202020204" pitchFamily="34" charset="0"/>
              <a:buChar char="•"/>
            </a:pPr>
            <a:r>
              <a:rPr lang="en-US" dirty="0"/>
              <a:t>Highlight the listed benefits (risk reduction, quality improvement, etc.) with real‑world anecdotes (e.g., NASA’s V‑Model for space missions).</a:t>
            </a:r>
          </a:p>
          <a:p>
            <a:pPr>
              <a:buNone/>
            </a:pPr>
            <a:r>
              <a:rPr lang="en-US" b="1" dirty="0"/>
              <a:t>Resources:</a:t>
            </a:r>
            <a:endParaRPr lang="en-US" dirty="0"/>
          </a:p>
          <a:p>
            <a:pPr>
              <a:buFont typeface="Arial" panose="020B0604020202020204" pitchFamily="34" charset="0"/>
              <a:buChar char="•"/>
            </a:pPr>
            <a:r>
              <a:rPr lang="en-US" dirty="0"/>
              <a:t>IBM Developer article “What Is the Software Development Life Cycle (SDLC)?”</a:t>
            </a:r>
          </a:p>
          <a:p>
            <a:pPr>
              <a:buFont typeface="Arial" panose="020B0604020202020204" pitchFamily="34" charset="0"/>
              <a:buChar char="•"/>
            </a:pPr>
            <a:r>
              <a:rPr lang="en-US" dirty="0"/>
              <a:t>Atlassian’s guide “SDLC: Stages and Methodologies”</a:t>
            </a:r>
          </a:p>
          <a:p>
            <a:pPr>
              <a:buNone/>
            </a:pPr>
            <a:r>
              <a:rPr lang="en-US" b="1" dirty="0"/>
              <a:t>Additional Reading:</a:t>
            </a:r>
            <a:endParaRPr lang="en-US" dirty="0"/>
          </a:p>
          <a:p>
            <a:pPr>
              <a:buFont typeface="Arial" panose="020B0604020202020204" pitchFamily="34" charset="0"/>
              <a:buChar char="•"/>
            </a:pPr>
            <a:r>
              <a:rPr lang="en-US" i="1" dirty="0"/>
              <a:t>Software Engineering</a:t>
            </a:r>
            <a:r>
              <a:rPr lang="en-US" dirty="0"/>
              <a:t> by Ian Sommerville</a:t>
            </a:r>
          </a:p>
          <a:p>
            <a:pPr>
              <a:buFont typeface="Arial" panose="020B0604020202020204" pitchFamily="34" charset="0"/>
              <a:buChar char="•"/>
            </a:pPr>
            <a:r>
              <a:rPr lang="en-US" i="1" dirty="0"/>
              <a:t>The Pragmatic Programmer</a:t>
            </a:r>
            <a:r>
              <a:rPr lang="en-US" dirty="0"/>
              <a:t> by Andrew Hunt &amp; David Thomas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4004896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monitoring tools (e.g., Prometheus, Grafana) and alerting strategies.</a:t>
            </a:r>
          </a:p>
          <a:p>
            <a:pPr>
              <a:buFont typeface="Arial" panose="020B0604020202020204" pitchFamily="34" charset="0"/>
              <a:buChar char="•"/>
            </a:pPr>
            <a:r>
              <a:rPr lang="en-US" dirty="0"/>
              <a:t>Introduce the concept of technical debt and how to plan for refactoring sprints.</a:t>
            </a:r>
          </a:p>
          <a:p>
            <a:pPr>
              <a:buNone/>
            </a:pPr>
            <a:r>
              <a:rPr lang="en-US" b="1" dirty="0"/>
              <a:t>Resources:</a:t>
            </a:r>
            <a:endParaRPr lang="en-US" dirty="0"/>
          </a:p>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12</a:t>
            </a:fld>
            <a:endParaRPr lang="hr-HR"/>
          </a:p>
        </p:txBody>
      </p:sp>
    </p:spTree>
    <p:extLst>
      <p:ext uri="{BB962C8B-B14F-4D97-AF65-F5344CB8AC3E}">
        <p14:creationId xmlns:p14="http://schemas.microsoft.com/office/powerpoint/2010/main" val="157159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Contrast</a:t>
            </a:r>
            <a:r>
              <a:rPr lang="hr-HR" dirty="0"/>
              <a:t> </a:t>
            </a:r>
            <a:r>
              <a:rPr lang="hr-HR" dirty="0" err="1"/>
              <a:t>Waterfall</a:t>
            </a:r>
            <a:r>
              <a:rPr lang="hr-HR" dirty="0"/>
              <a:t> vs. </a:t>
            </a:r>
            <a:r>
              <a:rPr lang="hr-HR" dirty="0" err="1"/>
              <a:t>Agile</a:t>
            </a:r>
            <a:r>
              <a:rPr lang="hr-HR" dirty="0"/>
              <a:t> </a:t>
            </a:r>
            <a:r>
              <a:rPr lang="hr-HR" dirty="0" err="1"/>
              <a:t>through</a:t>
            </a:r>
            <a:r>
              <a:rPr lang="hr-HR" dirty="0"/>
              <a:t> a role‑</a:t>
            </a:r>
            <a:r>
              <a:rPr lang="hr-HR" dirty="0" err="1"/>
              <a:t>play</a:t>
            </a:r>
            <a:r>
              <a:rPr lang="hr-HR" dirty="0"/>
              <a:t>: one </a:t>
            </a:r>
            <a:r>
              <a:rPr lang="hr-HR" dirty="0" err="1"/>
              <a:t>group</a:t>
            </a:r>
            <a:r>
              <a:rPr lang="hr-HR" dirty="0"/>
              <a:t> </a:t>
            </a:r>
            <a:r>
              <a:rPr lang="hr-HR" dirty="0" err="1"/>
              <a:t>follows</a:t>
            </a:r>
            <a:r>
              <a:rPr lang="hr-HR" dirty="0"/>
              <a:t> a </a:t>
            </a:r>
            <a:r>
              <a:rPr lang="hr-HR" dirty="0" err="1"/>
              <a:t>sequential</a:t>
            </a:r>
            <a:r>
              <a:rPr lang="hr-HR" dirty="0"/>
              <a:t> plan, </a:t>
            </a:r>
            <a:r>
              <a:rPr lang="hr-HR" dirty="0" err="1"/>
              <a:t>another</a:t>
            </a:r>
            <a:r>
              <a:rPr lang="hr-HR" dirty="0"/>
              <a:t> </a:t>
            </a:r>
            <a:r>
              <a:rPr lang="hr-HR" dirty="0" err="1"/>
              <a:t>uses</a:t>
            </a:r>
            <a:r>
              <a:rPr lang="hr-HR" dirty="0"/>
              <a:t> </a:t>
            </a:r>
            <a:r>
              <a:rPr lang="hr-HR" dirty="0" err="1"/>
              <a:t>Scrum</a:t>
            </a:r>
            <a:r>
              <a:rPr lang="hr-HR" dirty="0"/>
              <a:t> </a:t>
            </a:r>
            <a:r>
              <a:rPr lang="hr-HR" dirty="0" err="1"/>
              <a:t>sprints</a:t>
            </a:r>
            <a:r>
              <a:rPr lang="hr-HR" dirty="0"/>
              <a:t>.</a:t>
            </a:r>
          </a:p>
          <a:p>
            <a:pPr>
              <a:buFont typeface="Arial" panose="020B0604020202020204" pitchFamily="34" charset="0"/>
              <a:buChar char="•"/>
            </a:pPr>
            <a:r>
              <a:rPr lang="hr-HR" dirty="0" err="1"/>
              <a:t>Discuss</a:t>
            </a:r>
            <a:r>
              <a:rPr lang="hr-HR" dirty="0"/>
              <a:t> </a:t>
            </a:r>
            <a:r>
              <a:rPr lang="hr-HR" dirty="0" err="1"/>
              <a:t>the</a:t>
            </a:r>
            <a:r>
              <a:rPr lang="hr-HR" dirty="0"/>
              <a:t> </a:t>
            </a:r>
            <a:r>
              <a:rPr lang="hr-HR" dirty="0" err="1"/>
              <a:t>Hybrid</a:t>
            </a:r>
            <a:r>
              <a:rPr lang="hr-HR" dirty="0"/>
              <a:t> model—how some </a:t>
            </a:r>
            <a:r>
              <a:rPr lang="hr-HR" dirty="0" err="1"/>
              <a:t>teams</a:t>
            </a:r>
            <a:r>
              <a:rPr lang="hr-HR" dirty="0"/>
              <a:t> use </a:t>
            </a:r>
            <a:r>
              <a:rPr lang="hr-HR" dirty="0" err="1"/>
              <a:t>fixed‑scope</a:t>
            </a:r>
            <a:r>
              <a:rPr lang="hr-HR" dirty="0"/>
              <a:t> </a:t>
            </a:r>
            <a:r>
              <a:rPr lang="hr-HR" dirty="0" err="1"/>
              <a:t>backend</a:t>
            </a:r>
            <a:r>
              <a:rPr lang="hr-HR" dirty="0"/>
              <a:t> </a:t>
            </a:r>
            <a:r>
              <a:rPr lang="hr-HR" dirty="0" err="1"/>
              <a:t>cycles</a:t>
            </a:r>
            <a:r>
              <a:rPr lang="hr-HR" dirty="0"/>
              <a:t> </a:t>
            </a:r>
            <a:r>
              <a:rPr lang="hr-HR" dirty="0" err="1"/>
              <a:t>and</a:t>
            </a:r>
            <a:r>
              <a:rPr lang="hr-HR" dirty="0"/>
              <a:t> </a:t>
            </a:r>
            <a:r>
              <a:rPr lang="hr-HR" dirty="0" err="1"/>
              <a:t>iterative</a:t>
            </a:r>
            <a:r>
              <a:rPr lang="hr-HR" dirty="0"/>
              <a:t> </a:t>
            </a:r>
            <a:r>
              <a:rPr lang="hr-HR" dirty="0" err="1"/>
              <a:t>frontend</a:t>
            </a:r>
            <a:r>
              <a:rPr lang="hr-HR" dirty="0"/>
              <a:t> </a:t>
            </a:r>
            <a:r>
              <a:rPr lang="hr-HR" dirty="0" err="1"/>
              <a:t>sprints</a:t>
            </a:r>
            <a:r>
              <a:rPr lang="hr-HR" dirty="0"/>
              <a:t>.</a:t>
            </a:r>
          </a:p>
          <a:p>
            <a:pPr>
              <a:buNone/>
            </a:pPr>
            <a:r>
              <a:rPr lang="hr-HR" b="1" dirty="0"/>
              <a:t>Resources:</a:t>
            </a:r>
            <a:endParaRPr lang="hr-HR" dirty="0"/>
          </a:p>
          <a:p>
            <a:pPr>
              <a:buFont typeface="Arial" panose="020B0604020202020204" pitchFamily="34" charset="0"/>
              <a:buChar char="•"/>
            </a:pPr>
            <a:r>
              <a:rPr lang="hr-HR" dirty="0" err="1"/>
              <a:t>The</a:t>
            </a:r>
            <a:r>
              <a:rPr lang="hr-HR" dirty="0"/>
              <a:t> Scrum.org </a:t>
            </a:r>
            <a:r>
              <a:rPr lang="hr-HR" b="1" dirty="0" err="1"/>
              <a:t>Scrum</a:t>
            </a:r>
            <a:r>
              <a:rPr lang="hr-HR" b="1" dirty="0"/>
              <a:t> </a:t>
            </a:r>
            <a:r>
              <a:rPr lang="hr-HR" b="1" dirty="0" err="1"/>
              <a:t>Guide</a:t>
            </a:r>
            <a:r>
              <a:rPr lang="hr-HR" dirty="0"/>
              <a:t> </a:t>
            </a:r>
            <a:r>
              <a:rPr lang="hr-HR" dirty="0" err="1"/>
              <a:t>by</a:t>
            </a:r>
            <a:r>
              <a:rPr lang="hr-HR" dirty="0"/>
              <a:t> Ken </a:t>
            </a:r>
            <a:r>
              <a:rPr lang="hr-HR" dirty="0" err="1"/>
              <a:t>Schwaber</a:t>
            </a:r>
            <a:r>
              <a:rPr lang="hr-HR" dirty="0"/>
              <a:t> &amp; Jeff </a:t>
            </a:r>
            <a:r>
              <a:rPr lang="hr-HR" dirty="0" err="1"/>
              <a:t>Sutherland</a:t>
            </a:r>
            <a:endParaRPr lang="hr-HR" dirty="0"/>
          </a:p>
          <a:p>
            <a:pPr>
              <a:buFont typeface="Arial" panose="020B0604020202020204" pitchFamily="34" charset="0"/>
              <a:buChar char="•"/>
            </a:pPr>
            <a:r>
              <a:rPr lang="hr-HR" dirty="0" err="1"/>
              <a:t>Atlassian’s</a:t>
            </a:r>
            <a:r>
              <a:rPr lang="hr-HR" dirty="0"/>
              <a:t> “</a:t>
            </a:r>
            <a:r>
              <a:rPr lang="hr-HR" dirty="0" err="1"/>
              <a:t>Waterfall</a:t>
            </a:r>
            <a:r>
              <a:rPr lang="hr-HR" dirty="0"/>
              <a:t> vs. </a:t>
            </a:r>
            <a:r>
              <a:rPr lang="hr-HR" dirty="0" err="1"/>
              <a:t>Agile</a:t>
            </a:r>
            <a:r>
              <a:rPr lang="hr-HR" dirty="0"/>
              <a:t> vs. </a:t>
            </a:r>
            <a:r>
              <a:rPr lang="hr-HR" dirty="0" err="1"/>
              <a:t>Scrum</a:t>
            </a:r>
            <a:r>
              <a:rPr lang="hr-HR" dirty="0"/>
              <a:t>” </a:t>
            </a:r>
            <a:r>
              <a:rPr lang="hr-HR" dirty="0" err="1"/>
              <a:t>comparison</a:t>
            </a:r>
            <a:endParaRPr lang="hr-HR" dirty="0"/>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err="1"/>
              <a:t>Agile</a:t>
            </a:r>
            <a:r>
              <a:rPr lang="hr-HR" i="1" dirty="0"/>
              <a:t> Software Development </a:t>
            </a:r>
            <a:r>
              <a:rPr lang="hr-HR" i="1" dirty="0" err="1"/>
              <a:t>with</a:t>
            </a:r>
            <a:r>
              <a:rPr lang="hr-HR" i="1" dirty="0"/>
              <a:t> </a:t>
            </a:r>
            <a:r>
              <a:rPr lang="hr-HR" i="1" dirty="0" err="1"/>
              <a:t>Scrum</a:t>
            </a:r>
            <a:r>
              <a:rPr lang="hr-HR" dirty="0"/>
              <a:t> </a:t>
            </a:r>
            <a:r>
              <a:rPr lang="hr-HR" dirty="0" err="1"/>
              <a:t>by</a:t>
            </a:r>
            <a:r>
              <a:rPr lang="hr-HR" dirty="0"/>
              <a:t> Ken </a:t>
            </a:r>
            <a:r>
              <a:rPr lang="hr-HR" dirty="0" err="1"/>
              <a:t>Schwaber</a:t>
            </a:r>
            <a:r>
              <a:rPr lang="hr-HR" dirty="0"/>
              <a:t> </a:t>
            </a:r>
            <a:r>
              <a:rPr lang="hr-HR" dirty="0" err="1"/>
              <a:t>and</a:t>
            </a:r>
            <a:r>
              <a:rPr lang="hr-HR" dirty="0"/>
              <a:t> Mike </a:t>
            </a:r>
            <a:r>
              <a:rPr lang="hr-HR" dirty="0" err="1"/>
              <a:t>Beedle</a:t>
            </a:r>
            <a:endParaRPr lang="hr-HR" dirty="0"/>
          </a:p>
          <a:p>
            <a:pPr>
              <a:buFont typeface="Arial" panose="020B0604020202020204" pitchFamily="34" charset="0"/>
              <a:buChar char="•"/>
            </a:pPr>
            <a:r>
              <a:rPr lang="hr-HR" i="1" dirty="0"/>
              <a:t>Succeeding with Agile</a:t>
            </a:r>
            <a:r>
              <a:rPr lang="hr-HR" dirty="0"/>
              <a:t> by Mike Cohn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14</a:t>
            </a:fld>
            <a:endParaRPr lang="hr-HR"/>
          </a:p>
        </p:txBody>
      </p:sp>
    </p:spTree>
    <p:extLst>
      <p:ext uri="{BB962C8B-B14F-4D97-AF65-F5344CB8AC3E}">
        <p14:creationId xmlns:p14="http://schemas.microsoft.com/office/powerpoint/2010/main" val="422185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47ED-13DC-5AD1-46CA-23A432021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20D66-DBCB-565A-7B5E-62150CFB0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D7482-093E-E293-C982-DC7C9D0C6686}"/>
              </a:ext>
            </a:extLst>
          </p:cNvPr>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a:extLst>
              <a:ext uri="{FF2B5EF4-FFF2-40B4-BE49-F238E27FC236}">
                <a16:creationId xmlns:a16="http://schemas.microsoft.com/office/drawing/2014/main" id="{3D44FCF6-4700-BDD4-A0D4-D71270CD0F84}"/>
              </a:ext>
            </a:extLst>
          </p:cNvPr>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676590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84210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2518850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DFF6B-C860-30CB-0E48-35205E6E53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41303-D2D8-AD34-BF66-382DEE996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8AA53-4924-046C-5ED2-A1CC95F3AC6C}"/>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a:extLst>
              <a:ext uri="{FF2B5EF4-FFF2-40B4-BE49-F238E27FC236}">
                <a16:creationId xmlns:a16="http://schemas.microsoft.com/office/drawing/2014/main" id="{B5739E59-301A-64B6-526F-D4591EC69290}"/>
              </a:ext>
            </a:extLst>
          </p:cNvPr>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176894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Show a </a:t>
            </a:r>
            <a:r>
              <a:rPr lang="hr-HR" dirty="0" err="1"/>
              <a:t>sample</a:t>
            </a:r>
            <a:r>
              <a:rPr lang="hr-HR" dirty="0"/>
              <a:t> UML </a:t>
            </a:r>
            <a:r>
              <a:rPr lang="hr-HR" dirty="0" err="1"/>
              <a:t>diagram</a:t>
            </a:r>
            <a:r>
              <a:rPr lang="hr-HR" dirty="0"/>
              <a:t> for </a:t>
            </a:r>
            <a:r>
              <a:rPr lang="hr-HR" dirty="0" err="1"/>
              <a:t>the</a:t>
            </a:r>
            <a:r>
              <a:rPr lang="hr-HR" dirty="0"/>
              <a:t> </a:t>
            </a:r>
            <a:r>
              <a:rPr lang="hr-HR" dirty="0" err="1"/>
              <a:t>Eduhance</a:t>
            </a:r>
            <a:r>
              <a:rPr lang="hr-HR" dirty="0"/>
              <a:t> data model.</a:t>
            </a:r>
          </a:p>
          <a:p>
            <a:pPr>
              <a:buFont typeface="Arial" panose="020B0604020202020204" pitchFamily="34" charset="0"/>
              <a:buChar char="•"/>
            </a:pPr>
            <a:r>
              <a:rPr lang="hr-HR" dirty="0" err="1"/>
              <a:t>Compare</a:t>
            </a:r>
            <a:r>
              <a:rPr lang="hr-HR" dirty="0"/>
              <a:t> </a:t>
            </a:r>
            <a:r>
              <a:rPr lang="hr-HR" dirty="0" err="1"/>
              <a:t>monolithic</a:t>
            </a:r>
            <a:r>
              <a:rPr lang="hr-HR" dirty="0"/>
              <a:t> vs. </a:t>
            </a:r>
            <a:r>
              <a:rPr lang="hr-HR" dirty="0" err="1"/>
              <a:t>microservices</a:t>
            </a:r>
            <a:r>
              <a:rPr lang="hr-HR" dirty="0"/>
              <a:t> </a:t>
            </a:r>
            <a:r>
              <a:rPr lang="hr-HR" dirty="0" err="1"/>
              <a:t>architectures</a:t>
            </a:r>
            <a:r>
              <a:rPr lang="hr-HR" dirty="0"/>
              <a:t> </a:t>
            </a:r>
            <a:r>
              <a:rPr lang="hr-HR" dirty="0" err="1"/>
              <a:t>with</a:t>
            </a:r>
            <a:r>
              <a:rPr lang="hr-HR" dirty="0"/>
              <a:t> </a:t>
            </a:r>
            <a:r>
              <a:rPr lang="hr-HR" dirty="0" err="1"/>
              <a:t>diagrams</a:t>
            </a:r>
            <a:r>
              <a:rPr lang="hr-HR" dirty="0"/>
              <a:t> on </a:t>
            </a:r>
            <a:r>
              <a:rPr lang="hr-HR" dirty="0" err="1"/>
              <a:t>the</a:t>
            </a:r>
            <a:r>
              <a:rPr lang="hr-HR" dirty="0"/>
              <a:t> </a:t>
            </a:r>
            <a:r>
              <a:rPr lang="hr-HR" dirty="0" err="1"/>
              <a:t>board</a:t>
            </a:r>
            <a:r>
              <a:rPr lang="hr-HR" dirty="0"/>
              <a:t>.</a:t>
            </a:r>
          </a:p>
          <a:p>
            <a:pPr>
              <a:buFont typeface="Arial" panose="020B0604020202020204" pitchFamily="34" charset="0"/>
              <a:buChar char="•"/>
            </a:pPr>
            <a:r>
              <a:rPr lang="hr-HR" dirty="0" err="1"/>
              <a:t>Discuss</a:t>
            </a:r>
            <a:r>
              <a:rPr lang="hr-HR" dirty="0"/>
              <a:t> </a:t>
            </a:r>
            <a:r>
              <a:rPr lang="hr-HR" dirty="0" err="1"/>
              <a:t>mobile‑first</a:t>
            </a:r>
            <a:r>
              <a:rPr lang="hr-HR" dirty="0"/>
              <a:t> UI/UX </a:t>
            </a:r>
            <a:r>
              <a:rPr lang="hr-HR" dirty="0" err="1"/>
              <a:t>principles</a:t>
            </a:r>
            <a:r>
              <a:rPr lang="hr-HR" dirty="0"/>
              <a:t>.</a:t>
            </a:r>
          </a:p>
          <a:p>
            <a:pPr>
              <a:buNone/>
            </a:pPr>
            <a:r>
              <a:rPr lang="hr-HR" b="1" dirty="0"/>
              <a:t>Resources:</a:t>
            </a:r>
            <a:endParaRPr lang="hr-HR" dirty="0"/>
          </a:p>
          <a:p>
            <a:pPr>
              <a:buFont typeface="Arial" panose="020B0604020202020204" pitchFamily="34" charset="0"/>
              <a:buChar char="•"/>
            </a:pPr>
            <a:r>
              <a:rPr lang="hr-HR" dirty="0"/>
              <a:t>“12‑Factor App” </a:t>
            </a:r>
            <a:r>
              <a:rPr lang="hr-HR" dirty="0" err="1"/>
              <a:t>methodology</a:t>
            </a:r>
            <a:r>
              <a:rPr lang="hr-HR" dirty="0"/>
              <a:t> (twelvefactor.net) for cloud‑</a:t>
            </a:r>
            <a:r>
              <a:rPr lang="hr-HR" dirty="0" err="1"/>
              <a:t>native</a:t>
            </a:r>
            <a:r>
              <a:rPr lang="hr-HR" dirty="0"/>
              <a:t> design</a:t>
            </a:r>
          </a:p>
          <a:p>
            <a:pPr>
              <a:buFont typeface="Arial" panose="020B0604020202020204" pitchFamily="34" charset="0"/>
              <a:buChar char="•"/>
            </a:pPr>
            <a:r>
              <a:rPr lang="hr-HR" dirty="0"/>
              <a:t>Microsoft Azure </a:t>
            </a:r>
            <a:r>
              <a:rPr lang="hr-HR" dirty="0" err="1"/>
              <a:t>Architecture</a:t>
            </a:r>
            <a:r>
              <a:rPr lang="hr-HR" dirty="0"/>
              <a:t> </a:t>
            </a:r>
            <a:r>
              <a:rPr lang="hr-HR" dirty="0" err="1"/>
              <a:t>Center</a:t>
            </a:r>
            <a:r>
              <a:rPr lang="hr-HR" dirty="0"/>
              <a:t> – </a:t>
            </a:r>
            <a:r>
              <a:rPr lang="hr-HR" dirty="0" err="1"/>
              <a:t>Guides</a:t>
            </a:r>
            <a:r>
              <a:rPr lang="hr-HR" dirty="0"/>
              <a:t> on </a:t>
            </a:r>
            <a:r>
              <a:rPr lang="hr-HR" dirty="0" err="1"/>
              <a:t>microservices</a:t>
            </a:r>
            <a:r>
              <a:rPr lang="hr-HR" dirty="0"/>
              <a:t> design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251707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Break students into backend and frontend groups; have them scaffold a Node.js/Express API and a React component.</a:t>
            </a:r>
          </a:p>
          <a:p>
            <a:pPr>
              <a:buFont typeface="Arial" panose="020B0604020202020204" pitchFamily="34" charset="0"/>
              <a:buChar char="•"/>
            </a:pPr>
            <a:r>
              <a:rPr lang="en-US" dirty="0"/>
              <a:t>Discuss how OAuth and JWT work together to secure endpoints.</a:t>
            </a:r>
          </a:p>
          <a:p>
            <a:pPr>
              <a:buFont typeface="Arial" panose="020B0604020202020204" pitchFamily="34" charset="0"/>
              <a:buChar char="•"/>
            </a:pPr>
            <a:r>
              <a:rPr lang="en-US" dirty="0"/>
              <a:t>Show a </a:t>
            </a:r>
            <a:r>
              <a:rPr lang="en-US" dirty="0" err="1"/>
              <a:t>Dockerfile</a:t>
            </a:r>
            <a:r>
              <a:rPr lang="en-US" dirty="0"/>
              <a:t> example and explain container orchestration via Kubernetes.</a:t>
            </a:r>
          </a:p>
          <a:p>
            <a:pPr>
              <a:buNone/>
            </a:pPr>
            <a:r>
              <a:rPr lang="en-US" b="1" dirty="0"/>
              <a:t>Resources:</a:t>
            </a:r>
            <a:endParaRPr lang="en-US" dirty="0"/>
          </a:p>
          <a:p>
            <a:pPr>
              <a:buFont typeface="Arial" panose="020B0604020202020204" pitchFamily="34" charset="0"/>
              <a:buChar char="•"/>
            </a:pPr>
            <a:r>
              <a:rPr lang="en-US" dirty="0"/>
              <a:t>Node.js official “Best Practices” guide (</a:t>
            </a:r>
            <a:r>
              <a:rPr lang="en-US" dirty="0" err="1"/>
              <a:t>nodejs.dev</a:t>
            </a:r>
            <a:r>
              <a:rPr lang="en-US" dirty="0"/>
              <a:t>/learn)</a:t>
            </a:r>
          </a:p>
          <a:p>
            <a:pPr>
              <a:buFont typeface="Arial" panose="020B0604020202020204" pitchFamily="34" charset="0"/>
              <a:buChar char="•"/>
            </a:pPr>
            <a:r>
              <a:rPr lang="en-US" dirty="0"/>
              <a:t>React documentation “Getting Started” (reactjs.org)</a:t>
            </a:r>
          </a:p>
          <a:p>
            <a:pPr>
              <a:buFont typeface="Arial" panose="020B0604020202020204" pitchFamily="34" charset="0"/>
              <a:buChar char="•"/>
            </a:pPr>
            <a:r>
              <a:rPr lang="en-US" dirty="0"/>
              <a:t>Docker “Get Started” tutorial (docker.com/get-started)</a:t>
            </a:r>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166209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Demonstrate writing a simple unit test with Jest or Mocha.</a:t>
            </a:r>
          </a:p>
          <a:p>
            <a:pPr>
              <a:buFont typeface="Arial" panose="020B0604020202020204" pitchFamily="34" charset="0"/>
              <a:buChar char="•"/>
            </a:pPr>
            <a:r>
              <a:rPr lang="en-US" dirty="0"/>
              <a:t>Show how to run a load test using a tool like Apache JMeter or k6.</a:t>
            </a:r>
          </a:p>
          <a:p>
            <a:pPr>
              <a:buFont typeface="Arial" panose="020B0604020202020204" pitchFamily="34" charset="0"/>
              <a:buChar char="•"/>
            </a:pPr>
            <a:r>
              <a:rPr lang="en-US" dirty="0"/>
              <a:t>Introduce OWASP ZAP for basic security scanning.</a:t>
            </a:r>
          </a:p>
          <a:p>
            <a:pPr>
              <a:buNone/>
            </a:pPr>
            <a:r>
              <a:rPr lang="en-US" b="1" dirty="0"/>
              <a:t>Resources:</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None/>
            </a:pPr>
            <a:r>
              <a:rPr lang="en-US" b="1" dirty="0"/>
              <a:t>Additional Reading:</a:t>
            </a:r>
            <a:endParaRPr lang="en-US" dirty="0"/>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9336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Live‑demo a </a:t>
            </a:r>
            <a:r>
              <a:rPr lang="hr-HR" dirty="0" err="1"/>
              <a:t>simple</a:t>
            </a:r>
            <a:r>
              <a:rPr lang="hr-HR" dirty="0"/>
              <a:t> Blue/Green </a:t>
            </a:r>
            <a:r>
              <a:rPr lang="hr-HR" dirty="0" err="1"/>
              <a:t>deployment</a:t>
            </a:r>
            <a:r>
              <a:rPr lang="hr-HR" dirty="0"/>
              <a:t> on AWS </a:t>
            </a:r>
            <a:r>
              <a:rPr lang="hr-HR" dirty="0" err="1"/>
              <a:t>Elastic</a:t>
            </a:r>
            <a:r>
              <a:rPr lang="hr-HR" dirty="0"/>
              <a:t> </a:t>
            </a:r>
            <a:r>
              <a:rPr lang="hr-HR" dirty="0" err="1"/>
              <a:t>Beanstalk</a:t>
            </a:r>
            <a:r>
              <a:rPr lang="hr-HR" dirty="0"/>
              <a:t>.</a:t>
            </a:r>
          </a:p>
          <a:p>
            <a:pPr>
              <a:buFont typeface="Arial" panose="020B0604020202020204" pitchFamily="34" charset="0"/>
              <a:buChar char="•"/>
            </a:pPr>
            <a:r>
              <a:rPr lang="hr-HR" dirty="0" err="1"/>
              <a:t>Explain</a:t>
            </a:r>
            <a:r>
              <a:rPr lang="hr-HR" dirty="0"/>
              <a:t> </a:t>
            </a:r>
            <a:r>
              <a:rPr lang="hr-HR" dirty="0" err="1"/>
              <a:t>load</a:t>
            </a:r>
            <a:r>
              <a:rPr lang="hr-HR" dirty="0"/>
              <a:t> </a:t>
            </a:r>
            <a:r>
              <a:rPr lang="hr-HR" dirty="0" err="1"/>
              <a:t>balancing</a:t>
            </a:r>
            <a:r>
              <a:rPr lang="hr-HR" dirty="0"/>
              <a:t> </a:t>
            </a:r>
            <a:r>
              <a:rPr lang="hr-HR" dirty="0" err="1"/>
              <a:t>and</a:t>
            </a:r>
            <a:r>
              <a:rPr lang="hr-HR" dirty="0"/>
              <a:t> auto‑</a:t>
            </a:r>
            <a:r>
              <a:rPr lang="hr-HR" dirty="0" err="1"/>
              <a:t>scaling</a:t>
            </a:r>
            <a:r>
              <a:rPr lang="hr-HR" dirty="0"/>
              <a:t> </a:t>
            </a:r>
            <a:r>
              <a:rPr lang="hr-HR" dirty="0" err="1"/>
              <a:t>policies</a:t>
            </a:r>
            <a:r>
              <a:rPr lang="hr-HR" dirty="0"/>
              <a:t>.</a:t>
            </a:r>
          </a:p>
          <a:p>
            <a:pPr>
              <a:buNone/>
            </a:pPr>
            <a:r>
              <a:rPr lang="hr-HR" b="1" dirty="0"/>
              <a:t>Resources:</a:t>
            </a:r>
            <a:endParaRPr lang="hr-HR" dirty="0"/>
          </a:p>
          <a:p>
            <a:pPr>
              <a:buFont typeface="Arial" panose="020B0604020202020204" pitchFamily="34" charset="0"/>
              <a:buChar char="•"/>
            </a:pPr>
            <a:r>
              <a:rPr lang="hr-HR" dirty="0"/>
              <a:t>AWS </a:t>
            </a:r>
            <a:r>
              <a:rPr lang="hr-HR" dirty="0" err="1"/>
              <a:t>Elastic</a:t>
            </a:r>
            <a:r>
              <a:rPr lang="hr-HR" dirty="0"/>
              <a:t> </a:t>
            </a:r>
            <a:r>
              <a:rPr lang="hr-HR" dirty="0" err="1"/>
              <a:t>Beanstalk</a:t>
            </a:r>
            <a:r>
              <a:rPr lang="hr-HR" dirty="0"/>
              <a:t> </a:t>
            </a:r>
            <a:r>
              <a:rPr lang="hr-HR" dirty="0" err="1"/>
              <a:t>documentation</a:t>
            </a:r>
            <a:r>
              <a:rPr lang="hr-HR" dirty="0"/>
              <a:t> (docs.aws.amazon.com/</a:t>
            </a:r>
            <a:r>
              <a:rPr lang="hr-HR" dirty="0" err="1"/>
              <a:t>elasticbeanstalk</a:t>
            </a:r>
            <a:r>
              <a:rPr lang="hr-HR" dirty="0"/>
              <a:t>)</a:t>
            </a:r>
          </a:p>
          <a:p>
            <a:pPr>
              <a:buFont typeface="Arial" panose="020B0604020202020204" pitchFamily="34" charset="0"/>
              <a:buChar char="•"/>
            </a:pPr>
            <a:r>
              <a:rPr lang="hr-HR" dirty="0"/>
              <a:t>“</a:t>
            </a:r>
            <a:r>
              <a:rPr lang="hr-HR" dirty="0" err="1"/>
              <a:t>The</a:t>
            </a:r>
            <a:r>
              <a:rPr lang="hr-HR" dirty="0"/>
              <a:t> </a:t>
            </a:r>
            <a:r>
              <a:rPr lang="hr-HR" dirty="0" err="1"/>
              <a:t>Twelve-Factor</a:t>
            </a:r>
            <a:r>
              <a:rPr lang="hr-HR" dirty="0"/>
              <a:t> App” </a:t>
            </a:r>
            <a:r>
              <a:rPr lang="hr-HR" dirty="0" err="1"/>
              <a:t>section</a:t>
            </a:r>
            <a:r>
              <a:rPr lang="hr-HR" dirty="0"/>
              <a:t> on </a:t>
            </a:r>
            <a:r>
              <a:rPr lang="hr-HR" dirty="0" err="1"/>
              <a:t>deployment</a:t>
            </a:r>
            <a:r>
              <a:rPr lang="hr-HR" dirty="0"/>
              <a:t> (twelvefactor.net/</a:t>
            </a:r>
            <a:r>
              <a:rPr lang="hr-HR" dirty="0" err="1"/>
              <a:t>dev‑prod‑parity</a:t>
            </a:r>
            <a:r>
              <a:rPr lang="hr-HR" dirty="0"/>
              <a: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11</a:t>
            </a:fld>
            <a:endParaRPr lang="hr-HR"/>
          </a:p>
        </p:txBody>
      </p:sp>
    </p:spTree>
    <p:extLst>
      <p:ext uri="{BB962C8B-B14F-4D97-AF65-F5344CB8AC3E}">
        <p14:creationId xmlns:p14="http://schemas.microsoft.com/office/powerpoint/2010/main" val="2938183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19.5.2025.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normAutofit fontScale="90000"/>
          </a:bodyPr>
          <a:lstStyle/>
          <a:p>
            <a:r>
              <a:rPr lang="hr-HR" dirty="0">
                <a:latin typeface="Bahnschrift SemiLight" panose="020B0502040204020203" pitchFamily="34" charset="0"/>
              </a:rPr>
              <a:t>SOFTWARE DEVELOPMENT LIFE CYCLE</a:t>
            </a: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latin typeface="Bahnschrift SemiLight" panose="020B0502040204020203" pitchFamily="34" charset="0"/>
              </a:rPr>
              <a:t>SDLC </a:t>
            </a:r>
            <a:r>
              <a:rPr lang="hr-HR" dirty="0" err="1">
                <a:latin typeface="Bahnschrift SemiLight" panose="020B0502040204020203" pitchFamily="34" charset="0"/>
              </a:rPr>
              <a:t>in</a:t>
            </a:r>
            <a:r>
              <a:rPr lang="hr-HR" dirty="0">
                <a:latin typeface="Bahnschrift SemiLight" panose="020B0502040204020203" pitchFamily="34" charset="0"/>
              </a:rPr>
              <a:t> Project Management</a:t>
            </a:r>
            <a:endParaRPr lang="en-US" dirty="0">
              <a:latin typeface="Bahnschrift SemiLight" panose="020B0502040204020203" pitchFamily="34" charset="0"/>
            </a:endParaRPr>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A378-C4BB-BEAD-FD0E-B04F8A6E904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4C6D2-2899-8080-5F48-7E6EFABAF63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1DE0CAE-ADE9-D8B7-CA6E-3CD90A168CCB}"/>
              </a:ext>
            </a:extLst>
          </p:cNvPr>
          <p:cNvSpPr txBox="1">
            <a:spLocks/>
          </p:cNvSpPr>
          <p:nvPr/>
        </p:nvSpPr>
        <p:spPr>
          <a:xfrm>
            <a:off x="946946" y="2241551"/>
            <a:ext cx="10457654" cy="4448174"/>
          </a:xfrm>
          <a:prstGeom prst="rect">
            <a:avLst/>
          </a:prstGeom>
        </p:spPr>
        <p:txBody>
          <a:bodyPr vert="horz" lIns="91440" tIns="45720" rIns="91440" bIns="45720" rtlCol="0">
            <a:normAutofit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Testing</a:t>
            </a:r>
          </a:p>
          <a:p>
            <a:pPr>
              <a:buNone/>
            </a:pPr>
            <a:r>
              <a:rPr lang="en-US" b="1" dirty="0">
                <a:latin typeface="Bahnschrift SemiLight" panose="020B0502040204020203" pitchFamily="34" charset="0"/>
              </a:rPr>
              <a:t>Ensure that the system works as expected through rigorous testing.</a:t>
            </a:r>
          </a:p>
          <a:p>
            <a:pPr>
              <a:buNone/>
            </a:pPr>
            <a:endParaRPr lang="en-US" dirty="0">
              <a:latin typeface="Bahnschrift SemiLight" panose="020B0502040204020203" pitchFamily="34" charset="0"/>
            </a:endParaRPr>
          </a:p>
          <a:p>
            <a:pPr>
              <a:buFont typeface="Arial" panose="020B0604020202020204" pitchFamily="34" charset="0"/>
              <a:buChar char="•"/>
            </a:pPr>
            <a:r>
              <a:rPr lang="en-US" b="1" dirty="0">
                <a:latin typeface="Bahnschrift SemiLight" panose="020B0502040204020203" pitchFamily="34" charset="0"/>
              </a:rPr>
              <a:t>Unit Testing:</a:t>
            </a:r>
            <a:r>
              <a:rPr lang="en-US" dirty="0">
                <a:latin typeface="Bahnschrift SemiLight" panose="020B0502040204020203" pitchFamily="34" charset="0"/>
              </a:rPr>
              <a:t> Test individual modules (chat, login).</a:t>
            </a:r>
          </a:p>
          <a:p>
            <a:pPr>
              <a:buFont typeface="Arial" panose="020B0604020202020204" pitchFamily="34" charset="0"/>
              <a:buChar char="•"/>
            </a:pPr>
            <a:r>
              <a:rPr lang="en-US" b="1" dirty="0">
                <a:latin typeface="Bahnschrift SemiLight" panose="020B0502040204020203" pitchFamily="34" charset="0"/>
              </a:rPr>
              <a:t>Integration Testing:</a:t>
            </a:r>
            <a:r>
              <a:rPr lang="en-US" dirty="0">
                <a:latin typeface="Bahnschrift SemiLight" panose="020B0502040204020203" pitchFamily="34" charset="0"/>
              </a:rPr>
              <a:t> Test API connections between front-end and back-end.</a:t>
            </a:r>
          </a:p>
          <a:p>
            <a:pPr>
              <a:buFont typeface="Arial" panose="020B0604020202020204" pitchFamily="34" charset="0"/>
              <a:buChar char="•"/>
            </a:pPr>
            <a:r>
              <a:rPr lang="en-US" b="1" dirty="0">
                <a:latin typeface="Bahnschrift SemiLight" panose="020B0502040204020203" pitchFamily="34" charset="0"/>
              </a:rPr>
              <a:t>Performance Testing:</a:t>
            </a:r>
            <a:r>
              <a:rPr lang="en-US" dirty="0">
                <a:latin typeface="Bahnschrift SemiLight" panose="020B0502040204020203" pitchFamily="34" charset="0"/>
              </a:rPr>
              <a:t> Ensure platform can handle 100,000+ concurrent users.</a:t>
            </a:r>
          </a:p>
          <a:p>
            <a:pPr>
              <a:buFont typeface="Arial" panose="020B0604020202020204" pitchFamily="34" charset="0"/>
              <a:buChar char="•"/>
            </a:pPr>
            <a:r>
              <a:rPr lang="en-US" b="1" dirty="0">
                <a:latin typeface="Bahnschrift SemiLight" panose="020B0502040204020203" pitchFamily="34" charset="0"/>
              </a:rPr>
              <a:t>Security Testing:</a:t>
            </a:r>
            <a:r>
              <a:rPr lang="en-US" dirty="0">
                <a:latin typeface="Bahnschrift SemiLight" panose="020B0502040204020203" pitchFamily="34" charset="0"/>
              </a:rPr>
              <a:t> Test for SQL injection, CSRF, and XSS vulnerabilities.</a:t>
            </a:r>
          </a:p>
          <a:p>
            <a:pPr>
              <a:buFont typeface="Arial" panose="020B0604020202020204" pitchFamily="34" charset="0"/>
              <a:buChar char="•"/>
            </a:pPr>
            <a:r>
              <a:rPr lang="en-US" b="1" dirty="0">
                <a:latin typeface="Bahnschrift SemiLight" panose="020B0502040204020203" pitchFamily="34" charset="0"/>
              </a:rPr>
              <a:t>User Acceptance Testing (UAT):</a:t>
            </a:r>
            <a:r>
              <a:rPr lang="en-US" dirty="0">
                <a:latin typeface="Bahnschrift SemiLight" panose="020B0502040204020203" pitchFamily="34" charset="0"/>
              </a:rPr>
              <a:t> Gather teacher and student feedback.</a:t>
            </a:r>
          </a:p>
        </p:txBody>
      </p:sp>
    </p:spTree>
    <p:extLst>
      <p:ext uri="{BB962C8B-B14F-4D97-AF65-F5344CB8AC3E}">
        <p14:creationId xmlns:p14="http://schemas.microsoft.com/office/powerpoint/2010/main" val="160486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7238E-D07E-4D76-84A4-E59DCE0149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F74856-710E-3220-F0D3-2C4FCD7A4786}"/>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95680E4-BA12-5C3A-9CF7-F201523FC631}"/>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Deployment</a:t>
            </a:r>
          </a:p>
          <a:p>
            <a:pPr>
              <a:buNone/>
            </a:pPr>
            <a:r>
              <a:rPr lang="en-US" b="1" dirty="0">
                <a:latin typeface="Bahnschrift SemiLight" panose="020B0502040204020203" pitchFamily="34" charset="0"/>
              </a:rPr>
              <a:t>Release the product into a live environment.</a:t>
            </a:r>
          </a:p>
          <a:p>
            <a:pPr>
              <a:buNone/>
            </a:pPr>
            <a:endParaRPr lang="en-US" dirty="0">
              <a:latin typeface="Bahnschrift SemiLight" panose="020B0502040204020203" pitchFamily="34" charset="0"/>
            </a:endParaRPr>
          </a:p>
          <a:p>
            <a:pPr>
              <a:buFont typeface="Arial" panose="020B0604020202020204" pitchFamily="34" charset="0"/>
              <a:buChar char="•"/>
            </a:pPr>
            <a:r>
              <a:rPr lang="en-US" dirty="0">
                <a:latin typeface="Bahnschrift SemiLight" panose="020B0502040204020203" pitchFamily="34" charset="0"/>
              </a:rPr>
              <a:t>Deploy using AWS Elastic Beanstalk for scalability.</a:t>
            </a:r>
          </a:p>
          <a:p>
            <a:pPr>
              <a:buFont typeface="Arial" panose="020B0604020202020204" pitchFamily="34" charset="0"/>
              <a:buChar char="•"/>
            </a:pPr>
            <a:r>
              <a:rPr lang="en-US" dirty="0">
                <a:latin typeface="Bahnschrift SemiLight" panose="020B0502040204020203" pitchFamily="34" charset="0"/>
              </a:rPr>
              <a:t>Set up automatic failover and load balancing.</a:t>
            </a:r>
          </a:p>
          <a:p>
            <a:pPr>
              <a:buFont typeface="Arial" panose="020B0604020202020204" pitchFamily="34" charset="0"/>
              <a:buChar char="•"/>
            </a:pPr>
            <a:r>
              <a:rPr lang="en-US" dirty="0">
                <a:latin typeface="Bahnschrift SemiLight" panose="020B0502040204020203" pitchFamily="34" charset="0"/>
              </a:rPr>
              <a:t>Blue/Green deployment to minimize downtime.</a:t>
            </a:r>
          </a:p>
        </p:txBody>
      </p:sp>
    </p:spTree>
    <p:extLst>
      <p:ext uri="{BB962C8B-B14F-4D97-AF65-F5344CB8AC3E}">
        <p14:creationId xmlns:p14="http://schemas.microsoft.com/office/powerpoint/2010/main" val="223696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A093-3749-5D95-BBB3-867179CAD74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AD0203-062C-F8B4-D001-9A2522F2B5FF}"/>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375BEC68-195F-7F82-8AC6-08C4E519A8D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Maintenance</a:t>
            </a:r>
          </a:p>
          <a:p>
            <a:pPr>
              <a:buNone/>
            </a:pPr>
            <a:r>
              <a:rPr lang="en-US" b="1" dirty="0">
                <a:latin typeface="Bahnschrift SemiLight" panose="020B0502040204020203" pitchFamily="34" charset="0"/>
              </a:rPr>
              <a:t>Monitor system performance and apply updates as needed.</a:t>
            </a:r>
          </a:p>
          <a:p>
            <a:pPr>
              <a:buNone/>
            </a:pPr>
            <a:endParaRPr lang="en-US" dirty="0">
              <a:latin typeface="Bahnschrift SemiLight" panose="020B0502040204020203" pitchFamily="34" charset="0"/>
            </a:endParaRPr>
          </a:p>
          <a:p>
            <a:pPr>
              <a:buFont typeface="Arial" panose="020B0604020202020204" pitchFamily="34" charset="0"/>
              <a:buChar char="•"/>
            </a:pPr>
            <a:r>
              <a:rPr lang="en-US" dirty="0">
                <a:latin typeface="Bahnschrift SemiLight" panose="020B0502040204020203" pitchFamily="34" charset="0"/>
              </a:rPr>
              <a:t>Monitor server load and response times.</a:t>
            </a:r>
          </a:p>
          <a:p>
            <a:pPr>
              <a:buFont typeface="Arial" panose="020B0604020202020204" pitchFamily="34" charset="0"/>
              <a:buChar char="•"/>
            </a:pPr>
            <a:r>
              <a:rPr lang="en-US" dirty="0">
                <a:latin typeface="Bahnschrift SemiLight" panose="020B0502040204020203" pitchFamily="34" charset="0"/>
              </a:rPr>
              <a:t>Roll out feature updates based on feedback.</a:t>
            </a:r>
          </a:p>
          <a:p>
            <a:pPr>
              <a:buFont typeface="Arial" panose="020B0604020202020204" pitchFamily="34" charset="0"/>
              <a:buChar char="•"/>
            </a:pPr>
            <a:r>
              <a:rPr lang="en-US" dirty="0">
                <a:latin typeface="Bahnschrift SemiLight" panose="020B0502040204020203" pitchFamily="34" charset="0"/>
              </a:rPr>
              <a:t>Improve security as new threats emerge.</a:t>
            </a:r>
          </a:p>
        </p:txBody>
      </p:sp>
    </p:spTree>
    <p:extLst>
      <p:ext uri="{BB962C8B-B14F-4D97-AF65-F5344CB8AC3E}">
        <p14:creationId xmlns:p14="http://schemas.microsoft.com/office/powerpoint/2010/main" val="146034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1C7A3-535C-5F6C-0003-BB2C925AB3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30CD93-44F0-BD84-F49C-050C25401111}"/>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FE059877-D1FB-3045-0C66-B83F65075F1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pPr>
              <a:buFont typeface="Arial" panose="020B0604020202020204" pitchFamily="34" charset="0"/>
              <a:buChar char="•"/>
            </a:pPr>
            <a:r>
              <a:rPr lang="hr-HR" dirty="0"/>
              <a:t>AWS Elastic Beanstalk documentation (docs.aws.amazon.com/elasticbeanstalk)</a:t>
            </a:r>
          </a:p>
          <a:p>
            <a:pPr>
              <a:buFont typeface="Arial" panose="020B0604020202020204" pitchFamily="34" charset="0"/>
              <a:buChar char="•"/>
            </a:pPr>
            <a:r>
              <a:rPr lang="hr-HR" dirty="0"/>
              <a:t>“The Twelve-Factor App” section on deployment (twelvefactor.net/dev‑prod‑parity)</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pPr>
              <a:buFont typeface="Arial" panose="020B0604020202020204" pitchFamily="34" charset="0"/>
              <a:buChar char="•"/>
            </a:pPr>
            <a:endParaRPr lang="hr-HR"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71203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3168-1634-70C0-337A-70AD246996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F5A632-F5C1-8FEA-1771-F8B408DD217E}"/>
              </a:ext>
            </a:extLst>
          </p:cNvPr>
          <p:cNvSpPr>
            <a:spLocks noGrp="1"/>
          </p:cNvSpPr>
          <p:nvPr>
            <p:ph type="title"/>
          </p:nvPr>
        </p:nvSpPr>
        <p:spPr/>
        <p:txBody>
          <a:bodyPr/>
          <a:lstStyle/>
          <a:p>
            <a:r>
              <a:rPr lang="en-US" dirty="0"/>
              <a:t>SDLC – ROLES AND </a:t>
            </a:r>
            <a:r>
              <a:rPr lang="hr-HR" dirty="0"/>
              <a:t>METHODOLOGIES</a:t>
            </a:r>
          </a:p>
        </p:txBody>
      </p:sp>
      <p:pic>
        <p:nvPicPr>
          <p:cNvPr id="4" name="Picture 3">
            <a:extLst>
              <a:ext uri="{FF2B5EF4-FFF2-40B4-BE49-F238E27FC236}">
                <a16:creationId xmlns:a16="http://schemas.microsoft.com/office/drawing/2014/main" id="{2F6358E5-FA1B-88D2-57E5-EE7A93C0DF3D}"/>
              </a:ext>
            </a:extLst>
          </p:cNvPr>
          <p:cNvPicPr>
            <a:picLocks noChangeAspect="1"/>
          </p:cNvPicPr>
          <p:nvPr/>
        </p:nvPicPr>
        <p:blipFill>
          <a:blip r:embed="rId3"/>
          <a:stretch>
            <a:fillRect/>
          </a:stretch>
        </p:blipFill>
        <p:spPr>
          <a:xfrm>
            <a:off x="205316" y="2887133"/>
            <a:ext cx="5358942" cy="2206623"/>
          </a:xfrm>
          <a:prstGeom prst="rect">
            <a:avLst/>
          </a:prstGeom>
        </p:spPr>
      </p:pic>
      <p:sp>
        <p:nvSpPr>
          <p:cNvPr id="6" name="Content Placeholder 2">
            <a:extLst>
              <a:ext uri="{FF2B5EF4-FFF2-40B4-BE49-F238E27FC236}">
                <a16:creationId xmlns:a16="http://schemas.microsoft.com/office/drawing/2014/main" id="{3A8D5BC1-949E-7DAB-1AFB-1FBD57C18E36}"/>
              </a:ext>
            </a:extLst>
          </p:cNvPr>
          <p:cNvSpPr txBox="1">
            <a:spLocks/>
          </p:cNvSpPr>
          <p:nvPr/>
        </p:nvSpPr>
        <p:spPr>
          <a:xfrm>
            <a:off x="5643829" y="1894416"/>
            <a:ext cx="6146004" cy="3606799"/>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Project Methodologies</a:t>
            </a:r>
          </a:p>
          <a:p>
            <a:pPr>
              <a:buFont typeface="+mj-lt"/>
              <a:buAutoNum type="arabicPeriod"/>
            </a:pPr>
            <a:r>
              <a:rPr lang="en-US" sz="2000" b="1" dirty="0">
                <a:latin typeface="Bahnschrift SemiLight" panose="020B0502040204020203" pitchFamily="34" charset="0"/>
              </a:rPr>
              <a:t>Waterfall:</a:t>
            </a:r>
            <a:endParaRPr lang="en-US" sz="2000" dirty="0">
              <a:latin typeface="Bahnschrift SemiLight" panose="020B0502040204020203" pitchFamily="34" charset="0"/>
            </a:endParaRPr>
          </a:p>
          <a:p>
            <a:pPr marL="742950" lvl="1" indent="-285750">
              <a:buFont typeface="+mj-lt"/>
              <a:buAutoNum type="arabicPeriod"/>
            </a:pPr>
            <a:r>
              <a:rPr lang="en-US" sz="2000" dirty="0">
                <a:latin typeface="Bahnschrift SemiLight" panose="020B0502040204020203" pitchFamily="34" charset="0"/>
              </a:rPr>
              <a:t>Fixed scope, sequential phases.</a:t>
            </a:r>
          </a:p>
          <a:p>
            <a:pPr marL="742950" lvl="1" indent="-285750">
              <a:buFont typeface="+mj-lt"/>
              <a:buAutoNum type="arabicPeriod"/>
            </a:pPr>
            <a:r>
              <a:rPr lang="en-US" sz="2000" dirty="0">
                <a:latin typeface="Bahnschrift SemiLight" panose="020B0502040204020203" pitchFamily="34" charset="0"/>
              </a:rPr>
              <a:t>Used for backend architecture development.</a:t>
            </a:r>
          </a:p>
          <a:p>
            <a:pPr>
              <a:buFont typeface="+mj-lt"/>
              <a:buAutoNum type="arabicPeriod"/>
            </a:pPr>
            <a:r>
              <a:rPr lang="en-US" sz="2000" b="1" dirty="0">
                <a:latin typeface="Bahnschrift SemiLight" panose="020B0502040204020203" pitchFamily="34" charset="0"/>
              </a:rPr>
              <a:t>Agile:</a:t>
            </a:r>
            <a:endParaRPr lang="en-US" sz="2000" dirty="0">
              <a:latin typeface="Bahnschrift SemiLight" panose="020B0502040204020203" pitchFamily="34" charset="0"/>
            </a:endParaRPr>
          </a:p>
          <a:p>
            <a:pPr marL="742950" lvl="1" indent="-285750">
              <a:buFont typeface="+mj-lt"/>
              <a:buAutoNum type="arabicPeriod"/>
            </a:pPr>
            <a:r>
              <a:rPr lang="en-US" sz="2000" dirty="0">
                <a:latin typeface="Bahnschrift SemiLight" panose="020B0502040204020203" pitchFamily="34" charset="0"/>
              </a:rPr>
              <a:t>Flexible, iterative cycles.</a:t>
            </a:r>
          </a:p>
          <a:p>
            <a:pPr marL="742950" lvl="1" indent="-285750">
              <a:buFont typeface="+mj-lt"/>
              <a:buAutoNum type="arabicPeriod"/>
            </a:pPr>
            <a:r>
              <a:rPr lang="en-US" sz="2000" dirty="0">
                <a:latin typeface="Bahnschrift SemiLight" panose="020B0502040204020203" pitchFamily="34" charset="0"/>
              </a:rPr>
              <a:t>Used for frontend development and user feedback loops.</a:t>
            </a:r>
          </a:p>
          <a:p>
            <a:pPr>
              <a:buFont typeface="+mj-lt"/>
              <a:buAutoNum type="arabicPeriod"/>
            </a:pPr>
            <a:r>
              <a:rPr lang="en-US" sz="2000" b="1" dirty="0">
                <a:latin typeface="Bahnschrift SemiLight" panose="020B0502040204020203" pitchFamily="34" charset="0"/>
              </a:rPr>
              <a:t>Hybrid:</a:t>
            </a:r>
            <a:endParaRPr lang="en-US" sz="2000" dirty="0">
              <a:latin typeface="Bahnschrift SemiLight" panose="020B0502040204020203" pitchFamily="34" charset="0"/>
            </a:endParaRPr>
          </a:p>
          <a:p>
            <a:pPr marL="742950" lvl="1" indent="-285750">
              <a:buFont typeface="+mj-lt"/>
              <a:buAutoNum type="arabicPeriod"/>
            </a:pPr>
            <a:r>
              <a:rPr lang="en-US" sz="2000" dirty="0">
                <a:latin typeface="Bahnschrift SemiLight" panose="020B0502040204020203" pitchFamily="34" charset="0"/>
              </a:rPr>
              <a:t>Combination of Agile and Waterfall.</a:t>
            </a:r>
          </a:p>
          <a:p>
            <a:pPr marL="742950" lvl="1" indent="-285750">
              <a:buFont typeface="+mj-lt"/>
              <a:buAutoNum type="arabicPeriod"/>
            </a:pPr>
            <a:r>
              <a:rPr lang="en-US" sz="2000" dirty="0">
                <a:latin typeface="Bahnschrift SemiLight" panose="020B0502040204020203" pitchFamily="34" charset="0"/>
              </a:rPr>
              <a:t>Used for balancing flexibility and structure.</a:t>
            </a:r>
          </a:p>
        </p:txBody>
      </p:sp>
    </p:spTree>
    <p:extLst>
      <p:ext uri="{BB962C8B-B14F-4D97-AF65-F5344CB8AC3E}">
        <p14:creationId xmlns:p14="http://schemas.microsoft.com/office/powerpoint/2010/main" val="122697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909F3-124B-8EFF-9FA8-8E95AB0EB4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7F3E1E-434E-A7A2-D5E1-95DF0ACA1B4B}"/>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7BB345ED-9459-AAA1-EAC3-EEFBE2CE9318}"/>
              </a:ext>
            </a:extLst>
          </p:cNvPr>
          <p:cNvSpPr>
            <a:spLocks noGrp="1"/>
          </p:cNvSpPr>
          <p:nvPr>
            <p:ph idx="1"/>
          </p:nvPr>
        </p:nvSpPr>
        <p:spPr/>
        <p:txBody>
          <a:bodyPr>
            <a:normAutofit/>
          </a:bodyPr>
          <a:lstStyle/>
          <a:p>
            <a:pPr>
              <a:buFont typeface="Arial" panose="020B0604020202020204" pitchFamily="34" charset="0"/>
              <a:buChar char="•"/>
            </a:pPr>
            <a:r>
              <a:rPr lang="hr-HR" dirty="0"/>
              <a:t>The Scrum.org </a:t>
            </a:r>
            <a:r>
              <a:rPr lang="hr-HR" b="1" dirty="0"/>
              <a:t>Scrum Guide</a:t>
            </a:r>
            <a:r>
              <a:rPr lang="hr-HR" dirty="0"/>
              <a:t> by Ken Schwaber &amp; Jeff Sutherland</a:t>
            </a:r>
          </a:p>
          <a:p>
            <a:pPr>
              <a:buFont typeface="Arial" panose="020B0604020202020204" pitchFamily="34" charset="0"/>
              <a:buChar char="•"/>
            </a:pPr>
            <a:r>
              <a:rPr lang="hr-HR" dirty="0"/>
              <a:t>Atlassian’s “Waterfall vs. Agile vs. Scrum” comparison</a:t>
            </a:r>
          </a:p>
          <a:p>
            <a:pPr>
              <a:buFont typeface="Arial" panose="020B0604020202020204" pitchFamily="34" charset="0"/>
              <a:buChar char="•"/>
            </a:pPr>
            <a:r>
              <a:rPr lang="hr-HR" i="1" dirty="0"/>
              <a:t>Agile Software Development with Scrum</a:t>
            </a:r>
            <a:r>
              <a:rPr lang="hr-HR" dirty="0"/>
              <a:t> by Ken Schwaber and Mike Beedle</a:t>
            </a:r>
          </a:p>
          <a:p>
            <a:pPr>
              <a:buFont typeface="Arial" panose="020B0604020202020204" pitchFamily="34" charset="0"/>
              <a:buChar char="•"/>
            </a:pPr>
            <a:r>
              <a:rPr lang="hr-HR" i="1" dirty="0"/>
              <a:t>Succeeding with Agile</a:t>
            </a:r>
            <a:r>
              <a:rPr lang="hr-HR" dirty="0"/>
              <a:t> by Mike Cohn</a:t>
            </a:r>
          </a:p>
        </p:txBody>
      </p:sp>
    </p:spTree>
    <p:extLst>
      <p:ext uri="{BB962C8B-B14F-4D97-AF65-F5344CB8AC3E}">
        <p14:creationId xmlns:p14="http://schemas.microsoft.com/office/powerpoint/2010/main" val="75839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D607-80CA-12EE-36FE-B5235F2A91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DE23B6-06B6-B6AB-4FA1-F10769E2350B}"/>
              </a:ext>
            </a:extLst>
          </p:cNvPr>
          <p:cNvSpPr>
            <a:spLocks noGrp="1"/>
          </p:cNvSpPr>
          <p:nvPr>
            <p:ph type="title"/>
          </p:nvPr>
        </p:nvSpPr>
        <p:spPr/>
        <p:txBody>
          <a:bodyPr/>
          <a:lstStyle/>
          <a:p>
            <a:r>
              <a:rPr lang="en-US" dirty="0"/>
              <a:t>SDLC</a:t>
            </a:r>
            <a:endParaRPr lang="hr-HR" dirty="0"/>
          </a:p>
        </p:txBody>
      </p:sp>
      <p:sp>
        <p:nvSpPr>
          <p:cNvPr id="2" name="Content Placeholder 2">
            <a:extLst>
              <a:ext uri="{FF2B5EF4-FFF2-40B4-BE49-F238E27FC236}">
                <a16:creationId xmlns:a16="http://schemas.microsoft.com/office/drawing/2014/main" id="{6E9E4B3A-188E-0A72-F0E2-7ECDA9270899}"/>
              </a:ext>
            </a:extLst>
          </p:cNvPr>
          <p:cNvSpPr txBox="1">
            <a:spLocks/>
          </p:cNvSpPr>
          <p:nvPr/>
        </p:nvSpPr>
        <p:spPr>
          <a:xfrm>
            <a:off x="1229648" y="1936197"/>
            <a:ext cx="10353802" cy="1137203"/>
          </a:xfrm>
          <a:prstGeom prst="rect">
            <a:avLst/>
          </a:prstGeom>
        </p:spPr>
        <p:txBody>
          <a:bodyPr vert="horz" lIns="91440" tIns="45720" rIns="91440" bIns="45720" rtlCol="0">
            <a:normAutofit fontScale="850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 SDLC provides a systematic framework for planning, building, testing, and deploying software while aligning with business goals and user needs. By integrating SDLC into project management practices, teams can minimize risks, optimize resource allocation, and ensure the delivery of high-quality products on time and within budget.</a:t>
            </a:r>
            <a:endParaRPr lang="pt-BR" dirty="0">
              <a:latin typeface="Bahnschrift SemiLight" panose="020B0502040204020203" pitchFamily="34" charset="0"/>
            </a:endParaRPr>
          </a:p>
        </p:txBody>
      </p:sp>
      <p:sp>
        <p:nvSpPr>
          <p:cNvPr id="5" name="Content Placeholder 2">
            <a:extLst>
              <a:ext uri="{FF2B5EF4-FFF2-40B4-BE49-F238E27FC236}">
                <a16:creationId xmlns:a16="http://schemas.microsoft.com/office/drawing/2014/main" id="{5B915964-F90E-1992-2317-93BB2A47006C}"/>
              </a:ext>
            </a:extLst>
          </p:cNvPr>
          <p:cNvSpPr txBox="1">
            <a:spLocks/>
          </p:cNvSpPr>
          <p:nvPr/>
        </p:nvSpPr>
        <p:spPr>
          <a:xfrm>
            <a:off x="1245396" y="3318909"/>
            <a:ext cx="10353802" cy="3246992"/>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Software development is complex, involving multiple stakeholders, dynamic requirements, and tight deadlines. A structured approach like SDLC helps to:</a:t>
            </a:r>
            <a:br>
              <a:rPr lang="en-US" dirty="0">
                <a:latin typeface="Bahnschrift SemiLight" panose="020B0502040204020203" pitchFamily="34" charset="0"/>
              </a:rPr>
            </a:br>
            <a:r>
              <a:rPr lang="en-US" dirty="0">
                <a:latin typeface="Bahnschrift SemiLight" panose="020B0502040204020203" pitchFamily="34" charset="0"/>
              </a:rPr>
              <a:t>✅ Reduce development risks</a:t>
            </a:r>
            <a:br>
              <a:rPr lang="en-US" dirty="0">
                <a:latin typeface="Bahnschrift SemiLight" panose="020B0502040204020203" pitchFamily="34" charset="0"/>
              </a:rPr>
            </a:br>
            <a:r>
              <a:rPr lang="en-US" dirty="0">
                <a:latin typeface="Bahnschrift SemiLight" panose="020B0502040204020203" pitchFamily="34" charset="0"/>
              </a:rPr>
              <a:t>✅ Improve product quality</a:t>
            </a:r>
            <a:br>
              <a:rPr lang="en-US" dirty="0">
                <a:latin typeface="Bahnschrift SemiLight" panose="020B0502040204020203" pitchFamily="34" charset="0"/>
              </a:rPr>
            </a:br>
            <a:r>
              <a:rPr lang="en-US" dirty="0">
                <a:latin typeface="Bahnschrift SemiLight" panose="020B0502040204020203" pitchFamily="34" charset="0"/>
              </a:rPr>
              <a:t>✅ Increase customer satisfaction</a:t>
            </a:r>
            <a:br>
              <a:rPr lang="en-US" dirty="0">
                <a:latin typeface="Bahnschrift SemiLight" panose="020B0502040204020203" pitchFamily="34" charset="0"/>
              </a:rPr>
            </a:br>
            <a:r>
              <a:rPr lang="en-US" dirty="0">
                <a:latin typeface="Bahnschrift SemiLight" panose="020B0502040204020203" pitchFamily="34" charset="0"/>
              </a:rPr>
              <a:t>✅ Ensure better cost and time management</a:t>
            </a:r>
            <a:br>
              <a:rPr lang="en-US" dirty="0">
                <a:latin typeface="Bahnschrift SemiLight" panose="020B0502040204020203" pitchFamily="34" charset="0"/>
              </a:rPr>
            </a:br>
            <a:r>
              <a:rPr lang="en-US" dirty="0">
                <a:latin typeface="Bahnschrift SemiLight" panose="020B0502040204020203" pitchFamily="34" charset="0"/>
              </a:rPr>
              <a:t>✅ Align business goals with technical execution</a:t>
            </a:r>
          </a:p>
        </p:txBody>
      </p:sp>
    </p:spTree>
    <p:extLst>
      <p:ext uri="{BB962C8B-B14F-4D97-AF65-F5344CB8AC3E}">
        <p14:creationId xmlns:p14="http://schemas.microsoft.com/office/powerpoint/2010/main" val="176795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A0574F-A3D1-3014-087E-84BC7BA34463}"/>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653ADD98-E3B0-FF5F-14D3-FC1C99745CF0}"/>
              </a:ext>
            </a:extLst>
          </p:cNvPr>
          <p:cNvSpPr>
            <a:spLocks noGrp="1"/>
          </p:cNvSpPr>
          <p:nvPr>
            <p:ph idx="1"/>
          </p:nvPr>
        </p:nvSpPr>
        <p:spPr/>
        <p:txBody>
          <a:bodyPr/>
          <a:lstStyle/>
          <a:p>
            <a:pPr>
              <a:buFont typeface="Arial" panose="020B0604020202020204" pitchFamily="34" charset="0"/>
              <a:buChar char="•"/>
            </a:pPr>
            <a:r>
              <a:rPr lang="en-US" dirty="0"/>
              <a:t>IBM Developer article “What Is the Software Development Life Cycle (SDLC)?”</a:t>
            </a:r>
          </a:p>
          <a:p>
            <a:pPr>
              <a:buFont typeface="Arial" panose="020B0604020202020204" pitchFamily="34" charset="0"/>
              <a:buChar char="•"/>
            </a:pPr>
            <a:r>
              <a:rPr lang="en-US" dirty="0"/>
              <a:t>Atlassian’s guide “SDLC: Stages and Methodologies”</a:t>
            </a:r>
          </a:p>
          <a:p>
            <a:pPr>
              <a:buFont typeface="Arial" panose="020B0604020202020204" pitchFamily="34" charset="0"/>
              <a:buChar char="•"/>
            </a:pPr>
            <a:r>
              <a:rPr lang="en-US" i="1" dirty="0"/>
              <a:t>Software Engineering</a:t>
            </a:r>
            <a:r>
              <a:rPr lang="en-US" dirty="0"/>
              <a:t> by Ian Sommerville</a:t>
            </a:r>
          </a:p>
          <a:p>
            <a:pPr>
              <a:buFont typeface="Arial" panose="020B0604020202020204" pitchFamily="34" charset="0"/>
              <a:buChar char="•"/>
            </a:pPr>
            <a:r>
              <a:rPr lang="en-US" i="1" dirty="0"/>
              <a:t>The Pragmatic Programmer</a:t>
            </a:r>
            <a:r>
              <a:rPr lang="en-US" dirty="0"/>
              <a:t> by Andrew Hunt &amp; David Thomas</a:t>
            </a:r>
          </a:p>
          <a:p>
            <a:endParaRPr lang="hr-HR" dirty="0"/>
          </a:p>
        </p:txBody>
      </p:sp>
    </p:spTree>
    <p:extLst>
      <p:ext uri="{BB962C8B-B14F-4D97-AF65-F5344CB8AC3E}">
        <p14:creationId xmlns:p14="http://schemas.microsoft.com/office/powerpoint/2010/main" val="315554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B42C8-14B1-5406-4ED3-35AF8CB3BA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9E3BB7-95F1-1961-3BD2-A345FC9B774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DE41A903-0BCE-5C2B-A4E7-7A6705025022}"/>
              </a:ext>
            </a:extLst>
          </p:cNvPr>
          <p:cNvSpPr txBox="1">
            <a:spLocks/>
          </p:cNvSpPr>
          <p:nvPr/>
        </p:nvSpPr>
        <p:spPr>
          <a:xfrm>
            <a:off x="778626" y="1690688"/>
            <a:ext cx="10457654" cy="39814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buAutoNum type="arabicPeriod"/>
            </a:pPr>
            <a:r>
              <a:rPr lang="en-US" sz="2000" b="1" dirty="0">
                <a:latin typeface="Bahnschrift SemiLight" panose="020B0502040204020203" pitchFamily="34" charset="0"/>
              </a:rPr>
              <a:t>Planning</a:t>
            </a:r>
          </a:p>
          <a:p>
            <a:pPr marL="15875" indent="0">
              <a:buNone/>
            </a:pPr>
            <a:r>
              <a:rPr lang="en-US" sz="2000" b="1" dirty="0">
                <a:latin typeface="Bahnschrift SemiLight" panose="020B0502040204020203" pitchFamily="34" charset="0"/>
              </a:rPr>
              <a:t>In the planning phase, the goal is to define the project’s goals, scope, and resource requirements.</a:t>
            </a:r>
          </a:p>
          <a:p>
            <a:pPr>
              <a:buFont typeface="Arial" panose="020B0604020202020204" pitchFamily="34" charset="0"/>
              <a:buChar char="•"/>
            </a:pPr>
            <a:r>
              <a:rPr lang="en-US" sz="2000" b="1" dirty="0">
                <a:latin typeface="Bahnschrift SemiLight" panose="020B0502040204020203" pitchFamily="34" charset="0"/>
              </a:rPr>
              <a:t>Goal:</a:t>
            </a:r>
            <a:r>
              <a:rPr lang="en-US" sz="2000" dirty="0">
                <a:latin typeface="Bahnschrift SemiLight" panose="020B0502040204020203" pitchFamily="34" charset="0"/>
              </a:rPr>
              <a:t> Create an intuitive, scalable collaborative learning platform.</a:t>
            </a:r>
          </a:p>
          <a:p>
            <a:pPr>
              <a:buFont typeface="Arial" panose="020B0604020202020204" pitchFamily="34" charset="0"/>
              <a:buChar char="•"/>
            </a:pPr>
            <a:r>
              <a:rPr lang="en-US" sz="2000" b="1" dirty="0">
                <a:latin typeface="Bahnschrift SemiLight" panose="020B0502040204020203" pitchFamily="34" charset="0"/>
              </a:rPr>
              <a:t>Scope:</a:t>
            </a:r>
            <a:r>
              <a:rPr lang="en-US" sz="2000" dirty="0">
                <a:latin typeface="Bahnschrift SemiLight" panose="020B0502040204020203" pitchFamily="34" charset="0"/>
              </a:rPr>
              <a:t> </a:t>
            </a:r>
          </a:p>
          <a:p>
            <a:pPr marL="742950" lvl="1" indent="-285750">
              <a:buFont typeface="Arial" panose="020B0604020202020204" pitchFamily="34" charset="0"/>
              <a:buChar char="•"/>
            </a:pPr>
            <a:r>
              <a:rPr lang="en-US" sz="2000" dirty="0">
                <a:latin typeface="Bahnschrift SemiLight" panose="020B0502040204020203" pitchFamily="34" charset="0"/>
              </a:rPr>
              <a:t>Develop student-teacher collaboration tools (chat, video calls, file sharing).</a:t>
            </a:r>
          </a:p>
          <a:p>
            <a:pPr marL="742950" lvl="1" indent="-285750">
              <a:buFont typeface="Arial" panose="020B0604020202020204" pitchFamily="34" charset="0"/>
              <a:buChar char="•"/>
            </a:pPr>
            <a:r>
              <a:rPr lang="en-US" sz="2000" dirty="0">
                <a:latin typeface="Bahnschrift SemiLight" panose="020B0502040204020203" pitchFamily="34" charset="0"/>
              </a:rPr>
              <a:t>Create interactive learning modules.</a:t>
            </a:r>
          </a:p>
          <a:p>
            <a:pPr marL="742950" lvl="1" indent="-285750">
              <a:buFont typeface="Arial" panose="020B0604020202020204" pitchFamily="34" charset="0"/>
              <a:buChar char="•"/>
            </a:pPr>
            <a:r>
              <a:rPr lang="en-US" sz="2000" dirty="0">
                <a:latin typeface="Bahnschrift SemiLight" panose="020B0502040204020203" pitchFamily="34" charset="0"/>
              </a:rPr>
              <a:t>Implement data privacy and secure login features.</a:t>
            </a:r>
          </a:p>
          <a:p>
            <a:pPr>
              <a:buFont typeface="Arial" panose="020B0604020202020204" pitchFamily="34" charset="0"/>
              <a:buChar char="•"/>
            </a:pPr>
            <a:r>
              <a:rPr lang="en-US" sz="2000" b="1" dirty="0">
                <a:latin typeface="Bahnschrift SemiLight" panose="020B0502040204020203" pitchFamily="34" charset="0"/>
              </a:rPr>
              <a:t>Resources:</a:t>
            </a:r>
            <a:r>
              <a:rPr lang="en-US" sz="2000" dirty="0">
                <a:latin typeface="Bahnschrift SemiLight" panose="020B0502040204020203" pitchFamily="34" charset="0"/>
              </a:rPr>
              <a:t> </a:t>
            </a:r>
          </a:p>
          <a:p>
            <a:pPr marL="742950" lvl="1" indent="-285750">
              <a:buFont typeface="Arial" panose="020B0604020202020204" pitchFamily="34" charset="0"/>
              <a:buChar char="•"/>
            </a:pPr>
            <a:r>
              <a:rPr lang="en-US" sz="2000" dirty="0">
                <a:latin typeface="Bahnschrift SemiLight" panose="020B0502040204020203" pitchFamily="34" charset="0"/>
              </a:rPr>
              <a:t>Development Team (Front-end, Back-end, QA)</a:t>
            </a:r>
          </a:p>
          <a:p>
            <a:pPr marL="742950" lvl="1" indent="-285750">
              <a:buFont typeface="Arial" panose="020B0604020202020204" pitchFamily="34" charset="0"/>
              <a:buChar char="•"/>
            </a:pPr>
            <a:r>
              <a:rPr lang="en-US" sz="2000" dirty="0">
                <a:latin typeface="Bahnschrift SemiLight" panose="020B0502040204020203" pitchFamily="34" charset="0"/>
              </a:rPr>
              <a:t>Cloud Infrastructure</a:t>
            </a:r>
          </a:p>
          <a:p>
            <a:pPr marL="742950" lvl="1" indent="-285750">
              <a:buFont typeface="Arial" panose="020B0604020202020204" pitchFamily="34" charset="0"/>
              <a:buChar char="•"/>
            </a:pPr>
            <a:r>
              <a:rPr lang="en-US" sz="2000" dirty="0">
                <a:latin typeface="Bahnschrift SemiLight" panose="020B0502040204020203" pitchFamily="34" charset="0"/>
              </a:rPr>
              <a:t>Data Security Consultant</a:t>
            </a:r>
          </a:p>
        </p:txBody>
      </p:sp>
    </p:spTree>
    <p:extLst>
      <p:ext uri="{BB962C8B-B14F-4D97-AF65-F5344CB8AC3E}">
        <p14:creationId xmlns:p14="http://schemas.microsoft.com/office/powerpoint/2010/main" val="51244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97EF-10DE-6677-17D8-88D5C288F0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7775D8-7B55-2D5B-FBD8-9DE185E737D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6098E730-99A6-40D3-078F-B10DFEC1DE30}"/>
              </a:ext>
            </a:extLst>
          </p:cNvPr>
          <p:cNvSpPr txBox="1">
            <a:spLocks/>
          </p:cNvSpPr>
          <p:nvPr/>
        </p:nvSpPr>
        <p:spPr>
          <a:xfrm>
            <a:off x="744759" y="1970088"/>
            <a:ext cx="10457654" cy="39814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buAutoNum type="arabicPeriod"/>
            </a:pPr>
            <a:r>
              <a:rPr lang="en-US" sz="2000" b="1" dirty="0">
                <a:latin typeface="Bahnschrift SemiLight" panose="020B0502040204020203" pitchFamily="34" charset="0"/>
              </a:rPr>
              <a:t>Planning</a:t>
            </a:r>
          </a:p>
          <a:p>
            <a:pPr>
              <a:buFont typeface="Arial" panose="020B0604020202020204" pitchFamily="34" charset="0"/>
              <a:buChar char="•"/>
            </a:pPr>
            <a:r>
              <a:rPr lang="en-US" sz="2000" b="1" dirty="0">
                <a:latin typeface="Bahnschrift SemiLight" panose="020B0502040204020203" pitchFamily="34" charset="0"/>
              </a:rPr>
              <a:t>Timeline:</a:t>
            </a:r>
            <a:r>
              <a:rPr lang="en-US" sz="2000" dirty="0">
                <a:latin typeface="Bahnschrift SemiLight" panose="020B0502040204020203" pitchFamily="34" charset="0"/>
              </a:rPr>
              <a:t> </a:t>
            </a:r>
          </a:p>
          <a:p>
            <a:pPr marL="742950" lvl="1" indent="-285750">
              <a:buFont typeface="Arial" panose="020B0604020202020204" pitchFamily="34" charset="0"/>
              <a:buChar char="•"/>
            </a:pPr>
            <a:r>
              <a:rPr lang="en-US" sz="2000" dirty="0">
                <a:latin typeface="Bahnschrift SemiLight" panose="020B0502040204020203" pitchFamily="34" charset="0"/>
              </a:rPr>
              <a:t>MVP within 4 months</a:t>
            </a:r>
          </a:p>
          <a:p>
            <a:pPr marL="742950" lvl="1" indent="-285750">
              <a:buFont typeface="Arial" panose="020B0604020202020204" pitchFamily="34" charset="0"/>
              <a:buChar char="•"/>
            </a:pPr>
            <a:r>
              <a:rPr lang="en-US" sz="2000" dirty="0">
                <a:latin typeface="Bahnschrift SemiLight" panose="020B0502040204020203" pitchFamily="34" charset="0"/>
              </a:rPr>
              <a:t>Full-featured product within 12 months</a:t>
            </a:r>
          </a:p>
        </p:txBody>
      </p:sp>
    </p:spTree>
    <p:extLst>
      <p:ext uri="{BB962C8B-B14F-4D97-AF65-F5344CB8AC3E}">
        <p14:creationId xmlns:p14="http://schemas.microsoft.com/office/powerpoint/2010/main" val="610873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BD487-CE3F-70FC-4DEC-9B32C24A44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C0572B-8EF0-3FCA-9611-94540A2C2454}"/>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8035A740-33FB-8767-32AB-CD0DDEA76244}"/>
              </a:ext>
            </a:extLst>
          </p:cNvPr>
          <p:cNvSpPr txBox="1">
            <a:spLocks/>
          </p:cNvSpPr>
          <p:nvPr/>
        </p:nvSpPr>
        <p:spPr>
          <a:xfrm>
            <a:off x="1010446" y="2044701"/>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Requirements Analysis</a:t>
            </a:r>
          </a:p>
          <a:p>
            <a:pPr>
              <a:buNone/>
            </a:pPr>
            <a:r>
              <a:rPr lang="en-US" sz="2000" b="1" dirty="0">
                <a:latin typeface="Bahnschrift SemiLight" panose="020B0502040204020203" pitchFamily="34" charset="0"/>
              </a:rPr>
              <a:t>Identify the functional and non-functional requirements based on stakeholder needs.</a:t>
            </a:r>
          </a:p>
          <a:p>
            <a:pPr>
              <a:buFont typeface="Arial" panose="020B0604020202020204" pitchFamily="34" charset="0"/>
              <a:buChar char="•"/>
            </a:pPr>
            <a:r>
              <a:rPr lang="en-US" sz="2000" b="1" dirty="0">
                <a:latin typeface="Bahnschrift SemiLight" panose="020B0502040204020203" pitchFamily="34" charset="0"/>
              </a:rPr>
              <a:t>Functional Requirements:</a:t>
            </a:r>
            <a:endParaRPr lang="en-US" sz="2000" dirty="0">
              <a:latin typeface="Bahnschrift SemiLight" panose="020B0502040204020203" pitchFamily="34" charset="0"/>
            </a:endParaRPr>
          </a:p>
          <a:p>
            <a:pPr marL="742950" lvl="1" indent="-285750">
              <a:buFont typeface="Arial" panose="020B0604020202020204" pitchFamily="34" charset="0"/>
              <a:buChar char="•"/>
            </a:pPr>
            <a:r>
              <a:rPr lang="en-US" sz="2000" dirty="0">
                <a:latin typeface="Bahnschrift SemiLight" panose="020B0502040204020203" pitchFamily="34" charset="0"/>
              </a:rPr>
              <a:t>Real-time chat and video call support.</a:t>
            </a:r>
          </a:p>
          <a:p>
            <a:pPr marL="742950" lvl="1" indent="-285750">
              <a:buFont typeface="Arial" panose="020B0604020202020204" pitchFamily="34" charset="0"/>
              <a:buChar char="•"/>
            </a:pPr>
            <a:r>
              <a:rPr lang="en-US" sz="2000" dirty="0">
                <a:latin typeface="Bahnschrift SemiLight" panose="020B0502040204020203" pitchFamily="34" charset="0"/>
              </a:rPr>
              <a:t>Secure login for students, teachers, and administrators.</a:t>
            </a:r>
          </a:p>
          <a:p>
            <a:pPr marL="742950" lvl="1" indent="-285750">
              <a:buFont typeface="Arial" panose="020B0604020202020204" pitchFamily="34" charset="0"/>
              <a:buChar char="•"/>
            </a:pPr>
            <a:r>
              <a:rPr lang="en-US" sz="2000" dirty="0">
                <a:latin typeface="Bahnschrift SemiLight" panose="020B0502040204020203" pitchFamily="34" charset="0"/>
              </a:rPr>
              <a:t>Assignment submission and grading system.</a:t>
            </a:r>
          </a:p>
          <a:p>
            <a:pPr>
              <a:buFont typeface="Arial" panose="020B0604020202020204" pitchFamily="34" charset="0"/>
              <a:buChar char="•"/>
            </a:pPr>
            <a:r>
              <a:rPr lang="en-US" sz="2000" b="1" dirty="0">
                <a:latin typeface="Bahnschrift SemiLight" panose="020B0502040204020203" pitchFamily="34" charset="0"/>
              </a:rPr>
              <a:t>Non-Functional Requirements:</a:t>
            </a:r>
            <a:endParaRPr lang="en-US" sz="2000" dirty="0">
              <a:latin typeface="Bahnschrift SemiLight" panose="020B0502040204020203" pitchFamily="34" charset="0"/>
            </a:endParaRPr>
          </a:p>
          <a:p>
            <a:pPr marL="742950" lvl="1" indent="-285750">
              <a:buFont typeface="Arial" panose="020B0604020202020204" pitchFamily="34" charset="0"/>
              <a:buChar char="•"/>
            </a:pPr>
            <a:r>
              <a:rPr lang="en-US" sz="2000" dirty="0">
                <a:latin typeface="Bahnschrift SemiLight" panose="020B0502040204020203" pitchFamily="34" charset="0"/>
              </a:rPr>
              <a:t>Scalability – Must support 100,000+ simultaneous users.</a:t>
            </a:r>
          </a:p>
          <a:p>
            <a:pPr marL="742950" lvl="1" indent="-285750">
              <a:buFont typeface="Arial" panose="020B0604020202020204" pitchFamily="34" charset="0"/>
              <a:buChar char="•"/>
            </a:pPr>
            <a:r>
              <a:rPr lang="en-US" sz="2000" dirty="0">
                <a:latin typeface="Bahnschrift SemiLight" panose="020B0502040204020203" pitchFamily="34" charset="0"/>
              </a:rPr>
              <a:t>Data privacy – Must comply with GDPR.</a:t>
            </a:r>
          </a:p>
          <a:p>
            <a:pPr marL="742950" lvl="1" indent="-285750">
              <a:buFont typeface="Arial" panose="020B0604020202020204" pitchFamily="34" charset="0"/>
              <a:buChar char="•"/>
            </a:pPr>
            <a:r>
              <a:rPr lang="en-US" sz="2000" dirty="0">
                <a:latin typeface="Bahnschrift SemiLight" panose="020B0502040204020203" pitchFamily="34" charset="0"/>
              </a:rPr>
              <a:t>99.9% uptime.</a:t>
            </a:r>
          </a:p>
        </p:txBody>
      </p:sp>
    </p:spTree>
    <p:extLst>
      <p:ext uri="{BB962C8B-B14F-4D97-AF65-F5344CB8AC3E}">
        <p14:creationId xmlns:p14="http://schemas.microsoft.com/office/powerpoint/2010/main" val="2705077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08C43-C4E4-325E-12D6-C338B1BF8E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36D451-5BF9-A208-3F24-6C289FAA540B}"/>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17550DD-E8AD-1AAC-0F87-B46B6F36C9B6}"/>
              </a:ext>
            </a:extLst>
          </p:cNvPr>
          <p:cNvSpPr txBox="1">
            <a:spLocks/>
          </p:cNvSpPr>
          <p:nvPr/>
        </p:nvSpPr>
        <p:spPr>
          <a:xfrm>
            <a:off x="1010446" y="2044701"/>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Requirements Analysis</a:t>
            </a:r>
            <a:endParaRPr lang="en-US" sz="2000" dirty="0">
              <a:latin typeface="Bahnschrift SemiLight" panose="020B0502040204020203" pitchFamily="34" charset="0"/>
            </a:endParaRPr>
          </a:p>
          <a:p>
            <a:pPr>
              <a:buNone/>
            </a:pPr>
            <a:r>
              <a:rPr lang="en-US" sz="2000" b="1" dirty="0">
                <a:latin typeface="Bahnschrift SemiLight" panose="020B0502040204020203" pitchFamily="34" charset="0"/>
              </a:rPr>
              <a:t>Stakeholders:</a:t>
            </a:r>
            <a:endParaRPr lang="en-US" sz="2000" dirty="0">
              <a:latin typeface="Bahnschrift SemiLight" panose="020B0502040204020203" pitchFamily="34" charset="0"/>
            </a:endParaRPr>
          </a:p>
          <a:p>
            <a:pPr>
              <a:buFont typeface="Arial" panose="020B0604020202020204" pitchFamily="34" charset="0"/>
              <a:buChar char="•"/>
            </a:pPr>
            <a:r>
              <a:rPr lang="en-US" sz="2000" dirty="0">
                <a:latin typeface="Bahnschrift SemiLight" panose="020B0502040204020203" pitchFamily="34" charset="0"/>
              </a:rPr>
              <a:t>Students – Ease of use, quick navigation.</a:t>
            </a:r>
          </a:p>
          <a:p>
            <a:pPr>
              <a:buFont typeface="Arial" panose="020B0604020202020204" pitchFamily="34" charset="0"/>
              <a:buChar char="•"/>
            </a:pPr>
            <a:r>
              <a:rPr lang="en-US" sz="2000" dirty="0">
                <a:latin typeface="Bahnschrift SemiLight" panose="020B0502040204020203" pitchFamily="34" charset="0"/>
              </a:rPr>
              <a:t>Teachers – Gradebook, assignment tracking.</a:t>
            </a:r>
          </a:p>
          <a:p>
            <a:pPr>
              <a:buFont typeface="Arial" panose="020B0604020202020204" pitchFamily="34" charset="0"/>
              <a:buChar char="•"/>
            </a:pPr>
            <a:r>
              <a:rPr lang="en-US" sz="2000" dirty="0">
                <a:latin typeface="Bahnschrift SemiLight" panose="020B0502040204020203" pitchFamily="34" charset="0"/>
              </a:rPr>
              <a:t>Admins – User management and system reporting.</a:t>
            </a:r>
          </a:p>
          <a:p>
            <a:pPr marL="742950" lvl="1" indent="-285750">
              <a:buFont typeface="Arial" panose="020B0604020202020204" pitchFamily="34" charset="0"/>
              <a:buChar char="•"/>
            </a:pPr>
            <a:endParaRPr lang="en-US" sz="2000" dirty="0">
              <a:latin typeface="Bahnschrift SemiLight" panose="020B0502040204020203" pitchFamily="34" charset="0"/>
            </a:endParaRPr>
          </a:p>
        </p:txBody>
      </p:sp>
    </p:spTree>
    <p:extLst>
      <p:ext uri="{BB962C8B-B14F-4D97-AF65-F5344CB8AC3E}">
        <p14:creationId xmlns:p14="http://schemas.microsoft.com/office/powerpoint/2010/main" val="31608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ECA7-3480-D1D2-299A-1F61709560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E56BBB-3FEE-637C-4032-160A4D1210A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2DD26A5-9C65-8E52-646A-C3FED138617A}"/>
              </a:ext>
            </a:extLst>
          </p:cNvPr>
          <p:cNvSpPr txBox="1">
            <a:spLocks/>
          </p:cNvSpPr>
          <p:nvPr/>
        </p:nvSpPr>
        <p:spPr>
          <a:xfrm>
            <a:off x="867173" y="1690688"/>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2000" b="1" dirty="0">
                <a:latin typeface="Bahnschrift SemiLight" panose="020B0502040204020203" pitchFamily="34" charset="0"/>
              </a:rPr>
              <a:t>Design</a:t>
            </a:r>
            <a:endParaRPr lang="en-US" sz="2000" b="1" dirty="0">
              <a:latin typeface="Bahnschrift SemiLight" panose="020B0502040204020203" pitchFamily="34" charset="0"/>
            </a:endParaRPr>
          </a:p>
          <a:p>
            <a:pPr>
              <a:buNone/>
            </a:pPr>
            <a:r>
              <a:rPr lang="en-US" sz="2000" b="1" dirty="0">
                <a:latin typeface="Bahnschrift SemiLight" panose="020B0502040204020203" pitchFamily="34" charset="0"/>
              </a:rPr>
              <a:t>Design the architecture, data models, and user interfaces for </a:t>
            </a:r>
            <a:r>
              <a:rPr lang="en-US" sz="2000" b="1" dirty="0" err="1">
                <a:latin typeface="Bahnschrift SemiLight" panose="020B0502040204020203" pitchFamily="34" charset="0"/>
              </a:rPr>
              <a:t>Eduhance</a:t>
            </a:r>
            <a:r>
              <a:rPr lang="en-US" sz="2000" b="1" dirty="0">
                <a:latin typeface="Bahnschrift SemiLight" panose="020B0502040204020203" pitchFamily="34" charset="0"/>
              </a:rPr>
              <a:t>.</a:t>
            </a:r>
            <a:endParaRPr lang="hr-HR" sz="2000" b="1" dirty="0">
              <a:latin typeface="Bahnschrift SemiLight" panose="020B0502040204020203" pitchFamily="34" charset="0"/>
            </a:endParaRPr>
          </a:p>
          <a:p>
            <a:pPr>
              <a:buFont typeface="+mj-lt"/>
              <a:buAutoNum type="arabicPeriod"/>
            </a:pPr>
            <a:r>
              <a:rPr lang="hr-HR" sz="2000" b="1" dirty="0">
                <a:latin typeface="Bahnschrift SemiLight" panose="020B0502040204020203" pitchFamily="34" charset="0"/>
              </a:rPr>
              <a:t>Data Model:</a:t>
            </a:r>
            <a:endParaRPr lang="hr-HR" sz="2000" dirty="0">
              <a:latin typeface="Bahnschrift SemiLight" panose="020B0502040204020203" pitchFamily="34" charset="0"/>
            </a:endParaRPr>
          </a:p>
          <a:p>
            <a:pPr marL="742950" lvl="1" indent="-285750">
              <a:buFont typeface="+mj-lt"/>
              <a:buAutoNum type="arabicPeriod"/>
            </a:pPr>
            <a:r>
              <a:rPr lang="hr-HR" sz="2000" dirty="0" err="1">
                <a:latin typeface="Bahnschrift SemiLight" panose="020B0502040204020203" pitchFamily="34" charset="0"/>
              </a:rPr>
              <a:t>User</a:t>
            </a:r>
            <a:r>
              <a:rPr lang="hr-HR" sz="2000" dirty="0">
                <a:latin typeface="Bahnschrift SemiLight" panose="020B0502040204020203" pitchFamily="34" charset="0"/>
              </a:rPr>
              <a:t> Table (</a:t>
            </a:r>
            <a:r>
              <a:rPr lang="hr-HR" sz="2000" dirty="0" err="1">
                <a:latin typeface="Bahnschrift SemiLight" panose="020B0502040204020203" pitchFamily="34" charset="0"/>
              </a:rPr>
              <a:t>id</a:t>
            </a:r>
            <a:r>
              <a:rPr lang="hr-HR" sz="2000" dirty="0">
                <a:latin typeface="Bahnschrift SemiLight" panose="020B0502040204020203" pitchFamily="34" charset="0"/>
              </a:rPr>
              <a:t>, </a:t>
            </a:r>
            <a:r>
              <a:rPr lang="hr-HR" sz="2000" dirty="0" err="1">
                <a:latin typeface="Bahnschrift SemiLight" panose="020B0502040204020203" pitchFamily="34" charset="0"/>
              </a:rPr>
              <a:t>name</a:t>
            </a:r>
            <a:r>
              <a:rPr lang="hr-HR" sz="2000" dirty="0">
                <a:latin typeface="Bahnschrift SemiLight" panose="020B0502040204020203" pitchFamily="34" charset="0"/>
              </a:rPr>
              <a:t>, role, email)</a:t>
            </a:r>
          </a:p>
          <a:p>
            <a:pPr marL="742950" lvl="1" indent="-285750">
              <a:buFont typeface="+mj-lt"/>
              <a:buAutoNum type="arabicPeriod"/>
            </a:pPr>
            <a:r>
              <a:rPr lang="hr-HR" sz="2000" dirty="0" err="1">
                <a:latin typeface="Bahnschrift SemiLight" panose="020B0502040204020203" pitchFamily="34" charset="0"/>
              </a:rPr>
              <a:t>Course</a:t>
            </a:r>
            <a:r>
              <a:rPr lang="hr-HR" sz="2000" dirty="0">
                <a:latin typeface="Bahnschrift SemiLight" panose="020B0502040204020203" pitchFamily="34" charset="0"/>
              </a:rPr>
              <a:t> Table (</a:t>
            </a:r>
            <a:r>
              <a:rPr lang="hr-HR" sz="2000" dirty="0" err="1">
                <a:latin typeface="Bahnschrift SemiLight" panose="020B0502040204020203" pitchFamily="34" charset="0"/>
              </a:rPr>
              <a:t>course</a:t>
            </a:r>
            <a:r>
              <a:rPr lang="hr-HR" sz="2000" dirty="0">
                <a:latin typeface="Bahnschrift SemiLight" panose="020B0502040204020203" pitchFamily="34" charset="0"/>
              </a:rPr>
              <a:t> </a:t>
            </a:r>
            <a:r>
              <a:rPr lang="hr-HR" sz="2000" dirty="0" err="1">
                <a:latin typeface="Bahnschrift SemiLight" panose="020B0502040204020203" pitchFamily="34" charset="0"/>
              </a:rPr>
              <a:t>id</a:t>
            </a:r>
            <a:r>
              <a:rPr lang="hr-HR" sz="2000" dirty="0">
                <a:latin typeface="Bahnschrift SemiLight" panose="020B0502040204020203" pitchFamily="34" charset="0"/>
              </a:rPr>
              <a:t>, </a:t>
            </a:r>
            <a:r>
              <a:rPr lang="hr-HR" sz="2000" dirty="0" err="1">
                <a:latin typeface="Bahnschrift SemiLight" panose="020B0502040204020203" pitchFamily="34" charset="0"/>
              </a:rPr>
              <a:t>name</a:t>
            </a:r>
            <a:r>
              <a:rPr lang="hr-HR" sz="2000" dirty="0">
                <a:latin typeface="Bahnschrift SemiLight" panose="020B0502040204020203" pitchFamily="34" charset="0"/>
              </a:rPr>
              <a:t>, </a:t>
            </a:r>
            <a:r>
              <a:rPr lang="hr-HR" sz="2000" dirty="0" err="1">
                <a:latin typeface="Bahnschrift SemiLight" panose="020B0502040204020203" pitchFamily="34" charset="0"/>
              </a:rPr>
              <a:t>teacher</a:t>
            </a:r>
            <a:r>
              <a:rPr lang="hr-HR" sz="2000" dirty="0">
                <a:latin typeface="Bahnschrift SemiLight" panose="020B0502040204020203" pitchFamily="34" charset="0"/>
              </a:rPr>
              <a:t> </a:t>
            </a:r>
            <a:r>
              <a:rPr lang="hr-HR" sz="2000" dirty="0" err="1">
                <a:latin typeface="Bahnschrift SemiLight" panose="020B0502040204020203" pitchFamily="34" charset="0"/>
              </a:rPr>
              <a:t>id</a:t>
            </a:r>
            <a:r>
              <a:rPr lang="hr-HR" sz="2000" dirty="0">
                <a:latin typeface="Bahnschrift SemiLight" panose="020B0502040204020203" pitchFamily="34" charset="0"/>
              </a:rPr>
              <a:t>)</a:t>
            </a:r>
          </a:p>
          <a:p>
            <a:pPr marL="742950" lvl="1" indent="-285750">
              <a:buFont typeface="+mj-lt"/>
              <a:buAutoNum type="arabicPeriod"/>
            </a:pPr>
            <a:r>
              <a:rPr lang="hr-HR" sz="2000" dirty="0">
                <a:latin typeface="Bahnschrift SemiLight" panose="020B0502040204020203" pitchFamily="34" charset="0"/>
              </a:rPr>
              <a:t>Chat Table (chat </a:t>
            </a:r>
            <a:r>
              <a:rPr lang="hr-HR" sz="2000" dirty="0" err="1">
                <a:latin typeface="Bahnschrift SemiLight" panose="020B0502040204020203" pitchFamily="34" charset="0"/>
              </a:rPr>
              <a:t>id</a:t>
            </a:r>
            <a:r>
              <a:rPr lang="hr-HR" sz="2000" dirty="0">
                <a:latin typeface="Bahnschrift SemiLight" panose="020B0502040204020203" pitchFamily="34" charset="0"/>
              </a:rPr>
              <a:t>, </a:t>
            </a:r>
            <a:r>
              <a:rPr lang="hr-HR" sz="2000" dirty="0" err="1">
                <a:latin typeface="Bahnschrift SemiLight" panose="020B0502040204020203" pitchFamily="34" charset="0"/>
              </a:rPr>
              <a:t>user</a:t>
            </a:r>
            <a:r>
              <a:rPr lang="hr-HR" sz="2000" dirty="0">
                <a:latin typeface="Bahnschrift SemiLight" panose="020B0502040204020203" pitchFamily="34" charset="0"/>
              </a:rPr>
              <a:t> </a:t>
            </a:r>
            <a:r>
              <a:rPr lang="hr-HR" sz="2000" dirty="0" err="1">
                <a:latin typeface="Bahnschrift SemiLight" panose="020B0502040204020203" pitchFamily="34" charset="0"/>
              </a:rPr>
              <a:t>id</a:t>
            </a:r>
            <a:r>
              <a:rPr lang="hr-HR" sz="2000" dirty="0">
                <a:latin typeface="Bahnschrift SemiLight" panose="020B0502040204020203" pitchFamily="34" charset="0"/>
              </a:rPr>
              <a:t>, </a:t>
            </a:r>
            <a:r>
              <a:rPr lang="hr-HR" sz="2000" dirty="0" err="1">
                <a:latin typeface="Bahnschrift SemiLight" panose="020B0502040204020203" pitchFamily="34" charset="0"/>
              </a:rPr>
              <a:t>message</a:t>
            </a:r>
            <a:r>
              <a:rPr lang="hr-HR" sz="2000" dirty="0">
                <a:latin typeface="Bahnschrift SemiLight" panose="020B0502040204020203" pitchFamily="34" charset="0"/>
              </a:rPr>
              <a:t>)</a:t>
            </a:r>
          </a:p>
          <a:p>
            <a:pPr>
              <a:buFont typeface="+mj-lt"/>
              <a:buAutoNum type="arabicPeriod"/>
            </a:pPr>
            <a:r>
              <a:rPr lang="hr-HR" sz="2000" b="1" dirty="0">
                <a:latin typeface="Bahnschrift SemiLight" panose="020B0502040204020203" pitchFamily="34" charset="0"/>
              </a:rPr>
              <a:t>System </a:t>
            </a:r>
            <a:r>
              <a:rPr lang="hr-HR" sz="2000" b="1" dirty="0" err="1">
                <a:latin typeface="Bahnschrift SemiLight" panose="020B0502040204020203" pitchFamily="34" charset="0"/>
              </a:rPr>
              <a:t>Architecture</a:t>
            </a:r>
            <a:r>
              <a:rPr lang="hr-HR" sz="2000" b="1" dirty="0">
                <a:latin typeface="Bahnschrift SemiLight" panose="020B0502040204020203" pitchFamily="34" charset="0"/>
              </a:rPr>
              <a:t>:</a:t>
            </a:r>
            <a:endParaRPr lang="hr-HR" sz="2000" dirty="0">
              <a:latin typeface="Bahnschrift SemiLight" panose="020B0502040204020203" pitchFamily="34" charset="0"/>
            </a:endParaRPr>
          </a:p>
          <a:p>
            <a:pPr marL="742950" lvl="1" indent="-285750">
              <a:buFont typeface="+mj-lt"/>
              <a:buAutoNum type="arabicPeriod"/>
            </a:pPr>
            <a:r>
              <a:rPr lang="hr-HR" sz="2000" dirty="0" err="1">
                <a:latin typeface="Bahnschrift SemiLight" panose="020B0502040204020203" pitchFamily="34" charset="0"/>
              </a:rPr>
              <a:t>Microservices</a:t>
            </a:r>
            <a:r>
              <a:rPr lang="hr-HR" sz="2000" dirty="0">
                <a:latin typeface="Bahnschrift SemiLight" panose="020B0502040204020203" pitchFamily="34" charset="0"/>
              </a:rPr>
              <a:t> </a:t>
            </a:r>
            <a:r>
              <a:rPr lang="hr-HR" sz="2000" dirty="0" err="1">
                <a:latin typeface="Bahnschrift SemiLight" panose="020B0502040204020203" pitchFamily="34" charset="0"/>
              </a:rPr>
              <a:t>architecture</a:t>
            </a:r>
            <a:r>
              <a:rPr lang="hr-HR" sz="2000" dirty="0">
                <a:latin typeface="Bahnschrift SemiLight" panose="020B0502040204020203" pitchFamily="34" charset="0"/>
              </a:rPr>
              <a:t> – Separate </a:t>
            </a:r>
            <a:r>
              <a:rPr lang="hr-HR" sz="2000" dirty="0" err="1">
                <a:latin typeface="Bahnschrift SemiLight" panose="020B0502040204020203" pitchFamily="34" charset="0"/>
              </a:rPr>
              <a:t>modules</a:t>
            </a:r>
            <a:r>
              <a:rPr lang="hr-HR" sz="2000" dirty="0">
                <a:latin typeface="Bahnschrift SemiLight" panose="020B0502040204020203" pitchFamily="34" charset="0"/>
              </a:rPr>
              <a:t> for chat, </a:t>
            </a:r>
            <a:r>
              <a:rPr lang="hr-HR" sz="2000" dirty="0" err="1">
                <a:latin typeface="Bahnschrift SemiLight" panose="020B0502040204020203" pitchFamily="34" charset="0"/>
              </a:rPr>
              <a:t>grading</a:t>
            </a:r>
            <a:r>
              <a:rPr lang="hr-HR" sz="2000" dirty="0">
                <a:latin typeface="Bahnschrift SemiLight" panose="020B0502040204020203" pitchFamily="34" charset="0"/>
              </a:rPr>
              <a:t>, </a:t>
            </a:r>
            <a:r>
              <a:rPr lang="hr-HR" sz="2000" dirty="0" err="1">
                <a:latin typeface="Bahnschrift SemiLight" panose="020B0502040204020203" pitchFamily="34" charset="0"/>
              </a:rPr>
              <a:t>and</a:t>
            </a:r>
            <a:r>
              <a:rPr lang="hr-HR" sz="2000" dirty="0">
                <a:latin typeface="Bahnschrift SemiLight" panose="020B0502040204020203" pitchFamily="34" charset="0"/>
              </a:rPr>
              <a:t> login.</a:t>
            </a:r>
          </a:p>
          <a:p>
            <a:pPr marL="742950" lvl="1" indent="-285750">
              <a:buFont typeface="+mj-lt"/>
              <a:buAutoNum type="arabicPeriod"/>
            </a:pPr>
            <a:r>
              <a:rPr lang="hr-HR" sz="2000" dirty="0">
                <a:latin typeface="Bahnschrift SemiLight" panose="020B0502040204020203" pitchFamily="34" charset="0"/>
              </a:rPr>
              <a:t>Cloud-</a:t>
            </a:r>
            <a:r>
              <a:rPr lang="hr-HR" sz="2000" dirty="0" err="1">
                <a:latin typeface="Bahnschrift SemiLight" panose="020B0502040204020203" pitchFamily="34" charset="0"/>
              </a:rPr>
              <a:t>based</a:t>
            </a:r>
            <a:r>
              <a:rPr lang="hr-HR" sz="2000" dirty="0">
                <a:latin typeface="Bahnschrift SemiLight" panose="020B0502040204020203" pitchFamily="34" charset="0"/>
              </a:rPr>
              <a:t> </a:t>
            </a:r>
            <a:r>
              <a:rPr lang="hr-HR" sz="2000" dirty="0" err="1">
                <a:latin typeface="Bahnschrift SemiLight" panose="020B0502040204020203" pitchFamily="34" charset="0"/>
              </a:rPr>
              <a:t>infrastructure</a:t>
            </a:r>
            <a:r>
              <a:rPr lang="hr-HR" sz="2000" dirty="0">
                <a:latin typeface="Bahnschrift SemiLight" panose="020B0502040204020203" pitchFamily="34" charset="0"/>
              </a:rPr>
              <a:t> (AWS </a:t>
            </a:r>
            <a:r>
              <a:rPr lang="hr-HR" sz="2000" dirty="0" err="1">
                <a:latin typeface="Bahnschrift SemiLight" panose="020B0502040204020203" pitchFamily="34" charset="0"/>
              </a:rPr>
              <a:t>or</a:t>
            </a:r>
            <a:r>
              <a:rPr lang="hr-HR" sz="2000" dirty="0">
                <a:latin typeface="Bahnschrift SemiLight" panose="020B0502040204020203" pitchFamily="34" charset="0"/>
              </a:rPr>
              <a:t> Azure).</a:t>
            </a:r>
          </a:p>
          <a:p>
            <a:pPr>
              <a:buFont typeface="+mj-lt"/>
              <a:buAutoNum type="arabicPeriod"/>
            </a:pPr>
            <a:r>
              <a:rPr lang="hr-HR" sz="2000" b="1" dirty="0">
                <a:latin typeface="Bahnschrift SemiLight" panose="020B0502040204020203" pitchFamily="34" charset="0"/>
              </a:rPr>
              <a:t>UI/UX Design:</a:t>
            </a:r>
            <a:endParaRPr lang="hr-HR" sz="2000" dirty="0">
              <a:latin typeface="Bahnschrift SemiLight" panose="020B0502040204020203" pitchFamily="34" charset="0"/>
            </a:endParaRPr>
          </a:p>
          <a:p>
            <a:pPr marL="742950" lvl="1" indent="-285750">
              <a:buFont typeface="+mj-lt"/>
              <a:buAutoNum type="arabicPeriod"/>
            </a:pPr>
            <a:r>
              <a:rPr lang="hr-HR" sz="2000" dirty="0" err="1">
                <a:latin typeface="Bahnschrift SemiLight" panose="020B0502040204020203" pitchFamily="34" charset="0"/>
              </a:rPr>
              <a:t>Clean</a:t>
            </a:r>
            <a:r>
              <a:rPr lang="hr-HR" sz="2000" dirty="0">
                <a:latin typeface="Bahnschrift SemiLight" panose="020B0502040204020203" pitchFamily="34" charset="0"/>
              </a:rPr>
              <a:t>, </a:t>
            </a:r>
            <a:r>
              <a:rPr lang="hr-HR" sz="2000" dirty="0" err="1">
                <a:latin typeface="Bahnschrift SemiLight" panose="020B0502040204020203" pitchFamily="34" charset="0"/>
              </a:rPr>
              <a:t>responsive</a:t>
            </a:r>
            <a:r>
              <a:rPr lang="hr-HR" sz="2000" dirty="0">
                <a:latin typeface="Bahnschrift SemiLight" panose="020B0502040204020203" pitchFamily="34" charset="0"/>
              </a:rPr>
              <a:t> design.</a:t>
            </a:r>
          </a:p>
          <a:p>
            <a:pPr marL="742950" lvl="1" indent="-285750">
              <a:buFont typeface="+mj-lt"/>
              <a:buAutoNum type="arabicPeriod"/>
            </a:pPr>
            <a:r>
              <a:rPr lang="hr-HR" sz="2000" dirty="0">
                <a:latin typeface="Bahnschrift SemiLight" panose="020B0502040204020203" pitchFamily="34" charset="0"/>
              </a:rPr>
              <a:t>Mobile-</a:t>
            </a:r>
            <a:r>
              <a:rPr lang="hr-HR" sz="2000" dirty="0" err="1">
                <a:latin typeface="Bahnschrift SemiLight" panose="020B0502040204020203" pitchFamily="34" charset="0"/>
              </a:rPr>
              <a:t>first</a:t>
            </a:r>
            <a:r>
              <a:rPr lang="hr-HR" sz="2000" dirty="0">
                <a:latin typeface="Bahnschrift SemiLight" panose="020B0502040204020203" pitchFamily="34" charset="0"/>
              </a:rPr>
              <a:t> </a:t>
            </a:r>
            <a:r>
              <a:rPr lang="hr-HR" sz="2000" dirty="0" err="1">
                <a:latin typeface="Bahnschrift SemiLight" panose="020B0502040204020203" pitchFamily="34" charset="0"/>
              </a:rPr>
              <a:t>approach</a:t>
            </a:r>
            <a:r>
              <a:rPr lang="hr-HR" sz="2000" dirty="0">
                <a:latin typeface="Bahnschrift SemiLight" panose="020B0502040204020203" pitchFamily="34" charset="0"/>
              </a:rPr>
              <a:t> for </a:t>
            </a:r>
            <a:r>
              <a:rPr lang="hr-HR" sz="2000" dirty="0" err="1">
                <a:latin typeface="Bahnschrift SemiLight" panose="020B0502040204020203" pitchFamily="34" charset="0"/>
              </a:rPr>
              <a:t>accessibility</a:t>
            </a:r>
            <a:r>
              <a:rPr lang="hr-HR" sz="2000" dirty="0">
                <a:latin typeface="Bahnschrift SemiLight" panose="020B0502040204020203" pitchFamily="34" charset="0"/>
              </a:rPr>
              <a:t>.</a:t>
            </a:r>
          </a:p>
        </p:txBody>
      </p:sp>
    </p:spTree>
    <p:extLst>
      <p:ext uri="{BB962C8B-B14F-4D97-AF65-F5344CB8AC3E}">
        <p14:creationId xmlns:p14="http://schemas.microsoft.com/office/powerpoint/2010/main" val="89714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CF22C-A444-55E1-E11B-B14B7B2BA0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98EF05-DF43-F090-A72E-05665D3221AC}"/>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8D981DF-9515-974C-734E-25B3B5EB71AC}"/>
              </a:ext>
            </a:extLst>
          </p:cNvPr>
          <p:cNvSpPr txBox="1">
            <a:spLocks/>
          </p:cNvSpPr>
          <p:nvPr/>
        </p:nvSpPr>
        <p:spPr>
          <a:xfrm>
            <a:off x="982930" y="231140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err="1">
                <a:latin typeface="Bahnschrift SemiLight" panose="020B0502040204020203" pitchFamily="34" charset="0"/>
              </a:rPr>
              <a:t>Implementation</a:t>
            </a:r>
            <a:endParaRPr lang="hr-HR" b="1" dirty="0">
              <a:latin typeface="Bahnschrift SemiLight" panose="020B0502040204020203" pitchFamily="34" charset="0"/>
            </a:endParaRPr>
          </a:p>
          <a:p>
            <a:pPr>
              <a:buNone/>
            </a:pPr>
            <a:r>
              <a:rPr lang="hr-HR" b="1" dirty="0" err="1">
                <a:latin typeface="Bahnschrift SemiLight" panose="020B0502040204020203" pitchFamily="34" charset="0"/>
              </a:rPr>
              <a:t>Convert</a:t>
            </a:r>
            <a:r>
              <a:rPr lang="hr-HR" b="1" dirty="0">
                <a:latin typeface="Bahnschrift SemiLight" panose="020B0502040204020203" pitchFamily="34" charset="0"/>
              </a:rPr>
              <a:t> </a:t>
            </a:r>
            <a:r>
              <a:rPr lang="hr-HR" b="1" dirty="0" err="1">
                <a:latin typeface="Bahnschrift SemiLight" panose="020B0502040204020203" pitchFamily="34" charset="0"/>
              </a:rPr>
              <a:t>the</a:t>
            </a:r>
            <a:r>
              <a:rPr lang="hr-HR" b="1" dirty="0">
                <a:latin typeface="Bahnschrift SemiLight" panose="020B0502040204020203" pitchFamily="34" charset="0"/>
              </a:rPr>
              <a:t> design </a:t>
            </a:r>
            <a:r>
              <a:rPr lang="hr-HR" b="1" dirty="0" err="1">
                <a:latin typeface="Bahnschrift SemiLight" panose="020B0502040204020203" pitchFamily="34" charset="0"/>
              </a:rPr>
              <a:t>into</a:t>
            </a:r>
            <a:r>
              <a:rPr lang="hr-HR" b="1" dirty="0">
                <a:latin typeface="Bahnschrift SemiLight" panose="020B0502040204020203" pitchFamily="34" charset="0"/>
              </a:rPr>
              <a:t> </a:t>
            </a:r>
            <a:r>
              <a:rPr lang="hr-HR" b="1" dirty="0" err="1">
                <a:latin typeface="Bahnschrift SemiLight" panose="020B0502040204020203" pitchFamily="34" charset="0"/>
              </a:rPr>
              <a:t>working</a:t>
            </a:r>
            <a:r>
              <a:rPr lang="hr-HR" b="1" dirty="0">
                <a:latin typeface="Bahnschrift SemiLight" panose="020B0502040204020203" pitchFamily="34" charset="0"/>
              </a:rPr>
              <a:t> </a:t>
            </a:r>
            <a:r>
              <a:rPr lang="hr-HR" b="1" dirty="0" err="1">
                <a:latin typeface="Bahnschrift SemiLight" panose="020B0502040204020203" pitchFamily="34" charset="0"/>
              </a:rPr>
              <a:t>code</a:t>
            </a:r>
            <a:r>
              <a:rPr lang="hr-HR" b="1" dirty="0">
                <a:latin typeface="Bahnschrift SemiLight" panose="020B0502040204020203" pitchFamily="34" charset="0"/>
              </a:rPr>
              <a:t>.</a:t>
            </a:r>
          </a:p>
          <a:p>
            <a:pPr>
              <a:buFont typeface="Arial" panose="020B0604020202020204" pitchFamily="34" charset="0"/>
              <a:buChar char="•"/>
            </a:pPr>
            <a:r>
              <a:rPr lang="hr-HR" b="1" dirty="0" err="1">
                <a:latin typeface="Bahnschrift SemiLight" panose="020B0502040204020203" pitchFamily="34" charset="0"/>
              </a:rPr>
              <a:t>Backend</a:t>
            </a:r>
            <a:r>
              <a:rPr lang="hr-HR" b="1" dirty="0">
                <a:latin typeface="Bahnschrift SemiLight" panose="020B0502040204020203" pitchFamily="34" charset="0"/>
              </a:rPr>
              <a:t>:</a:t>
            </a:r>
            <a:r>
              <a:rPr lang="hr-HR" dirty="0">
                <a:latin typeface="Bahnschrift SemiLight" panose="020B0502040204020203" pitchFamily="34" charset="0"/>
              </a:rPr>
              <a:t> Node.js + Express.js + </a:t>
            </a:r>
            <a:r>
              <a:rPr lang="hr-HR" dirty="0" err="1">
                <a:latin typeface="Bahnschrift SemiLight" panose="020B0502040204020203" pitchFamily="34" charset="0"/>
              </a:rPr>
              <a:t>PostgreSQL</a:t>
            </a:r>
            <a:endParaRPr lang="hr-HR" dirty="0">
              <a:latin typeface="Bahnschrift SemiLight" panose="020B0502040204020203" pitchFamily="34" charset="0"/>
            </a:endParaRPr>
          </a:p>
          <a:p>
            <a:pPr>
              <a:buFont typeface="Arial" panose="020B0604020202020204" pitchFamily="34" charset="0"/>
              <a:buChar char="•"/>
            </a:pPr>
            <a:r>
              <a:rPr lang="hr-HR" b="1" dirty="0" err="1">
                <a:latin typeface="Bahnschrift SemiLight" panose="020B0502040204020203" pitchFamily="34" charset="0"/>
              </a:rPr>
              <a:t>Frontend</a:t>
            </a:r>
            <a:r>
              <a:rPr lang="hr-HR" b="1" dirty="0">
                <a:latin typeface="Bahnschrift SemiLight" panose="020B0502040204020203" pitchFamily="34" charset="0"/>
              </a:rPr>
              <a:t>:</a:t>
            </a:r>
            <a:r>
              <a:rPr lang="hr-HR" dirty="0">
                <a:latin typeface="Bahnschrift SemiLight" panose="020B0502040204020203" pitchFamily="34" charset="0"/>
              </a:rPr>
              <a:t> React.js + </a:t>
            </a:r>
            <a:r>
              <a:rPr lang="hr-HR" dirty="0" err="1">
                <a:latin typeface="Bahnschrift SemiLight" panose="020B0502040204020203" pitchFamily="34" charset="0"/>
              </a:rPr>
              <a:t>Redux</a:t>
            </a:r>
            <a:endParaRPr lang="hr-HR" dirty="0">
              <a:latin typeface="Bahnschrift SemiLight" panose="020B0502040204020203" pitchFamily="34" charset="0"/>
            </a:endParaRPr>
          </a:p>
          <a:p>
            <a:pPr>
              <a:buFont typeface="Arial" panose="020B0604020202020204" pitchFamily="34" charset="0"/>
              <a:buChar char="•"/>
            </a:pPr>
            <a:r>
              <a:rPr lang="hr-HR" b="1" dirty="0" err="1">
                <a:latin typeface="Bahnschrift SemiLight" panose="020B0502040204020203" pitchFamily="34" charset="0"/>
              </a:rPr>
              <a:t>Authentication</a:t>
            </a:r>
            <a:r>
              <a:rPr lang="hr-HR" b="1" dirty="0">
                <a:latin typeface="Bahnschrift SemiLight" panose="020B0502040204020203" pitchFamily="34" charset="0"/>
              </a:rPr>
              <a:t>:</a:t>
            </a:r>
            <a:r>
              <a:rPr lang="hr-HR" dirty="0">
                <a:latin typeface="Bahnschrift SemiLight" panose="020B0502040204020203" pitchFamily="34" charset="0"/>
              </a:rPr>
              <a:t> </a:t>
            </a:r>
            <a:r>
              <a:rPr lang="hr-HR" dirty="0" err="1">
                <a:latin typeface="Bahnschrift SemiLight" panose="020B0502040204020203" pitchFamily="34" charset="0"/>
              </a:rPr>
              <a:t>OAuth</a:t>
            </a:r>
            <a:r>
              <a:rPr lang="hr-HR" dirty="0">
                <a:latin typeface="Bahnschrift SemiLight" panose="020B0502040204020203" pitchFamily="34" charset="0"/>
              </a:rPr>
              <a:t> + JWT</a:t>
            </a:r>
          </a:p>
          <a:p>
            <a:pPr>
              <a:buFont typeface="Arial" panose="020B0604020202020204" pitchFamily="34" charset="0"/>
              <a:buChar char="•"/>
            </a:pPr>
            <a:r>
              <a:rPr lang="hr-HR" b="1" dirty="0">
                <a:latin typeface="Bahnschrift SemiLight" panose="020B0502040204020203" pitchFamily="34" charset="0"/>
              </a:rPr>
              <a:t>Real-time </a:t>
            </a:r>
            <a:r>
              <a:rPr lang="hr-HR" b="1" dirty="0" err="1">
                <a:latin typeface="Bahnschrift SemiLight" panose="020B0502040204020203" pitchFamily="34" charset="0"/>
              </a:rPr>
              <a:t>communication</a:t>
            </a:r>
            <a:r>
              <a:rPr lang="hr-HR" b="1" dirty="0">
                <a:latin typeface="Bahnschrift SemiLight" panose="020B0502040204020203" pitchFamily="34" charset="0"/>
              </a:rPr>
              <a:t>:</a:t>
            </a:r>
            <a:r>
              <a:rPr lang="hr-HR" dirty="0">
                <a:latin typeface="Bahnschrift SemiLight" panose="020B0502040204020203" pitchFamily="34" charset="0"/>
              </a:rPr>
              <a:t> </a:t>
            </a:r>
            <a:r>
              <a:rPr lang="hr-HR" dirty="0" err="1">
                <a:latin typeface="Bahnschrift SemiLight" panose="020B0502040204020203" pitchFamily="34" charset="0"/>
              </a:rPr>
              <a:t>WebSockets</a:t>
            </a:r>
            <a:endParaRPr lang="hr-HR" dirty="0">
              <a:latin typeface="Bahnschrift SemiLight" panose="020B0502040204020203" pitchFamily="34" charset="0"/>
            </a:endParaRPr>
          </a:p>
          <a:p>
            <a:pPr>
              <a:buFont typeface="Arial" panose="020B0604020202020204" pitchFamily="34" charset="0"/>
              <a:buChar char="•"/>
            </a:pPr>
            <a:r>
              <a:rPr lang="hr-HR" b="1" dirty="0" err="1">
                <a:latin typeface="Bahnschrift SemiLight" panose="020B0502040204020203" pitchFamily="34" charset="0"/>
              </a:rPr>
              <a:t>Infrastructure</a:t>
            </a:r>
            <a:r>
              <a:rPr lang="hr-HR" b="1" dirty="0">
                <a:latin typeface="Bahnschrift SemiLight" panose="020B0502040204020203" pitchFamily="34" charset="0"/>
              </a:rPr>
              <a:t>:</a:t>
            </a:r>
            <a:r>
              <a:rPr lang="hr-HR" dirty="0">
                <a:latin typeface="Bahnschrift SemiLight" panose="020B0502040204020203" pitchFamily="34" charset="0"/>
              </a:rPr>
              <a:t> </a:t>
            </a:r>
            <a:r>
              <a:rPr lang="hr-HR" dirty="0" err="1">
                <a:latin typeface="Bahnschrift SemiLight" panose="020B0502040204020203" pitchFamily="34" charset="0"/>
              </a:rPr>
              <a:t>Docker</a:t>
            </a:r>
            <a:r>
              <a:rPr lang="hr-HR" dirty="0">
                <a:latin typeface="Bahnschrift SemiLight" panose="020B0502040204020203" pitchFamily="34" charset="0"/>
              </a:rPr>
              <a:t> + </a:t>
            </a:r>
            <a:r>
              <a:rPr lang="hr-HR" dirty="0" err="1">
                <a:latin typeface="Bahnschrift SemiLight" panose="020B0502040204020203" pitchFamily="34" charset="0"/>
              </a:rPr>
              <a:t>Kubernetes</a:t>
            </a:r>
            <a:r>
              <a:rPr lang="hr-HR" dirty="0">
                <a:latin typeface="Bahnschrift SemiLight" panose="020B0502040204020203" pitchFamily="34" charset="0"/>
              </a:rPr>
              <a:t> for </a:t>
            </a:r>
            <a:r>
              <a:rPr lang="hr-HR" dirty="0" err="1">
                <a:latin typeface="Bahnschrift SemiLight" panose="020B0502040204020203" pitchFamily="34" charset="0"/>
              </a:rPr>
              <a:t>containerization</a:t>
            </a:r>
            <a:endParaRPr lang="hr-HR" dirty="0">
              <a:latin typeface="Bahnschrift SemiLight" panose="020B0502040204020203" pitchFamily="34" charset="0"/>
            </a:endParaRPr>
          </a:p>
        </p:txBody>
      </p:sp>
    </p:spTree>
    <p:extLst>
      <p:ext uri="{BB962C8B-B14F-4D97-AF65-F5344CB8AC3E}">
        <p14:creationId xmlns:p14="http://schemas.microsoft.com/office/powerpoint/2010/main" val="1521514427"/>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429</TotalTime>
  <Words>1655</Words>
  <Application>Microsoft Office PowerPoint</Application>
  <PresentationFormat>Widescreen</PresentationFormat>
  <Paragraphs>206</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vt:lpstr>
      <vt:lpstr>Bahnschrift SemiBold</vt:lpstr>
      <vt:lpstr>Bahnschrift SemiLight</vt:lpstr>
      <vt:lpstr>Calibri</vt:lpstr>
      <vt:lpstr>Calibri Light</vt:lpstr>
      <vt:lpstr>Montserrat</vt:lpstr>
      <vt:lpstr>Tema sustava Office</vt:lpstr>
      <vt:lpstr>SOFTWARE DEVELOPMENT LIFE CYCLE</vt:lpstr>
      <vt:lpstr>SDLC</vt:lpstr>
      <vt:lpstr>PowerPoint Presentation</vt:lpstr>
      <vt:lpstr>SDLC – PHASES</vt:lpstr>
      <vt:lpstr>SDLC – PHASES</vt:lpstr>
      <vt:lpstr>SDLC – PHASES</vt:lpstr>
      <vt:lpstr>SDLC – PHASES</vt:lpstr>
      <vt:lpstr>SDLC – PHASES</vt:lpstr>
      <vt:lpstr>SDLC – PHASES</vt:lpstr>
      <vt:lpstr>SDLC – PHASES</vt:lpstr>
      <vt:lpstr>SDLC – PHASES</vt:lpstr>
      <vt:lpstr>SDLC – PHASES</vt:lpstr>
      <vt:lpstr>PowerPoint Presentation</vt:lpstr>
      <vt:lpstr>SDLC – ROLES AND METHODOLOGIES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 Duvnjak</cp:lastModifiedBy>
  <cp:revision>124</cp:revision>
  <dcterms:created xsi:type="dcterms:W3CDTF">2024-02-12T13:35:47Z</dcterms:created>
  <dcterms:modified xsi:type="dcterms:W3CDTF">2025-05-19T05:30:09Z</dcterms:modified>
</cp:coreProperties>
</file>