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3" r:id="rId4"/>
    <p:sldId id="274" r:id="rId5"/>
    <p:sldId id="265" r:id="rId6"/>
    <p:sldId id="266" r:id="rId7"/>
    <p:sldId id="275" r:id="rId8"/>
    <p:sldId id="267" r:id="rId9"/>
    <p:sldId id="272" r:id="rId10"/>
    <p:sldId id="268" r:id="rId11"/>
    <p:sldId id="276" r:id="rId12"/>
    <p:sldId id="269" r:id="rId13"/>
    <p:sldId id="271" r:id="rId14"/>
    <p:sldId id="273" r:id="rId15"/>
    <p:sldId id="277" r:id="rId1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73345" autoAdjust="0"/>
  </p:normalViewPr>
  <p:slideViewPr>
    <p:cSldViewPr snapToGrid="0">
      <p:cViewPr>
        <p:scale>
          <a:sx n="66" d="100"/>
          <a:sy n="66" d="100"/>
        </p:scale>
        <p:origin x="1756" y="4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39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7FDF-D9AC-4497-8AF1-9347ACD4697E}" type="datetimeFigureOut">
              <a:rPr lang="hr-HR" smtClean="0"/>
              <a:t>19.5.2025.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64B2-EFF6-4760-BE09-0DEDA56827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859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Teacher Notes: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with a discussion on real-world examples (recent high-profile breaches) to illustrate how lack of security can affect organizations both financially and reputationally.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Emphasize the role of cybersecurity awareness in all departments of an organization.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Explain why security and privacy are not just IT issues but are central to corporate governance and risk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Resources: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basic primer video or interactive module on cybersecurity fundamentals from organizations such as NIST or SANS Institute.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Infographics or news articles that highlight trends in cyberattacks and breaches.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Additional Reading: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“Cybersecurity 101” articles or introductory chapters from textbooks like </a:t>
            </a:r>
            <a:r>
              <a:rPr lang="en-US" i="1" dirty="0"/>
              <a:t>Cybersecurity and Cyberwar: What Everyone Needs to Know</a:t>
            </a:r>
            <a:r>
              <a:rPr lang="en-US" dirty="0"/>
              <a:t> by P. W. Singer and Allan Friedman.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634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15892-602A-66EC-2285-98B8757E0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A1A1F4-2FC2-247C-9C6D-7B04F9999A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46F1A5-623A-DC50-F441-CF72BC7EEC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Teacher 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Outline the key components of legal frameworks like GDPR and how they enforce accountability through fines and public scrutiny.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Explain the importance of regular audits and continuous monitoring in maintaining compliance.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 the global impact of such regulations and how organizations adapt their security practices accordingly.</a:t>
            </a:r>
          </a:p>
          <a:p>
            <a:pPr>
              <a:buNone/>
            </a:pPr>
            <a:r>
              <a:rPr lang="en-US" b="1" dirty="0"/>
              <a:t>Resources: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Official GDPR documentation and guidelines available from European data protection authorities.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Online courses or webinars on compliance, available from platforms like Coursera or edX, that focus on real-world applications.</a:t>
            </a:r>
          </a:p>
          <a:p>
            <a:pPr>
              <a:buNone/>
            </a:pPr>
            <a:r>
              <a:rPr lang="en-US" b="1" dirty="0"/>
              <a:t>Additional Reading (if applicable):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Detailed case studies or legal analyses on high-profile data breaches, including critical evaluations of the British Airways case, and resources on setting up robust compliance frameworks.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A1B91-3090-61C0-55B5-B6CD3778AD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2317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Teacher 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Walk through each element of the CIA triad with practical examples. For instance, explain how encryption (for confidentiality), digital signatures (for integrity), and redundant systems (for availability) each play a role.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 using a short in-class activity where students classify different security scenarios under the correct pillar.</a:t>
            </a:r>
          </a:p>
          <a:p>
            <a:pPr>
              <a:buNone/>
            </a:pPr>
            <a:r>
              <a:rPr lang="en-US" b="1" dirty="0"/>
              <a:t>Resources: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Official documents or guides on the CIA model from reputable bodies such as NIST’s Cybersecurity Framework.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Online interactive tools or simulations that visually demonstrate the principles of confidentiality, integrity, and availability.</a:t>
            </a:r>
          </a:p>
          <a:p>
            <a:pPr>
              <a:buNone/>
            </a:pPr>
            <a:r>
              <a:rPr lang="en-US" b="1" dirty="0"/>
              <a:t>Additional Reading:</a:t>
            </a:r>
          </a:p>
          <a:p>
            <a:pPr>
              <a:buNone/>
            </a:pPr>
            <a:r>
              <a:rPr lang="en-US" dirty="0"/>
              <a:t>Articles or textbook chapters discussing the evolution of the CIA triad and its application in modern networks.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8534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Teacher Notes: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Detail the importance of assigning clear roles for data protection. Discuss how documentation (policies, procedures, incident response plans) is critical to managing risks.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a walk-through of a typical incident response lifecycle and review case studies from sectors like healthcare or finance.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Resources: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Templates or best-practice guides for data protection policies and incident response plans from sites such as SANS Institute or government cybersecurity agencies.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Checklists or flowcharts that illustrate the process of data handling and breach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Additional Reading: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Whitepapers on building an effective incident response plan or case studies analyzing data breach impacts in regulated sectors.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6116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Teacher 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Detail the importance of assigning clear roles for data protection. Discuss how documentation (policies, procedures, incident response plans) is critical to managing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a walk-through of a typical incident response lifecycle and review case studies from sectors like healthcare or finance.</a:t>
            </a:r>
          </a:p>
          <a:p>
            <a:pPr>
              <a:buNone/>
            </a:pPr>
            <a:r>
              <a:rPr lang="en-US" b="1" dirty="0"/>
              <a:t>Resources: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Templates or best-practice guides for data protection policies and incident response plans from sites such as SANS Institute or government cybersecurity agencies.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Checklists or flowcharts that illustrate the process of data handling and breach reporting.</a:t>
            </a:r>
          </a:p>
          <a:p>
            <a:pPr>
              <a:buNone/>
            </a:pPr>
            <a:r>
              <a:rPr lang="en-US" b="1" dirty="0"/>
              <a:t>Additional Reading (if applicable):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Whitepapers on building an effective incident response plan or case studies analyzing data breach impacts in regulated sectors.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2263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Teacher 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Differentiate between the speed and efficiency of symmetric encryption versus the enhanced security (at the cost of speed) provided by asymmetric encryption.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 including a live demonstration or a simplified diagram that illustrates how public and private keys work together.</a:t>
            </a:r>
          </a:p>
          <a:p>
            <a:pPr>
              <a:buNone/>
            </a:pPr>
            <a:r>
              <a:rPr lang="en-US" b="1" dirty="0"/>
              <a:t>Resources: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Beginner-friendly online tutorials like “Crypto101” that clearly explain the basics of cryptography.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Interactive encryption tools or simulations available on educational websites to visualize encryption processes in real time.</a:t>
            </a:r>
          </a:p>
          <a:p>
            <a:pPr>
              <a:buNone/>
            </a:pPr>
            <a:r>
              <a:rPr lang="en-US" b="1" dirty="0"/>
              <a:t>Additional Reading (if applicable):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Articles or research papers discussing recent developments in encryption standards and the evolving security landscape regarding encryption practices.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17239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7D063-F9B4-E188-22AD-5D01C226A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36C0C9-717F-CB13-EF80-385FC11DD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A70DF8-CA63-9820-2DC6-10B4D766C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Teacher 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Differentiate between the speed and efficiency of symmetric encryption versus the enhanced security (at the cost of speed) provided by asymmetric encryption.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 including a live demonstration or a simplified diagram that illustrates how public and private keys work together.</a:t>
            </a:r>
          </a:p>
          <a:p>
            <a:pPr>
              <a:buNone/>
            </a:pPr>
            <a:r>
              <a:rPr lang="en-US" b="1" dirty="0"/>
              <a:t>Resources: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Beginner-friendly online tutorials like “Crypto101” that clearly explain the basics of cryptography.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Interactive encryption tools or simulations available on educational websites to visualize encryption processes in real time.</a:t>
            </a:r>
          </a:p>
          <a:p>
            <a:pPr>
              <a:buNone/>
            </a:pPr>
            <a:r>
              <a:rPr lang="en-US" b="1" dirty="0"/>
              <a:t>Additional Reading (if applicable):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Articles or research papers discussing recent developments in encryption standards and the evolving security landscape regarding encryption practices.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C9F62-BB4F-4C39-842B-98BB835D39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62912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Teacher 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Illustrate the concept of a one-way function by comparing hashing with reversible encryption.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 why salting passwords is necessary to prevent attacks (e.g., rainbow tables).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real-world examples of how compromised hash functions in legacy systems led to security breaches.</a:t>
            </a:r>
          </a:p>
          <a:p>
            <a:pPr>
              <a:buNone/>
            </a:pPr>
            <a:r>
              <a:rPr lang="en-US" b="1" dirty="0"/>
              <a:t>Resources: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OWASP guidelines on secure password storage and hashing best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Online demos that allow students to see how different inputs yield unique hashes.</a:t>
            </a:r>
          </a:p>
          <a:p>
            <a:pPr>
              <a:buNone/>
            </a:pPr>
            <a:r>
              <a:rPr lang="en-US" b="1" dirty="0"/>
              <a:t>Additional Reading (if applicable):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In-depth articles that analyze modern hash functions versus older, vulnerable ones, plus comparisons and recommendations for best practices.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270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Teacher 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 the role of each security measure and how they complement each other to form a layered defense.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 a discussion on emerging threats and how traditional measures need to evolve (e.g., next-generation firewalls, behavioral analysis in IDS).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 a case study analysis of a security breach that failed due to a lapse in one or more of these defenses.</a:t>
            </a:r>
          </a:p>
          <a:p>
            <a:pPr>
              <a:buNone/>
            </a:pPr>
            <a:r>
              <a:rPr lang="en-US" b="1" dirty="0"/>
              <a:t>Resources: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Whitepapers and technical briefings from cybersecurity firms that outline current threat landscapes.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Videos or recorded webinars that explore the functioning of firewalls and IDS/IPS in depth.</a:t>
            </a:r>
          </a:p>
          <a:p>
            <a:pPr>
              <a:buNone/>
            </a:pPr>
            <a:r>
              <a:rPr lang="en-US" b="1" dirty="0"/>
              <a:t>Additional Reading (if applicable):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Up-to-date research articles or industry reports on cyber threats and defenses—this can help spark advanced discussions on evolving security trends.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63307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Teacher 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Outline the key components of legal frameworks like GDPR and how they enforce accountability through fines and public scrutiny.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Explain the importance of regular audits and continuous monitoring in maintaining compliance.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Discuss the global impact of such regulations and how organizations adapt their security practices accordingly.</a:t>
            </a:r>
          </a:p>
          <a:p>
            <a:pPr>
              <a:buNone/>
            </a:pPr>
            <a:r>
              <a:rPr lang="en-US" b="1" dirty="0"/>
              <a:t>Resources: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Official GDPR documentation and guidelines available from European data protection authorities.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Online courses or webinars on compliance, available from platforms like Coursera or edX, that focus on real-world applications.</a:t>
            </a:r>
          </a:p>
          <a:p>
            <a:pPr>
              <a:buNone/>
            </a:pPr>
            <a:r>
              <a:rPr lang="en-US" b="1" dirty="0"/>
              <a:t>Additional Reading (if applicable):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Detailed case studies or legal analyses on high-profile data breaches, including critical evaluations of the British Airways case, and resources on setting up robust compliance frameworks.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904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ka 13">
            <a:extLst>
              <a:ext uri="{FF2B5EF4-FFF2-40B4-BE49-F238E27FC236}">
                <a16:creationId xmlns:a16="http://schemas.microsoft.com/office/drawing/2014/main" id="{8FBD081C-E6C2-807B-F622-45A52F57D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2468084"/>
            <a:ext cx="9144000" cy="2387600"/>
          </a:xfrm>
        </p:spPr>
        <p:txBody>
          <a:bodyPr anchor="b"/>
          <a:lstStyle>
            <a:lvl1pPr algn="r">
              <a:defRPr sz="6000">
                <a:latin typeface="Montserrat" panose="00000500000000000000" pitchFamily="2" charset="-18"/>
              </a:defRPr>
            </a:lvl1pPr>
          </a:lstStyle>
          <a:p>
            <a:r>
              <a:rPr lang="hr-HR" dirty="0"/>
              <a:t>DOCUMENT TITLE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A61E420-EBAD-A9E6-F448-076E17D0F2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55653" y="4947759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latin typeface="Montserrat" panose="00000500000000000000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6379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HOMEWORK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02940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ASSESSMENTS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14209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ADDITIONAL READING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41432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428"/>
            <a:ext cx="12191994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RESOURCES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8008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Završ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266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 descr="Slika na kojoj se prikazuje crta, snimka zaslona, šarenilo, dizajn&#10;&#10;Opis je automatski generiran">
            <a:extLst>
              <a:ext uri="{FF2B5EF4-FFF2-40B4-BE49-F238E27FC236}">
                <a16:creationId xmlns:a16="http://schemas.microsoft.com/office/drawing/2014/main" id="{7D3E6235-77BD-81C2-1C4B-460BFF2AC5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012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 descr="Slika na kojoj se prikazuje crta, snimka zaslona, šarenilo, dizajn">
            <a:extLst>
              <a:ext uri="{FF2B5EF4-FFF2-40B4-BE49-F238E27FC236}">
                <a16:creationId xmlns:a16="http://schemas.microsoft.com/office/drawing/2014/main" id="{813DD7BB-6C45-D079-40C8-D9AAFA335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08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4911BAC4-6BC8-78C9-C3A0-3B8193B50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94142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5589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5FF10651-A88B-132B-AE77-005E725B18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683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DISCUSSION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01415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EXERCISE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5753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1B650DF9-2458-1434-6EFF-3D965EDC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6C6E5EE-2B8F-9019-690C-3AF0A69B8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70CF1CA-F427-A5AF-96AA-671002CD7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B997-549E-41F4-A1E4-B0CF42B49EF1}" type="datetimeFigureOut">
              <a:rPr lang="hr-HR" smtClean="0"/>
              <a:t>19.5.2025.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D829544-1FE5-4ED0-6A51-373B24568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3A67201-5F88-A086-59F5-4A06FA6BE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D723-16A0-42C8-A963-6C8D73A0AD4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751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9" r:id="rId4"/>
    <p:sldLayoutId id="2147483665" r:id="rId5"/>
    <p:sldLayoutId id="2147483651" r:id="rId6"/>
    <p:sldLayoutId id="2147483660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6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4022C4E9-1E70-8866-3479-A24FD93D0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SECURITY AND PRIVACY</a:t>
            </a:r>
            <a:endParaRPr lang="hr-HR" dirty="0">
              <a:latin typeface="Bahnschrift SemiLight" panose="020B0502040204020203" pitchFamily="34" charset="0"/>
            </a:endParaRPr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2D59F4E1-B531-21D4-1874-34304F7DA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>
                <a:latin typeface="Bahnschrift SemiLight" panose="020B0502040204020203" pitchFamily="34" charset="0"/>
              </a:rPr>
              <a:t>Data Security </a:t>
            </a:r>
            <a:r>
              <a:rPr lang="hr-HR" dirty="0" err="1">
                <a:latin typeface="Bahnschrift SemiLight" panose="020B0502040204020203" pitchFamily="34" charset="0"/>
              </a:rPr>
              <a:t>and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Privacy</a:t>
            </a:r>
            <a:endParaRPr lang="en-US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51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00F6E-6867-2704-2EE6-4BD1CF1C5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FC1B31-6E31-6780-92A6-1739D60F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HASHING 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9BB945-0ADA-FCA7-990A-55791F4D766F}"/>
              </a:ext>
            </a:extLst>
          </p:cNvPr>
          <p:cNvSpPr txBox="1">
            <a:spLocks/>
          </p:cNvSpPr>
          <p:nvPr/>
        </p:nvSpPr>
        <p:spPr>
          <a:xfrm>
            <a:off x="977900" y="2038350"/>
            <a:ext cx="1057275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" panose="020B0502040204020203" pitchFamily="34" charset="0"/>
              </a:rPr>
              <a:t>Converts data into a fixed-size value (hash) to verify integrity.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" panose="020B0502040204020203" pitchFamily="34" charset="0"/>
              </a:rPr>
              <a:t>One-way process — data cannot be recovered from the hash.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" panose="020B0502040204020203" pitchFamily="34" charset="0"/>
              </a:rPr>
              <a:t>Example: SHA-256 (Secure Hash Algorithm)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>
                <a:latin typeface="Bahnschrift SemiLight" panose="020B0502040204020203" pitchFamily="34" charset="0"/>
              </a:rPr>
              <a:t>✅</a:t>
            </a:r>
            <a:r>
              <a:rPr lang="en-US" dirty="0">
                <a:latin typeface="Bahnschrift SemiLight" panose="020B0502040204020203" pitchFamily="34" charset="0"/>
              </a:rPr>
              <a:t> Ensures that data has not been altered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>
                <a:latin typeface="Bahnschrift SemiLight" panose="020B0502040204020203" pitchFamily="34" charset="0"/>
              </a:rPr>
              <a:t>✅</a:t>
            </a:r>
            <a:r>
              <a:rPr lang="en-US" dirty="0">
                <a:latin typeface="Bahnschrift SemiLight" panose="020B0502040204020203" pitchFamily="34" charset="0"/>
              </a:rPr>
              <a:t> Used for storing passwords securely</a:t>
            </a:r>
            <a:br>
              <a:rPr lang="en-US" dirty="0">
                <a:latin typeface="Bahnschrift SemiLight" panose="020B0502040204020203" pitchFamily="34" charset="0"/>
              </a:rPr>
            </a:br>
            <a:endParaRPr lang="en-US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" panose="020B0502040204020203" pitchFamily="34" charset="0"/>
              </a:rPr>
              <a:t>Example: Websites store a hash of the password instead of the actual password — even if the hash is exposed, the password remains secure.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24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345F7-04BA-DCF5-8400-47A18ED4F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8D655C-AC9C-8FA1-8F00-58D0D739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5CC7F7-4A57-F4A3-BA5B-4285CF4FB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OWASP guidelines on secure password storage and hashing best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Online demos that allow students to see how different inputs yield unique hashes.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In-depth articles that analyze modern hash functions versus older, vulnerable ones, plus comparisons and recommendations for best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Beginner-friendly online tutorials like “Crypto101” that clearly explain the basics of cryptography.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Interactive encryption tools or simulations available on educational websites to visualize encryption processes in real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31566-1BFA-23AA-7C2A-E6E26017D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0EBC45-754A-61FE-B349-7AA0B336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THREATS 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DFBC7-98C4-F9B4-E60A-21E9E2036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61" y="3138931"/>
            <a:ext cx="5225706" cy="219619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A102DA-2DB8-6C8A-7534-C9BD16706FAC}"/>
              </a:ext>
            </a:extLst>
          </p:cNvPr>
          <p:cNvSpPr txBox="1">
            <a:spLocks/>
          </p:cNvSpPr>
          <p:nvPr/>
        </p:nvSpPr>
        <p:spPr>
          <a:xfrm>
            <a:off x="5505450" y="1974836"/>
            <a:ext cx="6686550" cy="45243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>
                <a:latin typeface="Bahnschrift SemiLight" panose="020B0502040204020203" pitchFamily="34" charset="0"/>
              </a:rPr>
              <a:t>✅ </a:t>
            </a:r>
            <a:r>
              <a:rPr lang="hr-HR" b="1" dirty="0" err="1">
                <a:latin typeface="Bahnschrift SemiLight" panose="020B0502040204020203" pitchFamily="34" charset="0"/>
              </a:rPr>
              <a:t>Firewalls</a:t>
            </a:r>
            <a:r>
              <a:rPr lang="hr-HR" dirty="0">
                <a:latin typeface="Bahnschrift SemiLight" panose="020B0502040204020203" pitchFamily="34" charset="0"/>
              </a:rPr>
              <a:t> – </a:t>
            </a:r>
            <a:r>
              <a:rPr lang="hr-HR" dirty="0" err="1">
                <a:latin typeface="Bahnschrift SemiLight" panose="020B0502040204020203" pitchFamily="34" charset="0"/>
              </a:rPr>
              <a:t>Block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unauthorized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access</a:t>
            </a:r>
            <a:r>
              <a:rPr lang="hr-HR" dirty="0">
                <a:latin typeface="Bahnschrift SemiLight" panose="020B0502040204020203" pitchFamily="34" charset="0"/>
              </a:rPr>
              <a:t> to </a:t>
            </a:r>
            <a:r>
              <a:rPr lang="hr-HR" dirty="0" err="1">
                <a:latin typeface="Bahnschrift SemiLight" panose="020B0502040204020203" pitchFamily="34" charset="0"/>
              </a:rPr>
              <a:t>networks</a:t>
            </a:r>
            <a:r>
              <a:rPr lang="hr-HR" dirty="0">
                <a:latin typeface="Bahnschrift SemiLight" panose="020B0502040204020203" pitchFamily="34" charset="0"/>
              </a:rPr>
              <a:t>.</a:t>
            </a:r>
            <a:br>
              <a:rPr lang="en-US" dirty="0">
                <a:latin typeface="Bahnschrift SemiLight" panose="020B0502040204020203" pitchFamily="34" charset="0"/>
              </a:rPr>
            </a:br>
            <a:br>
              <a:rPr lang="hr-HR" dirty="0">
                <a:latin typeface="Bahnschrift SemiLight" panose="020B0502040204020203" pitchFamily="34" charset="0"/>
              </a:rPr>
            </a:br>
            <a:r>
              <a:rPr lang="hr-HR" dirty="0">
                <a:latin typeface="Bahnschrift SemiLight" panose="020B0502040204020203" pitchFamily="34" charset="0"/>
              </a:rPr>
              <a:t>✅ </a:t>
            </a:r>
            <a:r>
              <a:rPr lang="hr-HR" b="1" dirty="0" err="1">
                <a:latin typeface="Bahnschrift SemiLight" panose="020B0502040204020203" pitchFamily="34" charset="0"/>
              </a:rPr>
              <a:t>Intrusion</a:t>
            </a:r>
            <a:r>
              <a:rPr lang="hr-HR" b="1" dirty="0">
                <a:latin typeface="Bahnschrift SemiLight" panose="020B0502040204020203" pitchFamily="34" charset="0"/>
              </a:rPr>
              <a:t> </a:t>
            </a:r>
            <a:r>
              <a:rPr lang="hr-HR" b="1" dirty="0" err="1">
                <a:latin typeface="Bahnschrift SemiLight" panose="020B0502040204020203" pitchFamily="34" charset="0"/>
              </a:rPr>
              <a:t>Detection</a:t>
            </a:r>
            <a:r>
              <a:rPr lang="hr-HR" b="1" dirty="0">
                <a:latin typeface="Bahnschrift SemiLight" panose="020B0502040204020203" pitchFamily="34" charset="0"/>
              </a:rPr>
              <a:t>/</a:t>
            </a:r>
            <a:r>
              <a:rPr lang="hr-HR" b="1" dirty="0" err="1">
                <a:latin typeface="Bahnschrift SemiLight" panose="020B0502040204020203" pitchFamily="34" charset="0"/>
              </a:rPr>
              <a:t>Prevention</a:t>
            </a:r>
            <a:r>
              <a:rPr lang="hr-HR" b="1" dirty="0">
                <a:latin typeface="Bahnschrift SemiLight" panose="020B0502040204020203" pitchFamily="34" charset="0"/>
              </a:rPr>
              <a:t> Systems (IDS/IPS)</a:t>
            </a:r>
            <a:r>
              <a:rPr lang="hr-HR" dirty="0">
                <a:latin typeface="Bahnschrift SemiLight" panose="020B0502040204020203" pitchFamily="34" charset="0"/>
              </a:rPr>
              <a:t> – Monitor </a:t>
            </a:r>
            <a:r>
              <a:rPr lang="hr-HR" dirty="0" err="1">
                <a:latin typeface="Bahnschrift SemiLight" panose="020B0502040204020203" pitchFamily="34" charset="0"/>
              </a:rPr>
              <a:t>and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block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malicious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traffic</a:t>
            </a:r>
            <a:r>
              <a:rPr lang="hr-HR" dirty="0">
                <a:latin typeface="Bahnschrift SemiLight" panose="020B0502040204020203" pitchFamily="34" charset="0"/>
              </a:rPr>
              <a:t>.</a:t>
            </a:r>
            <a:br>
              <a:rPr lang="en-US" dirty="0">
                <a:latin typeface="Bahnschrift SemiLight" panose="020B0502040204020203" pitchFamily="34" charset="0"/>
              </a:rPr>
            </a:br>
            <a:br>
              <a:rPr lang="hr-HR" dirty="0">
                <a:latin typeface="Bahnschrift SemiLight" panose="020B0502040204020203" pitchFamily="34" charset="0"/>
              </a:rPr>
            </a:br>
            <a:r>
              <a:rPr lang="hr-HR" dirty="0">
                <a:latin typeface="Bahnschrift SemiLight" panose="020B0502040204020203" pitchFamily="34" charset="0"/>
              </a:rPr>
              <a:t>✅ </a:t>
            </a:r>
            <a:r>
              <a:rPr lang="hr-HR" b="1" dirty="0">
                <a:latin typeface="Bahnschrift SemiLight" panose="020B0502040204020203" pitchFamily="34" charset="0"/>
              </a:rPr>
              <a:t>Antivirus </a:t>
            </a:r>
            <a:r>
              <a:rPr lang="hr-HR" b="1" dirty="0" err="1">
                <a:latin typeface="Bahnschrift SemiLight" panose="020B0502040204020203" pitchFamily="34" charset="0"/>
              </a:rPr>
              <a:t>and</a:t>
            </a:r>
            <a:r>
              <a:rPr lang="hr-HR" b="1" dirty="0">
                <a:latin typeface="Bahnschrift SemiLight" panose="020B0502040204020203" pitchFamily="34" charset="0"/>
              </a:rPr>
              <a:t> </a:t>
            </a:r>
            <a:r>
              <a:rPr lang="hr-HR" b="1" dirty="0" err="1">
                <a:latin typeface="Bahnschrift SemiLight" panose="020B0502040204020203" pitchFamily="34" charset="0"/>
              </a:rPr>
              <a:t>Antimalware</a:t>
            </a:r>
            <a:r>
              <a:rPr lang="hr-HR" dirty="0">
                <a:latin typeface="Bahnschrift SemiLight" panose="020B0502040204020203" pitchFamily="34" charset="0"/>
              </a:rPr>
              <a:t> – </a:t>
            </a:r>
            <a:r>
              <a:rPr lang="hr-HR" dirty="0" err="1">
                <a:latin typeface="Bahnschrift SemiLight" panose="020B0502040204020203" pitchFamily="34" charset="0"/>
              </a:rPr>
              <a:t>Detect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and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remove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malicious</a:t>
            </a:r>
            <a:r>
              <a:rPr lang="hr-HR" dirty="0">
                <a:latin typeface="Bahnschrift SemiLight" panose="020B0502040204020203" pitchFamily="34" charset="0"/>
              </a:rPr>
              <a:t> software.</a:t>
            </a:r>
            <a:br>
              <a:rPr lang="en-US" dirty="0">
                <a:latin typeface="Bahnschrift SemiLight" panose="020B0502040204020203" pitchFamily="34" charset="0"/>
              </a:rPr>
            </a:br>
            <a:br>
              <a:rPr lang="hr-HR" dirty="0">
                <a:latin typeface="Bahnschrift SemiLight" panose="020B0502040204020203" pitchFamily="34" charset="0"/>
              </a:rPr>
            </a:br>
            <a:r>
              <a:rPr lang="hr-HR" dirty="0">
                <a:latin typeface="Bahnschrift SemiLight" panose="020B0502040204020203" pitchFamily="34" charset="0"/>
              </a:rPr>
              <a:t>✅ </a:t>
            </a:r>
            <a:r>
              <a:rPr lang="hr-HR" b="1" dirty="0">
                <a:latin typeface="Bahnschrift SemiLight" panose="020B0502040204020203" pitchFamily="34" charset="0"/>
              </a:rPr>
              <a:t>Access Controls</a:t>
            </a:r>
            <a:r>
              <a:rPr lang="hr-HR" dirty="0">
                <a:latin typeface="Bahnschrift SemiLight" panose="020B0502040204020203" pitchFamily="34" charset="0"/>
              </a:rPr>
              <a:t> – Use role-</a:t>
            </a:r>
            <a:r>
              <a:rPr lang="hr-HR" dirty="0" err="1">
                <a:latin typeface="Bahnschrift SemiLight" panose="020B0502040204020203" pitchFamily="34" charset="0"/>
              </a:rPr>
              <a:t>based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access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and</a:t>
            </a:r>
            <a:r>
              <a:rPr lang="hr-HR" dirty="0">
                <a:latin typeface="Bahnschrift SemiLight" panose="020B0502040204020203" pitchFamily="34" charset="0"/>
              </a:rPr>
              <a:t> multi-</a:t>
            </a:r>
            <a:r>
              <a:rPr lang="hr-HR" dirty="0" err="1">
                <a:latin typeface="Bahnschrift SemiLight" panose="020B0502040204020203" pitchFamily="34" charset="0"/>
              </a:rPr>
              <a:t>factor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authentication</a:t>
            </a:r>
            <a:r>
              <a:rPr lang="hr-HR" dirty="0">
                <a:latin typeface="Bahnschrift SemiLight" panose="020B0502040204020203" pitchFamily="34" charset="0"/>
              </a:rPr>
              <a:t> (MFA).</a:t>
            </a:r>
            <a:br>
              <a:rPr lang="en-US" dirty="0">
                <a:latin typeface="Bahnschrift SemiLight" panose="020B0502040204020203" pitchFamily="34" charset="0"/>
              </a:rPr>
            </a:br>
            <a:br>
              <a:rPr lang="hr-HR" dirty="0">
                <a:latin typeface="Bahnschrift SemiLight" panose="020B0502040204020203" pitchFamily="34" charset="0"/>
              </a:rPr>
            </a:br>
            <a:r>
              <a:rPr lang="hr-HR" dirty="0">
                <a:latin typeface="Bahnschrift SemiLight" panose="020B0502040204020203" pitchFamily="34" charset="0"/>
              </a:rPr>
              <a:t>✅ </a:t>
            </a:r>
            <a:r>
              <a:rPr lang="hr-HR" b="1" dirty="0">
                <a:latin typeface="Bahnschrift SemiLight" panose="020B0502040204020203" pitchFamily="34" charset="0"/>
              </a:rPr>
              <a:t>Data </a:t>
            </a:r>
            <a:r>
              <a:rPr lang="hr-HR" b="1" dirty="0" err="1">
                <a:latin typeface="Bahnschrift SemiLight" panose="020B0502040204020203" pitchFamily="34" charset="0"/>
              </a:rPr>
              <a:t>Loss</a:t>
            </a:r>
            <a:r>
              <a:rPr lang="hr-HR" b="1" dirty="0">
                <a:latin typeface="Bahnschrift SemiLight" panose="020B0502040204020203" pitchFamily="34" charset="0"/>
              </a:rPr>
              <a:t> </a:t>
            </a:r>
            <a:r>
              <a:rPr lang="hr-HR" b="1" dirty="0" err="1">
                <a:latin typeface="Bahnschrift SemiLight" panose="020B0502040204020203" pitchFamily="34" charset="0"/>
              </a:rPr>
              <a:t>Prevention</a:t>
            </a:r>
            <a:r>
              <a:rPr lang="hr-HR" b="1" dirty="0">
                <a:latin typeface="Bahnschrift SemiLight" panose="020B0502040204020203" pitchFamily="34" charset="0"/>
              </a:rPr>
              <a:t> (DLP)</a:t>
            </a:r>
            <a:r>
              <a:rPr lang="hr-HR" dirty="0">
                <a:latin typeface="Bahnschrift SemiLight" panose="020B0502040204020203" pitchFamily="34" charset="0"/>
              </a:rPr>
              <a:t> – </a:t>
            </a:r>
            <a:r>
              <a:rPr lang="hr-HR" dirty="0" err="1">
                <a:latin typeface="Bahnschrift SemiLight" panose="020B0502040204020203" pitchFamily="34" charset="0"/>
              </a:rPr>
              <a:t>Prevent</a:t>
            </a:r>
            <a:r>
              <a:rPr lang="hr-HR" dirty="0">
                <a:latin typeface="Bahnschrift SemiLight" panose="020B0502040204020203" pitchFamily="34" charset="0"/>
              </a:rPr>
              <a:t> data </a:t>
            </a:r>
            <a:r>
              <a:rPr lang="hr-HR" dirty="0" err="1">
                <a:latin typeface="Bahnschrift SemiLight" panose="020B0502040204020203" pitchFamily="34" charset="0"/>
              </a:rPr>
              <a:t>from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being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transferred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or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copied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without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permission</a:t>
            </a:r>
            <a:r>
              <a:rPr lang="hr-HR" dirty="0">
                <a:latin typeface="Bahnschrift Semi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606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5769F-780F-DB66-9CAF-AE03A4D13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37C309-8601-C02A-B16B-C817FEBF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</a:t>
            </a:r>
            <a:r>
              <a:rPr lang="hr-HR" dirty="0"/>
              <a:t>LAWS AND REGULATIONS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B47571-7674-12F9-596F-3F257C442F2D}"/>
              </a:ext>
            </a:extLst>
          </p:cNvPr>
          <p:cNvSpPr txBox="1">
            <a:spLocks/>
          </p:cNvSpPr>
          <p:nvPr/>
        </p:nvSpPr>
        <p:spPr>
          <a:xfrm>
            <a:off x="1754705" y="1982721"/>
            <a:ext cx="8336079" cy="3530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>
                <a:latin typeface="Bahnschrift SemiLight" panose="020B0502040204020203" pitchFamily="34" charset="0"/>
              </a:rPr>
              <a:t>Compliance Requirements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Bahnschrift SemiLight" panose="020B0502040204020203" pitchFamily="34" charset="0"/>
              </a:rPr>
              <a:t>Data Protection Impact Assessments (DPIA)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Bahnschrift SemiLight" panose="020B0502040204020203" pitchFamily="34" charset="0"/>
              </a:rPr>
              <a:t>Evaluate risks associated with data processing.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Bahnschrift SemiLight" panose="020B0502040204020203" pitchFamily="34" charset="0"/>
              </a:rPr>
              <a:t>Implementing Policies and Procedures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Bahnschrift SemiLight" panose="020B0502040204020203" pitchFamily="34" charset="0"/>
              </a:rPr>
              <a:t>Define how data is collected, stored, and protected.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Bahnschrift SemiLight" panose="020B0502040204020203" pitchFamily="34" charset="0"/>
              </a:rPr>
              <a:t>Outline breach notification protocols.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Bahnschrift SemiLight" panose="020B0502040204020203" pitchFamily="34" charset="0"/>
              </a:rPr>
              <a:t>Regular Audits and Monitoring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Bahnschrift SemiLight" panose="020B0502040204020203" pitchFamily="34" charset="0"/>
              </a:rPr>
              <a:t>Perform internal audits and vulnerability assessments.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Bahnschrift SemiLight" panose="020B0502040204020203" pitchFamily="34" charset="0"/>
              </a:rPr>
              <a:t>Ensure systems meet compliance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334882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E34B3-9463-4769-9D3B-A9C2BDE5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3D9C7A-B29A-4BB6-7910-18760B41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</a:t>
            </a:r>
            <a:r>
              <a:rPr lang="hr-HR" dirty="0"/>
              <a:t>LAWS AND REGULATIONS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404E6E-8CC0-C933-29B5-C12AF85F235B}"/>
              </a:ext>
            </a:extLst>
          </p:cNvPr>
          <p:cNvSpPr txBox="1">
            <a:spLocks/>
          </p:cNvSpPr>
          <p:nvPr/>
        </p:nvSpPr>
        <p:spPr>
          <a:xfrm>
            <a:off x="555625" y="5173661"/>
            <a:ext cx="11080750" cy="1058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Example of a GDPR Breach Penalty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2019, British Airways was fined </a:t>
            </a:r>
            <a:r>
              <a:rPr lang="en-US" b="1" dirty="0"/>
              <a:t>£183 million</a:t>
            </a:r>
            <a:r>
              <a:rPr lang="en-US" dirty="0"/>
              <a:t> for failing to protect customer data due to security vulnerabilities.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780C4-B173-C9D9-4BBE-EDA0A3937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580" y="2299535"/>
            <a:ext cx="7212179" cy="213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60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8EF91-88A4-9B83-17B2-D758FAA38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42E23B-7429-3E3D-8A65-F5A50F27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B82322-87CF-1EBE-49EA-C89A8A89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Official GDPR documentation and guidelines available from European data protection authorities.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Online courses or webinars on compliance, available from platforms like Coursera or edX, that focus on real-world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Detailed case studies or legal analyses on high-profile data breaches, including critical evaluations of the British Airways case, and resources on setting up robust compliance frameworks.</a:t>
            </a:r>
          </a:p>
        </p:txBody>
      </p:sp>
    </p:spTree>
    <p:extLst>
      <p:ext uri="{BB962C8B-B14F-4D97-AF65-F5344CB8AC3E}">
        <p14:creationId xmlns:p14="http://schemas.microsoft.com/office/powerpoint/2010/main" val="243532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F6CC9-59DB-574D-01B9-43A035564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E37A71-79D2-32E5-CB08-65EA1371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SECURITY AND PRIVACY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C50B6B2-6272-D71B-34FD-2D133177BFA2}"/>
              </a:ext>
            </a:extLst>
          </p:cNvPr>
          <p:cNvSpPr txBox="1">
            <a:spLocks/>
          </p:cNvSpPr>
          <p:nvPr/>
        </p:nvSpPr>
        <p:spPr>
          <a:xfrm>
            <a:off x="1229648" y="1936197"/>
            <a:ext cx="10353802" cy="1137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>
                <a:latin typeface="Bahnschrift SemiLight" panose="020B0502040204020203" pitchFamily="34" charset="0"/>
              </a:rPr>
              <a:t>🔹 Cyberattacks, data breaches, and privacy violations are becoming more frequent and more sophisticated — making it essential for businesses and individuals to implement strong security and privacy practices</a:t>
            </a:r>
            <a:endParaRPr lang="pt-BR" dirty="0">
              <a:latin typeface="Bahnschrift SemiLight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77BFA6-2705-D01E-E41F-7C04B95E55CE}"/>
              </a:ext>
            </a:extLst>
          </p:cNvPr>
          <p:cNvSpPr txBox="1">
            <a:spLocks/>
          </p:cNvSpPr>
          <p:nvPr/>
        </p:nvSpPr>
        <p:spPr>
          <a:xfrm>
            <a:off x="1245396" y="3318909"/>
            <a:ext cx="10353802" cy="32469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latin typeface="Bahnschrift SemiLight" panose="020B0502040204020203" pitchFamily="34" charset="0"/>
              </a:rPr>
              <a:t>🔹 Modern organizations rely heavily on data — from customer information to proprietary business strategies. Without adequate security and privacy controls, sensitive data can be exposed to threats like hacking, unauthorized access, or accidental disclosure.</a:t>
            </a:r>
          </a:p>
          <a:p>
            <a:pPr>
              <a:buNone/>
            </a:pPr>
            <a:r>
              <a:rPr lang="en-US" b="1" dirty="0">
                <a:latin typeface="Bahnschrift SemiLight" panose="020B0502040204020203" pitchFamily="34" charset="0"/>
              </a:rPr>
              <a:t>✅ Consequences of Poor Security and Privacy Practices: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Data Breaches</a:t>
            </a:r>
            <a:r>
              <a:rPr lang="en-US" dirty="0">
                <a:latin typeface="Bahnschrift SemiLight" panose="020B0502040204020203" pitchFamily="34" charset="0"/>
              </a:rPr>
              <a:t> – Exposure of customer or business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Financial Loss</a:t>
            </a:r>
            <a:r>
              <a:rPr lang="en-US" dirty="0">
                <a:latin typeface="Bahnschrift SemiLight" panose="020B0502040204020203" pitchFamily="34" charset="0"/>
              </a:rPr>
              <a:t> – Fines, penalties, and lawsuits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Reputation Damage</a:t>
            </a:r>
            <a:r>
              <a:rPr lang="en-US" dirty="0">
                <a:latin typeface="Bahnschrift SemiLight" panose="020B0502040204020203" pitchFamily="34" charset="0"/>
              </a:rPr>
              <a:t> – Loss of customer trust and brand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Operational Disruption</a:t>
            </a:r>
            <a:r>
              <a:rPr lang="en-US" dirty="0">
                <a:latin typeface="Bahnschrift SemiLight" panose="020B0502040204020203" pitchFamily="34" charset="0"/>
              </a:rPr>
              <a:t> – Downtime caused by attacks or misconfigurations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2916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39D0C-4DF3-FA97-BE24-B586C6804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40E88D-6425-C493-43CE-E0E961D0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SECURITY AND PRIVACY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CA2DC0-5930-7715-1E81-5BE1A4A1B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781175"/>
            <a:ext cx="88773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9A15BA-4706-5F8F-9342-6BB0E39E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4F52AD-BA64-2DE1-3246-E8B2839E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basic primer video or interactive module on cybersecurity fundamentals from organizations such as NIST or SANS Institute.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Infographics or news articles that highlight trends in cyberattacks and breaches.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“Cybersecurity 101” articles or introductory chapters from textbooks like </a:t>
            </a:r>
            <a:r>
              <a:rPr lang="en-US" i="1" dirty="0"/>
              <a:t>Cybersecurity and Cyberwar: What Everyone Needs to Know</a:t>
            </a:r>
            <a:r>
              <a:rPr lang="en-US" dirty="0"/>
              <a:t> by P. W. Singer and Allan Friedman.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5803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133C3-E6DD-D2F8-8D71-90B4ACFDA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35D67F-1E9D-50D8-8D3F-7DA00AE6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BASICS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4237B57-379A-CF5E-4FCF-7C15EF1370C2}"/>
              </a:ext>
            </a:extLst>
          </p:cNvPr>
          <p:cNvSpPr txBox="1">
            <a:spLocks/>
          </p:cNvSpPr>
          <p:nvPr/>
        </p:nvSpPr>
        <p:spPr>
          <a:xfrm>
            <a:off x="1122156" y="1996512"/>
            <a:ext cx="9947688" cy="3161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>
                <a:latin typeface="Bahnschrift SemiLight" panose="020B0502040204020203" pitchFamily="34" charset="0"/>
              </a:rPr>
              <a:t>The three core pillars of information security are: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Bahnschrift SemiLight" panose="020B0502040204020203" pitchFamily="34" charset="0"/>
              </a:rPr>
              <a:t>Confidentiality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Bahnschrift SemiLight" panose="020B0502040204020203" pitchFamily="34" charset="0"/>
              </a:rPr>
              <a:t>Ensuring that data is only accessible to authorized parties.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Bahnschrift SemiLight" panose="020B0502040204020203" pitchFamily="34" charset="0"/>
              </a:rPr>
              <a:t>Example: Encrypting customer credit card details to prevent exposure.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Bahnschrift SemiLight" panose="020B0502040204020203" pitchFamily="34" charset="0"/>
              </a:rPr>
              <a:t>Integrity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Bahnschrift SemiLight" panose="020B0502040204020203" pitchFamily="34" charset="0"/>
              </a:rPr>
              <a:t>Ensuring that data remains accurate and unchanged during transmission and storage.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Bahnschrift SemiLight" panose="020B0502040204020203" pitchFamily="34" charset="0"/>
              </a:rPr>
              <a:t>Example: Using hashing to verify that downloaded files are not corrupted.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Bahnschrift SemiLight" panose="020B0502040204020203" pitchFamily="34" charset="0"/>
              </a:rPr>
              <a:t>Availability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Bahnschrift SemiLight" panose="020B0502040204020203" pitchFamily="34" charset="0"/>
              </a:rPr>
              <a:t>Ensuring that data is accessible when needed.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Bahnschrift SemiLight" panose="020B0502040204020203" pitchFamily="34" charset="0"/>
              </a:rPr>
              <a:t>Example: Implementing failover systems to maintain access during outages.</a:t>
            </a:r>
          </a:p>
        </p:txBody>
      </p:sp>
    </p:spTree>
    <p:extLst>
      <p:ext uri="{BB962C8B-B14F-4D97-AF65-F5344CB8AC3E}">
        <p14:creationId xmlns:p14="http://schemas.microsoft.com/office/powerpoint/2010/main" val="364506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132DD-FB64-3BBF-C0FA-F8F3DA720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5CD5C-FED8-770E-0FC7-47A12972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BASICS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237B57-379A-CF5E-4FCF-7C15EF1370C2}"/>
              </a:ext>
            </a:extLst>
          </p:cNvPr>
          <p:cNvSpPr txBox="1">
            <a:spLocks/>
          </p:cNvSpPr>
          <p:nvPr/>
        </p:nvSpPr>
        <p:spPr>
          <a:xfrm>
            <a:off x="1602962" y="2482850"/>
            <a:ext cx="9947688" cy="3238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latin typeface="Bahnschrift SemiLight" panose="020B0502040204020203" pitchFamily="34" charset="0"/>
              </a:rPr>
              <a:t>Organizations must define: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Who is responsible</a:t>
            </a:r>
            <a:r>
              <a:rPr lang="en-US" dirty="0">
                <a:latin typeface="Bahnschrift SemiLight" panose="020B0502040204020203" pitchFamily="34" charset="0"/>
              </a:rPr>
              <a:t> for data protection (Data Protection Officer or equivalent).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How data is collected, processed, and stored</a:t>
            </a:r>
            <a:r>
              <a:rPr lang="en-US" dirty="0">
                <a:latin typeface="Bahnschrift SemiLight" panose="020B0502040204020203" pitchFamily="34" charset="0"/>
              </a:rPr>
              <a:t> (Data Flow Documentation).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ahnschrift SemiLight" panose="020B0502040204020203" pitchFamily="34" charset="0"/>
              </a:rPr>
              <a:t>How data breaches will be reported and handled</a:t>
            </a:r>
            <a:r>
              <a:rPr lang="en-US" dirty="0">
                <a:latin typeface="Bahnschrift SemiLight" panose="020B0502040204020203" pitchFamily="34" charset="0"/>
              </a:rPr>
              <a:t> (Incident Response Plan).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Bahnschrift SemiLight" panose="020B0502040204020203" pitchFamily="34" charset="0"/>
            </a:endParaRPr>
          </a:p>
          <a:p>
            <a:pPr marL="15875" indent="0">
              <a:buNone/>
            </a:pPr>
            <a:r>
              <a:rPr lang="en-US" dirty="0">
                <a:latin typeface="Bahnschrift SemiLight" panose="020B0502040204020203" pitchFamily="34" charset="0"/>
              </a:rPr>
              <a:t>Example: A healthcare provider should have documented policies for handling patient records and notifying affected parties in case of a breach.</a:t>
            </a:r>
          </a:p>
        </p:txBody>
      </p:sp>
    </p:spTree>
    <p:extLst>
      <p:ext uri="{BB962C8B-B14F-4D97-AF65-F5344CB8AC3E}">
        <p14:creationId xmlns:p14="http://schemas.microsoft.com/office/powerpoint/2010/main" val="6426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13121-0922-0061-0836-9C9AB0A61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521D29-CF36-767C-12AF-18B9FA9A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ADD68D-D566-CFB1-78C4-82B699AED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Templates or best-practice guides for data protection policies and incident response plans from sites such as SANS Institute or government cybersecurity agencies.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Checklists or flowcharts that illustrate the process of data handling and breach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Whitepapers on building an effective incident response plan or case studies analyzing data breach impacts in regulated sectors.</a:t>
            </a:r>
          </a:p>
        </p:txBody>
      </p:sp>
    </p:spTree>
    <p:extLst>
      <p:ext uri="{BB962C8B-B14F-4D97-AF65-F5344CB8AC3E}">
        <p14:creationId xmlns:p14="http://schemas.microsoft.com/office/powerpoint/2010/main" val="102995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D87F5-0262-4975-AB80-B524CFF7E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7B3256-1C6D-A1A8-4370-96EFA0AE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ENCRYPTION 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836B67-1007-AD9F-43B8-2D84A978FEDB}"/>
              </a:ext>
            </a:extLst>
          </p:cNvPr>
          <p:cNvSpPr txBox="1">
            <a:spLocks/>
          </p:cNvSpPr>
          <p:nvPr/>
        </p:nvSpPr>
        <p:spPr>
          <a:xfrm>
            <a:off x="918427" y="1684338"/>
            <a:ext cx="10572750" cy="466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800" dirty="0" err="1">
                <a:latin typeface="Bahnschrift SemiLight" panose="020B0502040204020203" pitchFamily="34" charset="0"/>
              </a:rPr>
              <a:t>Encryption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protects</a:t>
            </a:r>
            <a:r>
              <a:rPr lang="hr-HR" sz="1800" dirty="0">
                <a:latin typeface="Bahnschrift SemiLight" panose="020B0502040204020203" pitchFamily="34" charset="0"/>
              </a:rPr>
              <a:t> data </a:t>
            </a:r>
            <a:r>
              <a:rPr lang="hr-HR" sz="1800" dirty="0" err="1">
                <a:latin typeface="Bahnschrift SemiLight" panose="020B0502040204020203" pitchFamily="34" charset="0"/>
              </a:rPr>
              <a:t>from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unauthorized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access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during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transmission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and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storage</a:t>
            </a:r>
            <a:r>
              <a:rPr lang="hr-HR" sz="1800" dirty="0">
                <a:latin typeface="Bahnschrift SemiLight" panose="020B0502040204020203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hr-HR" sz="1800" b="1" dirty="0" err="1">
                <a:latin typeface="Bahnschrift SemiLight" panose="020B0502040204020203" pitchFamily="34" charset="0"/>
              </a:rPr>
              <a:t>Symmetric</a:t>
            </a:r>
            <a:r>
              <a:rPr lang="hr-HR" sz="1800" b="1" dirty="0">
                <a:latin typeface="Bahnschrift SemiLight" panose="020B0502040204020203" pitchFamily="34" charset="0"/>
              </a:rPr>
              <a:t> </a:t>
            </a:r>
            <a:r>
              <a:rPr lang="hr-HR" sz="1800" b="1" dirty="0" err="1">
                <a:latin typeface="Bahnschrift SemiLight" panose="020B0502040204020203" pitchFamily="34" charset="0"/>
              </a:rPr>
              <a:t>Encryption</a:t>
            </a:r>
            <a:endParaRPr lang="hr-HR" sz="18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hr-HR" sz="1800" dirty="0">
                <a:latin typeface="Bahnschrift SemiLight" panose="020B0502040204020203" pitchFamily="34" charset="0"/>
              </a:rPr>
              <a:t>Same </a:t>
            </a:r>
            <a:r>
              <a:rPr lang="hr-HR" sz="1800" dirty="0" err="1">
                <a:latin typeface="Bahnschrift SemiLight" panose="020B0502040204020203" pitchFamily="34" charset="0"/>
              </a:rPr>
              <a:t>key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is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used</a:t>
            </a:r>
            <a:r>
              <a:rPr lang="hr-HR" sz="1800" dirty="0">
                <a:latin typeface="Bahnschrift SemiLight" panose="020B0502040204020203" pitchFamily="34" charset="0"/>
              </a:rPr>
              <a:t> for </a:t>
            </a:r>
            <a:r>
              <a:rPr lang="hr-HR" sz="1800" dirty="0" err="1">
                <a:latin typeface="Bahnschrift SemiLight" panose="020B0502040204020203" pitchFamily="34" charset="0"/>
              </a:rPr>
              <a:t>both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encryption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and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decryption</a:t>
            </a:r>
            <a:r>
              <a:rPr lang="hr-HR" sz="1800" dirty="0">
                <a:latin typeface="Bahnschrift SemiLight" panose="020B0502040204020203" pitchFamily="34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sz="1800" dirty="0" err="1">
                <a:latin typeface="Bahnschrift SemiLight" panose="020B0502040204020203" pitchFamily="34" charset="0"/>
              </a:rPr>
              <a:t>Example</a:t>
            </a:r>
            <a:r>
              <a:rPr lang="hr-HR" sz="1800" dirty="0">
                <a:latin typeface="Bahnschrift SemiLight" panose="020B0502040204020203" pitchFamily="34" charset="0"/>
              </a:rPr>
              <a:t>: AES (Advanced </a:t>
            </a:r>
            <a:r>
              <a:rPr lang="hr-HR" sz="1800" dirty="0" err="1">
                <a:latin typeface="Bahnschrift SemiLight" panose="020B0502040204020203" pitchFamily="34" charset="0"/>
              </a:rPr>
              <a:t>Encryption</a:t>
            </a:r>
            <a:r>
              <a:rPr lang="hr-HR" sz="1800" dirty="0">
                <a:latin typeface="Bahnschrift SemiLight" panose="020B0502040204020203" pitchFamily="34" charset="0"/>
              </a:rPr>
              <a:t> Standard)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sz="1800" dirty="0">
                <a:latin typeface="Bahnschrift SemiLight" panose="020B0502040204020203" pitchFamily="34" charset="0"/>
              </a:rPr>
              <a:t>✅ </a:t>
            </a:r>
            <a:r>
              <a:rPr lang="hr-HR" sz="1800" dirty="0" err="1">
                <a:latin typeface="Bahnschrift SemiLight" panose="020B0502040204020203" pitchFamily="34" charset="0"/>
              </a:rPr>
              <a:t>Fast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and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efficient</a:t>
            </a:r>
            <a:endParaRPr lang="hr-HR" sz="18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hr-HR" sz="1800" dirty="0">
                <a:latin typeface="Bahnschrift SemiLight" panose="020B0502040204020203" pitchFamily="34" charset="0"/>
              </a:rPr>
              <a:t>❌ </a:t>
            </a:r>
            <a:r>
              <a:rPr lang="hr-HR" sz="1800" dirty="0" err="1">
                <a:latin typeface="Bahnschrift SemiLight" panose="020B0502040204020203" pitchFamily="34" charset="0"/>
              </a:rPr>
              <a:t>If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the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key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is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compromised</a:t>
            </a:r>
            <a:r>
              <a:rPr lang="hr-HR" sz="1800" dirty="0">
                <a:latin typeface="Bahnschrift SemiLight" panose="020B0502040204020203" pitchFamily="34" charset="0"/>
              </a:rPr>
              <a:t>, </a:t>
            </a:r>
            <a:r>
              <a:rPr lang="hr-HR" sz="1800" dirty="0" err="1">
                <a:latin typeface="Bahnschrift SemiLight" panose="020B0502040204020203" pitchFamily="34" charset="0"/>
              </a:rPr>
              <a:t>the</a:t>
            </a:r>
            <a:r>
              <a:rPr lang="hr-HR" sz="1800" dirty="0">
                <a:latin typeface="Bahnschrift SemiLight" panose="020B0502040204020203" pitchFamily="34" charset="0"/>
              </a:rPr>
              <a:t> data </a:t>
            </a:r>
            <a:r>
              <a:rPr lang="hr-HR" sz="1800" dirty="0" err="1">
                <a:latin typeface="Bahnschrift SemiLight" panose="020B0502040204020203" pitchFamily="34" charset="0"/>
              </a:rPr>
              <a:t>is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vulnerable</a:t>
            </a:r>
            <a:endParaRPr lang="hr-HR" sz="1800" dirty="0">
              <a:latin typeface="Bahnschrift SemiLight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hr-HR" sz="1800" b="1" dirty="0" err="1">
                <a:latin typeface="Bahnschrift SemiLight" panose="020B0502040204020203" pitchFamily="34" charset="0"/>
              </a:rPr>
              <a:t>Asymmetric</a:t>
            </a:r>
            <a:r>
              <a:rPr lang="hr-HR" sz="1800" b="1" dirty="0">
                <a:latin typeface="Bahnschrift SemiLight" panose="020B0502040204020203" pitchFamily="34" charset="0"/>
              </a:rPr>
              <a:t> </a:t>
            </a:r>
            <a:r>
              <a:rPr lang="hr-HR" sz="1800" b="1" dirty="0" err="1">
                <a:latin typeface="Bahnschrift SemiLight" panose="020B0502040204020203" pitchFamily="34" charset="0"/>
              </a:rPr>
              <a:t>Encryption</a:t>
            </a:r>
            <a:endParaRPr lang="hr-HR" sz="18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hr-HR" sz="1800" dirty="0" err="1">
                <a:latin typeface="Bahnschrift SemiLight" panose="020B0502040204020203" pitchFamily="34" charset="0"/>
              </a:rPr>
              <a:t>Uses</a:t>
            </a:r>
            <a:r>
              <a:rPr lang="hr-HR" sz="1800" dirty="0">
                <a:latin typeface="Bahnschrift SemiLight" panose="020B0502040204020203" pitchFamily="34" charset="0"/>
              </a:rPr>
              <a:t> a </a:t>
            </a:r>
            <a:r>
              <a:rPr lang="hr-HR" sz="1800" dirty="0" err="1">
                <a:latin typeface="Bahnschrift SemiLight" panose="020B0502040204020203" pitchFamily="34" charset="0"/>
              </a:rPr>
              <a:t>pair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of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keys</a:t>
            </a:r>
            <a:r>
              <a:rPr lang="hr-HR" sz="1800" dirty="0">
                <a:latin typeface="Bahnschrift SemiLight" panose="020B0502040204020203" pitchFamily="34" charset="0"/>
              </a:rPr>
              <a:t>: </a:t>
            </a:r>
          </a:p>
          <a:p>
            <a:pPr marL="1143000" lvl="2" indent="-228600">
              <a:buFont typeface="+mj-lt"/>
              <a:buAutoNum type="arabicPeriod"/>
            </a:pPr>
            <a:r>
              <a:rPr lang="hr-HR" sz="1800" b="1" dirty="0" err="1">
                <a:latin typeface="Bahnschrift SemiLight" panose="020B0502040204020203" pitchFamily="34" charset="0"/>
              </a:rPr>
              <a:t>Public</a:t>
            </a:r>
            <a:r>
              <a:rPr lang="hr-HR" sz="1800" b="1" dirty="0">
                <a:latin typeface="Bahnschrift SemiLight" panose="020B0502040204020203" pitchFamily="34" charset="0"/>
              </a:rPr>
              <a:t> </a:t>
            </a:r>
            <a:r>
              <a:rPr lang="hr-HR" sz="1800" b="1" dirty="0" err="1">
                <a:latin typeface="Bahnschrift SemiLight" panose="020B0502040204020203" pitchFamily="34" charset="0"/>
              </a:rPr>
              <a:t>key</a:t>
            </a:r>
            <a:r>
              <a:rPr lang="hr-HR" sz="1800" dirty="0">
                <a:latin typeface="Bahnschrift SemiLight" panose="020B0502040204020203" pitchFamily="34" charset="0"/>
              </a:rPr>
              <a:t> – </a:t>
            </a:r>
            <a:r>
              <a:rPr lang="hr-HR" sz="1800" dirty="0" err="1">
                <a:latin typeface="Bahnschrift SemiLight" panose="020B0502040204020203" pitchFamily="34" charset="0"/>
              </a:rPr>
              <a:t>Used</a:t>
            </a:r>
            <a:r>
              <a:rPr lang="hr-HR" sz="1800" dirty="0">
                <a:latin typeface="Bahnschrift SemiLight" panose="020B0502040204020203" pitchFamily="34" charset="0"/>
              </a:rPr>
              <a:t> for </a:t>
            </a:r>
            <a:r>
              <a:rPr lang="hr-HR" sz="1800" dirty="0" err="1">
                <a:latin typeface="Bahnschrift SemiLight" panose="020B0502040204020203" pitchFamily="34" charset="0"/>
              </a:rPr>
              <a:t>encryption</a:t>
            </a:r>
            <a:endParaRPr lang="hr-HR" sz="1800" dirty="0">
              <a:latin typeface="Bahnschrift SemiLight" panose="020B0502040204020203" pitchFamily="34" charset="0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hr-HR" sz="1800" b="1" dirty="0" err="1">
                <a:latin typeface="Bahnschrift SemiLight" panose="020B0502040204020203" pitchFamily="34" charset="0"/>
              </a:rPr>
              <a:t>Private</a:t>
            </a:r>
            <a:r>
              <a:rPr lang="hr-HR" sz="1800" b="1" dirty="0">
                <a:latin typeface="Bahnschrift SemiLight" panose="020B0502040204020203" pitchFamily="34" charset="0"/>
              </a:rPr>
              <a:t> </a:t>
            </a:r>
            <a:r>
              <a:rPr lang="hr-HR" sz="1800" b="1" dirty="0" err="1">
                <a:latin typeface="Bahnschrift SemiLight" panose="020B0502040204020203" pitchFamily="34" charset="0"/>
              </a:rPr>
              <a:t>key</a:t>
            </a:r>
            <a:r>
              <a:rPr lang="hr-HR" sz="1800" dirty="0">
                <a:latin typeface="Bahnschrift SemiLight" panose="020B0502040204020203" pitchFamily="34" charset="0"/>
              </a:rPr>
              <a:t> – </a:t>
            </a:r>
            <a:r>
              <a:rPr lang="hr-HR" sz="1800" dirty="0" err="1">
                <a:latin typeface="Bahnschrift SemiLight" panose="020B0502040204020203" pitchFamily="34" charset="0"/>
              </a:rPr>
              <a:t>Used</a:t>
            </a:r>
            <a:r>
              <a:rPr lang="hr-HR" sz="1800" dirty="0">
                <a:latin typeface="Bahnschrift SemiLight" panose="020B0502040204020203" pitchFamily="34" charset="0"/>
              </a:rPr>
              <a:t> for </a:t>
            </a:r>
            <a:r>
              <a:rPr lang="hr-HR" sz="1800" dirty="0" err="1">
                <a:latin typeface="Bahnschrift SemiLight" panose="020B0502040204020203" pitchFamily="34" charset="0"/>
              </a:rPr>
              <a:t>decryption</a:t>
            </a:r>
            <a:endParaRPr lang="hr-HR" sz="18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hr-HR" sz="1800" dirty="0" err="1">
                <a:latin typeface="Bahnschrift SemiLight" panose="020B0502040204020203" pitchFamily="34" charset="0"/>
              </a:rPr>
              <a:t>Example</a:t>
            </a:r>
            <a:r>
              <a:rPr lang="hr-HR" sz="1800" dirty="0">
                <a:latin typeface="Bahnschrift SemiLight" panose="020B0502040204020203" pitchFamily="34" charset="0"/>
              </a:rPr>
              <a:t>: RSA (</a:t>
            </a:r>
            <a:r>
              <a:rPr lang="hr-HR" sz="1800" dirty="0" err="1">
                <a:latin typeface="Bahnschrift SemiLight" panose="020B0502040204020203" pitchFamily="34" charset="0"/>
              </a:rPr>
              <a:t>Rivest</a:t>
            </a:r>
            <a:r>
              <a:rPr lang="hr-HR" sz="1800" dirty="0">
                <a:latin typeface="Bahnschrift SemiLight" panose="020B0502040204020203" pitchFamily="34" charset="0"/>
              </a:rPr>
              <a:t>–</a:t>
            </a:r>
            <a:r>
              <a:rPr lang="hr-HR" sz="1800" dirty="0" err="1">
                <a:latin typeface="Bahnschrift SemiLight" panose="020B0502040204020203" pitchFamily="34" charset="0"/>
              </a:rPr>
              <a:t>Shamir</a:t>
            </a:r>
            <a:r>
              <a:rPr lang="hr-HR" sz="1800" dirty="0">
                <a:latin typeface="Bahnschrift SemiLight" panose="020B0502040204020203" pitchFamily="34" charset="0"/>
              </a:rPr>
              <a:t>–</a:t>
            </a:r>
            <a:r>
              <a:rPr lang="hr-HR" sz="1800" dirty="0" err="1">
                <a:latin typeface="Bahnschrift SemiLight" panose="020B0502040204020203" pitchFamily="34" charset="0"/>
              </a:rPr>
              <a:t>Adleman</a:t>
            </a:r>
            <a:r>
              <a:rPr lang="hr-HR" sz="1800" dirty="0">
                <a:latin typeface="Bahnschrift SemiLight" panose="020B0502040204020203" pitchFamily="34" charset="0"/>
              </a:rPr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sz="1800" dirty="0">
                <a:latin typeface="Bahnschrift SemiLight" panose="020B0502040204020203" pitchFamily="34" charset="0"/>
              </a:rPr>
              <a:t>✅ Secure </a:t>
            </a:r>
            <a:r>
              <a:rPr lang="hr-HR" sz="1800" dirty="0" err="1">
                <a:latin typeface="Bahnschrift SemiLight" panose="020B0502040204020203" pitchFamily="34" charset="0"/>
              </a:rPr>
              <a:t>even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if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public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key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is</a:t>
            </a:r>
            <a:r>
              <a:rPr lang="hr-HR" sz="1800" dirty="0">
                <a:latin typeface="Bahnschrift SemiLight" panose="020B0502040204020203" pitchFamily="34" charset="0"/>
              </a:rPr>
              <a:t> </a:t>
            </a:r>
            <a:r>
              <a:rPr lang="hr-HR" sz="1800" dirty="0" err="1">
                <a:latin typeface="Bahnschrift SemiLight" panose="020B0502040204020203" pitchFamily="34" charset="0"/>
              </a:rPr>
              <a:t>exposed</a:t>
            </a:r>
            <a:endParaRPr lang="hr-HR" sz="18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hr-HR" sz="1800" dirty="0">
                <a:latin typeface="Bahnschrift SemiLight" panose="020B0502040204020203" pitchFamily="34" charset="0"/>
              </a:rPr>
              <a:t>❌ Slower than symmetric encryption</a:t>
            </a:r>
          </a:p>
        </p:txBody>
      </p:sp>
    </p:spTree>
    <p:extLst>
      <p:ext uri="{BB962C8B-B14F-4D97-AF65-F5344CB8AC3E}">
        <p14:creationId xmlns:p14="http://schemas.microsoft.com/office/powerpoint/2010/main" val="411458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27ADA-1FA5-CDAB-1DB6-4D649DFFF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3C3ED0-D4EF-6253-BD5E-70780E24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ENCRYPTION 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9D2C6F-8F9B-88C1-79BA-FAECB73EB7FE}"/>
              </a:ext>
            </a:extLst>
          </p:cNvPr>
          <p:cNvSpPr txBox="1">
            <a:spLocks/>
          </p:cNvSpPr>
          <p:nvPr/>
        </p:nvSpPr>
        <p:spPr>
          <a:xfrm>
            <a:off x="977900" y="2038350"/>
            <a:ext cx="10572750" cy="4667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2000" dirty="0" err="1">
                <a:latin typeface="Bahnschrift SemiLight" panose="020B0502040204020203" pitchFamily="34" charset="0"/>
              </a:rPr>
              <a:t>Encryption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protects</a:t>
            </a:r>
            <a:r>
              <a:rPr lang="hr-HR" sz="2000" dirty="0">
                <a:latin typeface="Bahnschrift SemiLight" panose="020B0502040204020203" pitchFamily="34" charset="0"/>
              </a:rPr>
              <a:t> data </a:t>
            </a:r>
            <a:r>
              <a:rPr lang="hr-HR" sz="2000" dirty="0" err="1">
                <a:latin typeface="Bahnschrift SemiLight" panose="020B0502040204020203" pitchFamily="34" charset="0"/>
              </a:rPr>
              <a:t>from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unauthorized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access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during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transmission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and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storage</a:t>
            </a:r>
            <a:r>
              <a:rPr lang="hr-HR" sz="2000" dirty="0">
                <a:latin typeface="Bahnschrift SemiLight" panose="020B0502040204020203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hr-HR" sz="2000" b="1" dirty="0">
                <a:latin typeface="Bahnschrift SemiLight" panose="020B0502040204020203" pitchFamily="34" charset="0"/>
              </a:rPr>
              <a:t>Hybrid Encryption</a:t>
            </a:r>
            <a:endParaRPr lang="hr-HR" sz="20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hr-HR" sz="2000" dirty="0" err="1">
                <a:latin typeface="Bahnschrift SemiLight" panose="020B0502040204020203" pitchFamily="34" charset="0"/>
              </a:rPr>
              <a:t>Combines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symmetric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and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asymmetric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encryption</a:t>
            </a:r>
            <a:r>
              <a:rPr lang="hr-HR" sz="2000" dirty="0">
                <a:latin typeface="Bahnschrift SemiLight" panose="020B0502040204020203" pitchFamily="34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sz="2000" dirty="0" err="1">
                <a:latin typeface="Bahnschrift SemiLight" panose="020B0502040204020203" pitchFamily="34" charset="0"/>
              </a:rPr>
              <a:t>Example</a:t>
            </a:r>
            <a:r>
              <a:rPr lang="hr-HR" sz="2000" dirty="0">
                <a:latin typeface="Bahnschrift SemiLight" panose="020B0502040204020203" pitchFamily="34" charset="0"/>
              </a:rPr>
              <a:t>: HTTPS </a:t>
            </a:r>
            <a:r>
              <a:rPr lang="hr-HR" sz="2000" dirty="0" err="1">
                <a:latin typeface="Bahnschrift SemiLight" panose="020B0502040204020203" pitchFamily="34" charset="0"/>
              </a:rPr>
              <a:t>uses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asymmetric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encryption</a:t>
            </a:r>
            <a:r>
              <a:rPr lang="hr-HR" sz="2000" dirty="0">
                <a:latin typeface="Bahnschrift SemiLight" panose="020B0502040204020203" pitchFamily="34" charset="0"/>
              </a:rPr>
              <a:t> to </a:t>
            </a:r>
            <a:r>
              <a:rPr lang="hr-HR" sz="2000" dirty="0" err="1">
                <a:latin typeface="Bahnschrift SemiLight" panose="020B0502040204020203" pitchFamily="34" charset="0"/>
              </a:rPr>
              <a:t>establish</a:t>
            </a:r>
            <a:r>
              <a:rPr lang="hr-HR" sz="2000" dirty="0">
                <a:latin typeface="Bahnschrift SemiLight" panose="020B0502040204020203" pitchFamily="34" charset="0"/>
              </a:rPr>
              <a:t> a </a:t>
            </a:r>
            <a:r>
              <a:rPr lang="hr-HR" sz="2000" dirty="0" err="1">
                <a:latin typeface="Bahnschrift SemiLight" panose="020B0502040204020203" pitchFamily="34" charset="0"/>
              </a:rPr>
              <a:t>connection</a:t>
            </a:r>
            <a:r>
              <a:rPr lang="hr-HR" sz="2000" dirty="0">
                <a:latin typeface="Bahnschrift SemiLight" panose="020B0502040204020203" pitchFamily="34" charset="0"/>
              </a:rPr>
              <a:t>, </a:t>
            </a:r>
            <a:r>
              <a:rPr lang="hr-HR" sz="2000" dirty="0" err="1">
                <a:latin typeface="Bahnschrift SemiLight" panose="020B0502040204020203" pitchFamily="34" charset="0"/>
              </a:rPr>
              <a:t>then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symmetric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encryption</a:t>
            </a:r>
            <a:r>
              <a:rPr lang="hr-HR" sz="2000" dirty="0">
                <a:latin typeface="Bahnschrift SemiLight" panose="020B0502040204020203" pitchFamily="34" charset="0"/>
              </a:rPr>
              <a:t> to </a:t>
            </a:r>
            <a:r>
              <a:rPr lang="hr-HR" sz="2000" dirty="0" err="1">
                <a:latin typeface="Bahnschrift SemiLight" panose="020B0502040204020203" pitchFamily="34" charset="0"/>
              </a:rPr>
              <a:t>transmit</a:t>
            </a:r>
            <a:r>
              <a:rPr lang="hr-HR" sz="2000" dirty="0">
                <a:latin typeface="Bahnschrift SemiLight" panose="020B0502040204020203" pitchFamily="34" charset="0"/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623314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418</TotalTime>
  <Words>2109</Words>
  <Application>Microsoft Office PowerPoint</Application>
  <PresentationFormat>Widescreen</PresentationFormat>
  <Paragraphs>179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Bahnschrift</vt:lpstr>
      <vt:lpstr>Bahnschrift SemiBold</vt:lpstr>
      <vt:lpstr>Bahnschrift SemiLight</vt:lpstr>
      <vt:lpstr>Calibri</vt:lpstr>
      <vt:lpstr>Calibri Light</vt:lpstr>
      <vt:lpstr>Montserrat</vt:lpstr>
      <vt:lpstr>Tema sustava Office</vt:lpstr>
      <vt:lpstr>SECURITY AND PRIVACY</vt:lpstr>
      <vt:lpstr>SECURITY AND PRIVACY</vt:lpstr>
      <vt:lpstr>SECURITY AND PRIVACY</vt:lpstr>
      <vt:lpstr>PowerPoint Presentation</vt:lpstr>
      <vt:lpstr>SECURITY AND PRIVACY - BASICS</vt:lpstr>
      <vt:lpstr>SECURITY AND PRIVACY - BASICS</vt:lpstr>
      <vt:lpstr>PowerPoint Presentation</vt:lpstr>
      <vt:lpstr>SECURITY AND PRIVACY - ENCRYPTION </vt:lpstr>
      <vt:lpstr>SECURITY AND PRIVACY - ENCRYPTION </vt:lpstr>
      <vt:lpstr>SECURITY AND PRIVACY - HASHING </vt:lpstr>
      <vt:lpstr>PowerPoint Presentation</vt:lpstr>
      <vt:lpstr>SECURITY AND PRIVACY - THREATS </vt:lpstr>
      <vt:lpstr>SECURITY AND PRIVACY - LAWS AND REGULATIONS </vt:lpstr>
      <vt:lpstr>SECURITY AND PRIVACY - LAWS AND REGULATIONS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Božica Bajčić</dc:creator>
  <cp:lastModifiedBy>Dino Duvnjak</cp:lastModifiedBy>
  <cp:revision>106</cp:revision>
  <dcterms:created xsi:type="dcterms:W3CDTF">2024-02-12T13:35:47Z</dcterms:created>
  <dcterms:modified xsi:type="dcterms:W3CDTF">2025-05-19T05:37:11Z</dcterms:modified>
</cp:coreProperties>
</file>