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82" r:id="rId5"/>
    <p:sldId id="260" r:id="rId6"/>
    <p:sldId id="261" r:id="rId7"/>
    <p:sldId id="307" r:id="rId8"/>
    <p:sldId id="286" r:id="rId9"/>
    <p:sldId id="287" r:id="rId10"/>
    <p:sldId id="289" r:id="rId11"/>
    <p:sldId id="290" r:id="rId12"/>
    <p:sldId id="291" r:id="rId13"/>
    <p:sldId id="293" r:id="rId14"/>
    <p:sldId id="294" r:id="rId15"/>
    <p:sldId id="263" r:id="rId16"/>
    <p:sldId id="270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260"/>
            <p14:sldId id="261"/>
            <p14:sldId id="307"/>
            <p14:sldId id="286"/>
            <p14:sldId id="287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Obavezno</a:t>
            </a:r>
            <a:r>
              <a:rPr lang="en-US" dirty="0"/>
              <a:t>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D36F-A56B-B805-5860-6D4D0983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DC01C-52F4-8E0F-B7F5-61992572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ECC0-8E77-EB6C-C20F-6FC874C2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E7FC-37F2-DC3D-AC3C-1A852F54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1A52-FBEC-C649-B37C-9E3791F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E6B27-FE2F-D028-03E7-2F9427FA3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B0239-B926-DDF1-45AF-3D9D5E26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05A-5ECC-3F0B-6222-6417DFA8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1A89-AF98-C0E1-4ABC-AEBEE7E8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80508-D263-E4B8-12BD-983B7D16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71A36-1557-5674-5C1B-E1ABC3CF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5D0-9BF4-DB22-7400-94A506382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Upisite</a:t>
            </a:r>
            <a:r>
              <a:rPr lang="en-US" dirty="0"/>
              <a:t> ! U VS code </a:t>
            </a:r>
            <a:r>
              <a:rPr lang="en-US" dirty="0" err="1"/>
              <a:t>kako</a:t>
            </a:r>
            <a:r>
              <a:rPr lang="en-US" dirty="0"/>
              <a:t> bi ga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generirali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1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https://docs.google.com/document/d/1eJrPLGON9uT088ZXSvQLK9HB-NnRr-I-rpjihxeZjqA/edit?usp=sharing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https://dinoduvnjak.github.io/portfolio/index.html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https://www.w3.org/People/Berners-Lee/ShortHistory.html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VJe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30" y="2638906"/>
            <a:ext cx="3601533" cy="6158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BCDF2DF-07A0-2894-4B19-A52DF1EAE838}"/>
              </a:ext>
            </a:extLst>
          </p:cNvPr>
          <p:cNvSpPr txBox="1">
            <a:spLocks/>
          </p:cNvSpPr>
          <p:nvPr/>
        </p:nvSpPr>
        <p:spPr>
          <a:xfrm>
            <a:off x="664535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/>
              <a:t>GLOBALNI ATRIBUTI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F440-8CE2-4C40-EDBC-849C5DF1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58" y="4450500"/>
            <a:ext cx="32670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ED3E9-7557-ABF9-387D-0540147D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5" y="4379063"/>
            <a:ext cx="4610100" cy="8096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1D10EF-A65B-C798-C91B-ACD2C90786A8}"/>
              </a:ext>
            </a:extLst>
          </p:cNvPr>
          <p:cNvSpPr txBox="1">
            <a:spLocks/>
          </p:cNvSpPr>
          <p:nvPr/>
        </p:nvSpPr>
        <p:spPr>
          <a:xfrm>
            <a:off x="144957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SPE</a:t>
            </a:r>
            <a:r>
              <a:rPr lang="hr-HR" sz="2000" dirty="0" err="1"/>
              <a:t>cifični</a:t>
            </a:r>
            <a:r>
              <a:rPr lang="hr-HR" sz="2000" dirty="0"/>
              <a:t> ATRIBUTI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E83F-A14B-6F5A-51D7-7C28388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4B9-9DB7-13E5-6467-AADF34FE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ANCHOR ELEMENT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E351CF-F047-395D-29C5-03018D58FD43}"/>
              </a:ext>
            </a:extLst>
          </p:cNvPr>
          <p:cNvSpPr txBox="1">
            <a:spLocks/>
          </p:cNvSpPr>
          <p:nvPr/>
        </p:nvSpPr>
        <p:spPr>
          <a:xfrm>
            <a:off x="977961" y="2265890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O</a:t>
            </a:r>
            <a:r>
              <a:rPr lang="hr-HR" sz="1400" dirty="0" err="1"/>
              <a:t>mogućava</a:t>
            </a:r>
            <a:r>
              <a:rPr lang="hr-HR" sz="1400" dirty="0"/>
              <a:t> </a:t>
            </a:r>
            <a:r>
              <a:rPr lang="hr-HR" sz="1400" b="1" dirty="0"/>
              <a:t>stvaranje </a:t>
            </a:r>
            <a:r>
              <a:rPr lang="hr-HR" sz="1400" b="1" dirty="0" err="1"/>
              <a:t>hiperlinkova</a:t>
            </a:r>
            <a:r>
              <a:rPr lang="en-US" sz="1400" dirty="0"/>
              <a:t>
👉 </a:t>
            </a:r>
            <a:r>
              <a:rPr lang="en-US" sz="1400" b="1" u="sng" dirty="0" err="1"/>
              <a:t>href</a:t>
            </a:r>
            <a:r>
              <a:rPr lang="en-US" sz="1400" b="1" dirty="0"/>
              <a:t> </a:t>
            </a:r>
            <a:r>
              <a:rPr lang="hr-HR" sz="1400" b="1" dirty="0"/>
              <a:t>atribut</a:t>
            </a:r>
            <a:r>
              <a:rPr lang="hr-HR" sz="1400" dirty="0"/>
              <a:t> određuje </a:t>
            </a:r>
            <a:r>
              <a:rPr lang="hr-HR" sz="1400" b="1" dirty="0"/>
              <a:t>URL na koji link vodi</a:t>
            </a:r>
            <a:r>
              <a:rPr lang="hr-HR" sz="1400" dirty="0"/>
              <a:t>.</a:t>
            </a:r>
            <a:r>
              <a:rPr lang="en-US" sz="1400" dirty="0"/>
              <a:t> </a:t>
            </a:r>
            <a:r>
              <a:rPr lang="hr-HR" sz="1400" dirty="0"/>
              <a:t>Atributi se </a:t>
            </a:r>
            <a:r>
              <a:rPr lang="hr-HR" sz="1400" b="1" dirty="0"/>
              <a:t>nalaze unutar </a:t>
            </a:r>
            <a:r>
              <a:rPr lang="hr-HR" sz="1400" b="1" dirty="0" err="1"/>
              <a:t>otvarajuće</a:t>
            </a:r>
            <a:r>
              <a:rPr lang="hr-HR" sz="1400" b="1" dirty="0"/>
              <a:t> oznake</a:t>
            </a:r>
            <a:endParaRPr lang="en-US" sz="1400" b="1" dirty="0"/>
          </a:p>
          <a:p>
            <a:pPr algn="l"/>
            <a:r>
              <a:rPr lang="en-US" sz="1400" dirty="0"/>
              <a:t>👉 </a:t>
            </a:r>
            <a:r>
              <a:rPr lang="en-US" sz="1400" b="1" dirty="0"/>
              <a:t>Bez </a:t>
            </a:r>
            <a:r>
              <a:rPr lang="en-US" sz="1400" b="1" u="sng" dirty="0" err="1"/>
              <a:t>href</a:t>
            </a:r>
            <a:r>
              <a:rPr lang="en-US" sz="1400" b="1" u="sng" dirty="0"/>
              <a:t> </a:t>
            </a:r>
            <a:r>
              <a:rPr lang="hr-HR" sz="1400" b="1" dirty="0"/>
              <a:t>atributa</a:t>
            </a:r>
            <a:r>
              <a:rPr lang="hr-HR" sz="1400" dirty="0"/>
              <a:t>, link nije aktivan</a:t>
            </a:r>
            <a:endParaRPr lang="en-US" sz="1400" dirty="0"/>
          </a:p>
          <a:p>
            <a:pPr algn="l"/>
            <a:endParaRPr lang="en-US" sz="1400" b="1" dirty="0"/>
          </a:p>
          <a:p>
            <a:pPr algn="l"/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210D5-3ACF-C014-489B-E7BC8D2F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60" y="3357246"/>
            <a:ext cx="5261317" cy="5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421-03C0-1CD8-4141-7D3FB5A2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9D9-B13C-2D67-CB0F-DE8187D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IMG ELEMENT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2EB2-8A48-6D00-DC17-CF7C91F2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5" y="3095985"/>
            <a:ext cx="4905375" cy="34290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C8D93A7-C42B-8CF2-CD3F-19387F4C5017}"/>
              </a:ext>
            </a:extLst>
          </p:cNvPr>
          <p:cNvSpPr txBox="1">
            <a:spLocks/>
          </p:cNvSpPr>
          <p:nvPr/>
        </p:nvSpPr>
        <p:spPr>
          <a:xfrm>
            <a:off x="928585" y="1976731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Omogućuje</a:t>
            </a:r>
            <a:r>
              <a:rPr lang="en-US" sz="1400" dirty="0"/>
              <a:t> </a:t>
            </a:r>
            <a:r>
              <a:rPr lang="en-US" sz="1400" dirty="0" err="1"/>
              <a:t>vam</a:t>
            </a:r>
            <a:r>
              <a:rPr lang="en-US" sz="1400" dirty="0"/>
              <a:t> </a:t>
            </a:r>
            <a:r>
              <a:rPr lang="en-US" sz="1400" dirty="0" err="1"/>
              <a:t>dodavanje</a:t>
            </a:r>
            <a:r>
              <a:rPr lang="en-US" sz="1400" dirty="0"/>
              <a:t> </a:t>
            </a:r>
            <a:r>
              <a:rPr lang="en-US" sz="1400" dirty="0" err="1"/>
              <a:t>slika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naše</a:t>
            </a:r>
            <a:r>
              <a:rPr lang="en-US" sz="1400" dirty="0"/>
              <a:t> web </a:t>
            </a:r>
            <a:r>
              <a:rPr lang="en-US" sz="1400" dirty="0" err="1"/>
              <a:t>stranice</a:t>
            </a:r>
            <a:r>
              <a:rPr lang="en-US" sz="1400" dirty="0"/>
              <a:t>
👉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 (</a:t>
            </a:r>
            <a:r>
              <a:rPr lang="en-US" sz="1400" dirty="0" err="1"/>
              <a:t>izvor</a:t>
            </a:r>
            <a:r>
              <a:rPr lang="en-US" sz="1400" dirty="0"/>
              <a:t>) </a:t>
            </a:r>
            <a:r>
              <a:rPr lang="en-US" sz="1400" dirty="0" err="1"/>
              <a:t>definira</a:t>
            </a:r>
            <a:r>
              <a:rPr lang="en-US" sz="1400" dirty="0"/>
              <a:t> </a:t>
            </a:r>
            <a:r>
              <a:rPr lang="en-US" sz="1400" dirty="0" err="1"/>
              <a:t>izvor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
👉&lt;</a:t>
            </a:r>
            <a:r>
              <a:rPr lang="en-US" sz="1400" dirty="0" err="1"/>
              <a:t>img</a:t>
            </a:r>
            <a:r>
              <a:rPr lang="en-US" sz="1400" dirty="0"/>
              <a:t>&gt; </a:t>
            </a:r>
            <a:r>
              <a:rPr lang="en-US" sz="1400" dirty="0" err="1"/>
              <a:t>Nema</a:t>
            </a:r>
            <a:r>
              <a:rPr lang="en-US" sz="1400" dirty="0"/>
              <a:t> </a:t>
            </a:r>
            <a:r>
              <a:rPr lang="en-US" sz="1400" dirty="0" err="1"/>
              <a:t>oznaku</a:t>
            </a:r>
            <a:r>
              <a:rPr lang="en-US" sz="1400" dirty="0"/>
              <a:t> </a:t>
            </a:r>
            <a:r>
              <a:rPr lang="en-US" sz="1400" dirty="0" err="1"/>
              <a:t>zatvaranja</a:t>
            </a:r>
            <a:r>
              <a:rPr lang="en-US" sz="1400" dirty="0"/>
              <a:t>, </a:t>
            </a:r>
            <a:r>
              <a:rPr lang="en-US" sz="1400" dirty="0" err="1"/>
              <a:t>jer</a:t>
            </a:r>
            <a:r>
              <a:rPr lang="en-US" sz="1400" dirty="0"/>
              <a:t> je element </a:t>
            </a:r>
            <a:r>
              <a:rPr lang="en-US" sz="1400" dirty="0" err="1"/>
              <a:t>praznine</a:t>
            </a:r>
            <a:r>
              <a:rPr lang="en-US" sz="1400" dirty="0"/>
              <a:t>.</a:t>
            </a:r>
            <a:endParaRPr lang="hr-H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11E7D-D176-D431-4015-FD5E4D5031B0}"/>
              </a:ext>
            </a:extLst>
          </p:cNvPr>
          <p:cNvSpPr txBox="1"/>
          <p:nvPr/>
        </p:nvSpPr>
        <p:spPr>
          <a:xfrm>
            <a:off x="934486" y="3675022"/>
            <a:ext cx="609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is alt important?
 </a:t>
            </a:r>
            <a:r>
              <a:rPr lang="en-US" sz="1800" dirty="0"/>
              <a:t>👉</a:t>
            </a:r>
            <a:r>
              <a:rPr lang="en-US" dirty="0"/>
              <a:t> Helps blind and visually impaired people understand the content of the image.
 </a:t>
            </a:r>
            <a:r>
              <a:rPr lang="en-US" sz="1800" dirty="0"/>
              <a:t>👉</a:t>
            </a:r>
            <a:r>
              <a:rPr lang="en-US" dirty="0"/>
              <a:t> When an image can't load, alt text is displayed.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567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89F-AD41-B6E5-10AE-C058425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4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AC228AD-1DBC-1B45-9230-9E6DD8AFB20C}"/>
              </a:ext>
            </a:extLst>
          </p:cNvPr>
          <p:cNvSpPr txBox="1">
            <a:spLocks/>
          </p:cNvSpPr>
          <p:nvPr/>
        </p:nvSpPr>
        <p:spPr>
          <a:xfrm>
            <a:off x="3550095" y="2125221"/>
            <a:ext cx="4699288" cy="363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Go to </a:t>
            </a:r>
            <a:r>
              <a:rPr lang="hr-HR" sz="1100" i="1" dirty="0"/>
              <a:t>://www.w3schools.com/html/html_attributes.asp</a:t>
            </a:r>
            <a:r>
              <a:rPr lang="en-US" sz="1100" i="1" dirty="0"/>
              <a:t> </a:t>
            </a:r>
            <a:r>
              <a:rPr lang="en-US" sz="1300" dirty="0"/>
              <a:t>and practice the quiz</a:t>
            </a:r>
            <a:endParaRPr lang="hr-HR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704A9-BAFB-A47E-CBBA-527E1E29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5" y="2701858"/>
            <a:ext cx="7161249" cy="2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D1B7-5DD9-0DFD-8BE7-B23B73F9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A853-B772-BFC7-CA69-47D2D2C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Apsolutne i Relativne Putanje u HTML-u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7B6-531F-843D-407E-E1A52977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738852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Putanja datoteke je </a:t>
            </a:r>
            <a:r>
              <a:rPr lang="hr-HR" b="1" dirty="0"/>
              <a:t>jedinstvena lokacija</a:t>
            </a:r>
            <a:r>
              <a:rPr lang="hr-HR" dirty="0"/>
              <a:t> na računa</a:t>
            </a:r>
            <a:r>
              <a:rPr lang="en-US" dirty="0" err="1"/>
              <a:t>lu</a:t>
            </a:r>
            <a:r>
              <a:rPr lang="hr-HR" dirty="0"/>
              <a:t> </a:t>
            </a:r>
            <a:r>
              <a:rPr lang="hr-HR" dirty="0" err="1"/>
              <a:t>gd</a:t>
            </a:r>
            <a:r>
              <a:rPr lang="en-US" dirty="0"/>
              <a:t>j</a:t>
            </a:r>
            <a:r>
              <a:rPr lang="hr-HR" dirty="0"/>
              <a:t>e se nalazi određeni </a:t>
            </a:r>
            <a:r>
              <a:rPr lang="hr-HR" dirty="0" err="1"/>
              <a:t>fajl</a:t>
            </a:r>
            <a:r>
              <a:rPr lang="hr-HR" dirty="0"/>
              <a:t> ili folder.</a:t>
            </a:r>
            <a:endParaRPr lang="en-US" dirty="0"/>
          </a:p>
          <a:p>
            <a:r>
              <a:rPr lang="hr-HR" dirty="0"/>
              <a:t>To možemo </a:t>
            </a:r>
            <a:r>
              <a:rPr lang="hr-HR" dirty="0" err="1"/>
              <a:t>uporediti</a:t>
            </a:r>
            <a:r>
              <a:rPr lang="hr-HR" dirty="0"/>
              <a:t> sa </a:t>
            </a:r>
            <a:r>
              <a:rPr lang="hr-HR" b="1" dirty="0"/>
              <a:t>adresom u stvarnom </a:t>
            </a:r>
            <a:r>
              <a:rPr lang="hr-HR" b="1" dirty="0" err="1"/>
              <a:t>sv</a:t>
            </a:r>
            <a:r>
              <a:rPr lang="en-US" b="1" dirty="0" err="1"/>
              <a:t>ije</a:t>
            </a:r>
            <a:r>
              <a:rPr lang="hr-HR" b="1" dirty="0"/>
              <a:t>tu</a:t>
            </a:r>
            <a:endParaRPr lang="hr-H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6E1C4B-DAE6-3D61-83BB-CB36041A5D96}"/>
              </a:ext>
            </a:extLst>
          </p:cNvPr>
          <p:cNvSpPr txBox="1">
            <a:spLocks/>
          </p:cNvSpPr>
          <p:nvPr/>
        </p:nvSpPr>
        <p:spPr>
          <a:xfrm>
            <a:off x="0" y="290527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APSOLUTNA PUTANJA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039AD3-E91A-71C4-BC8E-4C1EADA4EF6A}"/>
              </a:ext>
            </a:extLst>
          </p:cNvPr>
          <p:cNvSpPr txBox="1">
            <a:spLocks/>
          </p:cNvSpPr>
          <p:nvPr/>
        </p:nvSpPr>
        <p:spPr>
          <a:xfrm>
            <a:off x="-104553" y="4134294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RELATIVNA PUTANJA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DAAC8-486C-91A2-99AA-ECA5431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3" y="3103666"/>
            <a:ext cx="397192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4BFB4-D5D9-77CD-13D8-CAB3487D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3" y="4012907"/>
            <a:ext cx="196215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9DEF0-D7E8-F81D-71E5-AF5612D4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153" y="4733286"/>
            <a:ext cx="1714500" cy="542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3D84742-1CE5-0871-CE7A-009980F3C2FB}"/>
              </a:ext>
            </a:extLst>
          </p:cNvPr>
          <p:cNvSpPr txBox="1">
            <a:spLocks/>
          </p:cNvSpPr>
          <p:nvPr/>
        </p:nvSpPr>
        <p:spPr>
          <a:xfrm>
            <a:off x="5236535" y="4546856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3"/>
                </a:solidFill>
              </a:rPr>
              <a:t>TRENUTNI DIREKTORIJ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8BF854-4F9E-CBF8-748C-115D94ED4AB6}"/>
              </a:ext>
            </a:extLst>
          </p:cNvPr>
          <p:cNvSpPr txBox="1">
            <a:spLocks/>
          </p:cNvSpPr>
          <p:nvPr/>
        </p:nvSpPr>
        <p:spPr>
          <a:xfrm>
            <a:off x="5075494" y="3814520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3"/>
                </a:solidFill>
              </a:rPr>
              <a:t>Jedan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nivo</a:t>
            </a:r>
            <a:r>
              <a:rPr lang="en-US" sz="1400" dirty="0">
                <a:solidFill>
                  <a:schemeClr val="accent3"/>
                </a:solidFill>
              </a:rPr>
              <a:t> gore</a:t>
            </a:r>
          </a:p>
        </p:txBody>
      </p:sp>
    </p:spTree>
    <p:extLst>
      <p:ext uri="{BB962C8B-B14F-4D97-AF65-F5344CB8AC3E}">
        <p14:creationId xmlns:p14="http://schemas.microsoft.com/office/powerpoint/2010/main" val="132243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1D0D-9E4D-4BCF-131C-61ADEC02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945-D26D-4EEC-C04E-7F1497C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5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9397283-09B2-D780-D76D-3A93CDFE4309}"/>
              </a:ext>
            </a:extLst>
          </p:cNvPr>
          <p:cNvSpPr txBox="1">
            <a:spLocks/>
          </p:cNvSpPr>
          <p:nvPr/>
        </p:nvSpPr>
        <p:spPr>
          <a:xfrm>
            <a:off x="1475377" y="1900007"/>
            <a:ext cx="4699288" cy="119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Download 2.4-html-image-link project and connect the images in html file</a:t>
            </a:r>
          </a:p>
          <a:p>
            <a:pPr algn="l"/>
            <a:r>
              <a:rPr lang="en-US" sz="1200" dirty="0"/>
              <a:t>👉 </a:t>
            </a:r>
            <a:r>
              <a:rPr lang="en-US" sz="1400" dirty="0"/>
              <a:t>Replicate the image result</a:t>
            </a:r>
            <a:endParaRPr lang="hr-H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7061CD-DB5F-05AD-EA29-D8A21DA4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05" y="2337135"/>
            <a:ext cx="1834325" cy="2601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0DBA4-0755-8ABD-CAB9-AF3FE997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20" y="3096615"/>
            <a:ext cx="4286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8BA1-16B0-ED49-3BA4-8BB33255B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C32-B135-B959-EA04-AC15364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Višestran</a:t>
            </a:r>
            <a:r>
              <a:rPr lang="en-US" dirty="0"/>
              <a:t>E</a:t>
            </a:r>
            <a:r>
              <a:rPr lang="hr-HR" dirty="0"/>
              <a:t> </a:t>
            </a:r>
            <a:r>
              <a:rPr lang="en-US" dirty="0"/>
              <a:t>STRANICE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D051B-05CE-1ED7-A223-1AE8CBC9F049}"/>
              </a:ext>
            </a:extLst>
          </p:cNvPr>
          <p:cNvGrpSpPr/>
          <p:nvPr/>
        </p:nvGrpSpPr>
        <p:grpSpPr>
          <a:xfrm>
            <a:off x="857517" y="2128989"/>
            <a:ext cx="2380161" cy="1481533"/>
            <a:chOff x="1090028" y="3213665"/>
            <a:chExt cx="2380161" cy="1481533"/>
          </a:xfrm>
        </p:grpSpPr>
        <p:sp>
          <p:nvSpPr>
            <p:cNvPr id="8" name="Content Placeholder 1">
              <a:extLst>
                <a:ext uri="{FF2B5EF4-FFF2-40B4-BE49-F238E27FC236}">
                  <a16:creationId xmlns:a16="http://schemas.microsoft.com/office/drawing/2014/main" id="{22DBBBFA-2E5B-0CC1-A878-B6874EDF0986}"/>
                </a:ext>
              </a:extLst>
            </p:cNvPr>
            <p:cNvSpPr txBox="1">
              <a:spLocks/>
            </p:cNvSpPr>
            <p:nvPr/>
          </p:nvSpPr>
          <p:spPr>
            <a:xfrm>
              <a:off x="1090028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One page website</a:t>
              </a:r>
              <a:endParaRPr lang="hr-HR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03C498-01A0-A96C-BC96-DAB05CBD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664" y="3523623"/>
              <a:ext cx="2295525" cy="1171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DADBF2-815E-DE39-8111-D2A6ADC3FFDA}"/>
              </a:ext>
            </a:extLst>
          </p:cNvPr>
          <p:cNvGrpSpPr/>
          <p:nvPr/>
        </p:nvGrpSpPr>
        <p:grpSpPr>
          <a:xfrm>
            <a:off x="6474015" y="2128989"/>
            <a:ext cx="2283678" cy="1481533"/>
            <a:chOff x="7018760" y="3213665"/>
            <a:chExt cx="2283678" cy="1481533"/>
          </a:xfrm>
        </p:grpSpPr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8E653AD6-04CC-63C2-0FD3-23BF3B133B9F}"/>
                </a:ext>
              </a:extLst>
            </p:cNvPr>
            <p:cNvSpPr txBox="1">
              <a:spLocks/>
            </p:cNvSpPr>
            <p:nvPr/>
          </p:nvSpPr>
          <p:spPr>
            <a:xfrm>
              <a:off x="7018760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Multipage website</a:t>
              </a:r>
              <a:endParaRPr lang="hr-HR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EA5396-CF7A-6C09-0E81-8DDBBCBA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120" y="3511819"/>
              <a:ext cx="2223318" cy="118337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4513BF-FB91-1600-1806-5FDEB0708CE9}"/>
              </a:ext>
            </a:extLst>
          </p:cNvPr>
          <p:cNvGrpSpPr/>
          <p:nvPr/>
        </p:nvGrpSpPr>
        <p:grpSpPr>
          <a:xfrm>
            <a:off x="857517" y="3998095"/>
            <a:ext cx="2612177" cy="713150"/>
            <a:chOff x="1054344" y="4440460"/>
            <a:chExt cx="2551611" cy="713150"/>
          </a:xfrm>
        </p:grpSpPr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9CD48C8B-1D71-890F-354D-37B6A7A40B25}"/>
                </a:ext>
              </a:extLst>
            </p:cNvPr>
            <p:cNvSpPr txBox="1">
              <a:spLocks/>
            </p:cNvSpPr>
            <p:nvPr/>
          </p:nvSpPr>
          <p:spPr>
            <a:xfrm>
              <a:off x="1054344" y="4440460"/>
              <a:ext cx="2192702" cy="2962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How to link a page</a:t>
              </a:r>
              <a:endParaRPr lang="hr-HR" sz="14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70DA48-9282-3F15-05C5-05629504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980" y="4753560"/>
              <a:ext cx="2466975" cy="400050"/>
            </a:xfrm>
            <a:prstGeom prst="rect">
              <a:avLst/>
            </a:prstGeom>
          </p:spPr>
        </p:pic>
      </p:grp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0FB0445-D3EA-ABC3-511A-762DFBB672CF}"/>
              </a:ext>
            </a:extLst>
          </p:cNvPr>
          <p:cNvSpPr txBox="1">
            <a:spLocks/>
          </p:cNvSpPr>
          <p:nvPr/>
        </p:nvSpPr>
        <p:spPr>
          <a:xfrm>
            <a:off x="933534" y="1605705"/>
            <a:ext cx="9298052" cy="29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To allow users to navigate through the site, we need to link pages using hyperlinks.</a:t>
            </a:r>
            <a:endParaRPr lang="hr-HR" sz="1400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D31ED87B-28CF-F200-71D6-ED99599953A9}"/>
              </a:ext>
            </a:extLst>
          </p:cNvPr>
          <p:cNvSpPr txBox="1">
            <a:spLocks/>
          </p:cNvSpPr>
          <p:nvPr/>
        </p:nvSpPr>
        <p:spPr>
          <a:xfrm>
            <a:off x="838200" y="4875243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💡 Allows you to add images to our websites
👉 ./ means "search in the current directory".
👉 By clicking on the link, we will be taken to the "About Us" page.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9005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90B7-9F08-6340-968E-EE68DD7FB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434-A89C-C825-698C-F28B33C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6</a:t>
            </a:r>
            <a:endParaRPr lang="hr-HR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D1CFF48-CAF5-ACE1-0881-D7685DEC96EA}"/>
              </a:ext>
            </a:extLst>
          </p:cNvPr>
          <p:cNvSpPr txBox="1">
            <a:spLocks/>
          </p:cNvSpPr>
          <p:nvPr/>
        </p:nvSpPr>
        <p:spPr>
          <a:xfrm>
            <a:off x="1761108" y="2525617"/>
            <a:ext cx="4702598" cy="981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Create a multi-page site</a:t>
            </a:r>
            <a:r>
              <a:rPr lang="en-US" sz="2000" dirty="0"/>
              <a:t>
 👉 Clicking on the image takes us to the about us page
 👉 Click on Contact me, take us to the contact page</a:t>
            </a:r>
            <a:endParaRPr lang="hr-HR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EEF2C-8F5E-4274-8734-F22C66FB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20" y="1491898"/>
            <a:ext cx="2933672" cy="40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48B8-C10E-533E-5B21-45A0291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EDC-8401-DC09-C721-5DE263A3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hr-HR" dirty="0"/>
              <a:t>snovna struktura HTML fajla (Boilerplate)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5637A-06F3-B314-EFBE-32B61A5E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109"/>
            <a:ext cx="12192000" cy="3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B6FC78D-D009-9506-33F4-AA90F810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3553C-ABE6-88CA-BF0A-1DE5DF80A8B1}"/>
              </a:ext>
            </a:extLst>
          </p:cNvPr>
          <p:cNvSpPr txBox="1"/>
          <p:nvPr/>
        </p:nvSpPr>
        <p:spPr>
          <a:xfrm>
            <a:off x="2987299" y="2524649"/>
            <a:ext cx="610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https://docs.google.com/document/d/1eJrPLGON9uT088ZXSvQLK9HB-NnRr-I-rpjihxeZjqA/edit?usp=sharing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18186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22C1415-91A1-45DF-EF03-6921BA65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78" y="2643446"/>
            <a:ext cx="4711535" cy="207422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💡 Za </a:t>
            </a:r>
            <a:r>
              <a:rPr lang="en-US" sz="1800" dirty="0" err="1"/>
              <a:t>razliku</a:t>
            </a:r>
            <a:r>
              <a:rPr lang="en-US" sz="1800" dirty="0"/>
              <a:t> od CSS-a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JavaScripta</a:t>
            </a:r>
            <a:r>
              <a:rPr lang="en-US" sz="1800" dirty="0"/>
              <a:t>, web </a:t>
            </a:r>
            <a:r>
              <a:rPr lang="en-US" sz="1800" dirty="0" err="1"/>
              <a:t>stranica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postojati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s HTML </a:t>
            </a:r>
            <a:r>
              <a:rPr lang="en-US" sz="1800" dirty="0" err="1"/>
              <a:t>datotekom</a:t>
            </a:r>
            <a:r>
              <a:rPr lang="en-US" sz="1800" dirty="0"/>
              <a:t>
👉 Jezik </a:t>
            </a:r>
            <a:r>
              <a:rPr lang="en-US" sz="1800" dirty="0" err="1"/>
              <a:t>označavanja</a:t>
            </a:r>
            <a:r>
              <a:rPr lang="en-US" sz="1800" dirty="0"/>
              <a:t>: </a:t>
            </a:r>
            <a:r>
              <a:rPr lang="en-US" sz="1800" dirty="0" err="1"/>
              <a:t>Slično</a:t>
            </a:r>
            <a:r>
              <a:rPr lang="en-US" sz="1800" dirty="0"/>
              <a:t> </a:t>
            </a:r>
            <a:r>
              <a:rPr lang="en-US" sz="1800" dirty="0" err="1"/>
              <a:t>uredničkom</a:t>
            </a:r>
            <a:r>
              <a:rPr lang="en-US" sz="1800" dirty="0"/>
              <a:t> </a:t>
            </a:r>
            <a:r>
              <a:rPr lang="en-US" sz="1800" dirty="0" err="1"/>
              <a:t>označavanju</a:t>
            </a:r>
            <a:r>
              <a:rPr lang="en-US" sz="1800" dirty="0"/>
              <a:t> u </a:t>
            </a:r>
            <a:r>
              <a:rPr lang="en-US" sz="1800" dirty="0" err="1"/>
              <a:t>rukopisima</a:t>
            </a:r>
            <a:r>
              <a:rPr lang="en-US" sz="1800" dirty="0"/>
              <a:t> (</a:t>
            </a:r>
            <a:r>
              <a:rPr lang="en-US" sz="1800" dirty="0" err="1"/>
              <a:t>podebljano</a:t>
            </a:r>
            <a:r>
              <a:rPr lang="en-US" sz="1800" dirty="0"/>
              <a:t>, </a:t>
            </a:r>
            <a:r>
              <a:rPr lang="en-US" sz="1800" dirty="0" err="1"/>
              <a:t>podcrtano</a:t>
            </a:r>
            <a:r>
              <a:rPr lang="en-US" sz="1800" dirty="0"/>
              <a:t>, </a:t>
            </a:r>
            <a:r>
              <a:rPr lang="en-US" sz="1800" dirty="0" err="1"/>
              <a:t>itd</a:t>
            </a:r>
            <a:r>
              <a:rPr lang="en-US" sz="1800" dirty="0"/>
              <a:t>.)
👉 HTML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oznake</a:t>
            </a:r>
            <a:r>
              <a:rPr lang="en-US" sz="1800" dirty="0"/>
              <a:t> za </a:t>
            </a:r>
            <a:r>
              <a:rPr lang="en-US" sz="1800" dirty="0" err="1"/>
              <a:t>strukturiranje</a:t>
            </a:r>
            <a:r>
              <a:rPr lang="en-US" sz="1800" dirty="0"/>
              <a:t> </a:t>
            </a:r>
            <a:r>
              <a:rPr lang="en-US" sz="1800" dirty="0" err="1"/>
              <a:t>sadržaja</a:t>
            </a:r>
            <a:endParaRPr lang="hr-H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215BC-F47F-9D18-1515-1156C232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383" y="5092741"/>
            <a:ext cx="26003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F72EF-7EC5-2B3F-3F95-F9E0C5D6D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25" y="3816480"/>
            <a:ext cx="1981200" cy="48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3411A-C771-86DE-2FB1-53D939F7F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425" y="1847800"/>
            <a:ext cx="3173771" cy="1751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D8DB0-811C-D19B-3869-8FEE69057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383" y="4580673"/>
            <a:ext cx="2924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6CC3B-A783-F128-9528-FA34F099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977B5-A1CA-8760-A68A-3C3AF125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naslovi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DED12-C74D-9195-1A5F-5FC27A5A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38" y="2805155"/>
            <a:ext cx="4223984" cy="14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FF830-BDAF-5DCB-1422-616ECA01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30" y="2805155"/>
            <a:ext cx="2616470" cy="14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748F3-AD87-DA12-C494-66FF43577FA0}"/>
              </a:ext>
            </a:extLst>
          </p:cNvPr>
          <p:cNvSpPr txBox="1">
            <a:spLocks/>
          </p:cNvSpPr>
          <p:nvPr/>
        </p:nvSpPr>
        <p:spPr>
          <a:xfrm>
            <a:off x="1703985" y="2763289"/>
            <a:ext cx="4671404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Instalirajte</a:t>
            </a:r>
            <a:r>
              <a:rPr lang="en-US" sz="1400" dirty="0"/>
              <a:t> u VS </a:t>
            </a:r>
            <a:r>
              <a:rPr lang="en-US" sz="1400" dirty="0" err="1"/>
              <a:t>kodu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koristite</a:t>
            </a:r>
            <a:r>
              <a:rPr lang="en-US" sz="1400" dirty="0"/>
              <a:t> </a:t>
            </a:r>
            <a:r>
              <a:rPr lang="en-US" sz="1400" dirty="0" err="1"/>
              <a:t>dodatak</a:t>
            </a:r>
            <a:r>
              <a:rPr lang="en-US" sz="1400" dirty="0"/>
              <a:t> Live Preview za </a:t>
            </a:r>
            <a:r>
              <a:rPr lang="en-US" sz="1400" dirty="0" err="1"/>
              <a:t>prikaz</a:t>
            </a:r>
            <a:r>
              <a:rPr lang="en-US" sz="1400" dirty="0"/>
              <a:t> </a:t>
            </a:r>
            <a:r>
              <a:rPr lang="en-US" sz="1400" dirty="0" err="1"/>
              <a:t>promjena</a:t>
            </a:r>
            <a:r>
              <a:rPr lang="en-US" sz="1400" dirty="0"/>
              <a:t> u </a:t>
            </a:r>
            <a:r>
              <a:rPr lang="en-US" sz="1400" dirty="0" err="1"/>
              <a:t>stvarnom</a:t>
            </a:r>
            <a:r>
              <a:rPr lang="en-US" sz="1400" dirty="0"/>
              <a:t> </a:t>
            </a:r>
            <a:r>
              <a:rPr lang="en-US" sz="1400" dirty="0" err="1"/>
              <a:t>vremenu</a:t>
            </a:r>
            <a:r>
              <a:rPr lang="en-US" sz="1400" dirty="0"/>
              <a:t> 
👉 </a:t>
            </a:r>
            <a:r>
              <a:rPr lang="en-US" sz="1400" dirty="0" err="1"/>
              <a:t>Ponovno</a:t>
            </a:r>
            <a:r>
              <a:rPr lang="en-US" sz="1400" dirty="0"/>
              <a:t> </a:t>
            </a:r>
            <a:r>
              <a:rPr lang="en-US" sz="1400" dirty="0" err="1"/>
              <a:t>stvorite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A3244-F753-C931-E651-3C0FD682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58" y="2237247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BFD1712-80F5-5B8C-D07E-04F31C31DE89}"/>
              </a:ext>
            </a:extLst>
          </p:cNvPr>
          <p:cNvSpPr txBox="1">
            <a:spLocks/>
          </p:cNvSpPr>
          <p:nvPr/>
        </p:nvSpPr>
        <p:spPr>
          <a:xfrm>
            <a:off x="838200" y="1596325"/>
            <a:ext cx="9298052" cy="144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Element&lt;p&gt; </a:t>
            </a:r>
            <a:r>
              <a:rPr lang="en-US" sz="1400" dirty="0" err="1"/>
              <a:t>paragrafa</a:t>
            </a:r>
            <a:r>
              <a:rPr lang="en-US" sz="1400" dirty="0"/>
              <a:t> </a:t>
            </a:r>
            <a:r>
              <a:rPr lang="en-US" sz="1400" dirty="0" err="1"/>
              <a:t>koristi</a:t>
            </a:r>
            <a:r>
              <a:rPr lang="en-US" sz="1400" dirty="0"/>
              <a:t> se za </a:t>
            </a:r>
            <a:r>
              <a:rPr lang="en-US" sz="1400" dirty="0" err="1"/>
              <a:t>oblikovanje</a:t>
            </a:r>
            <a:r>
              <a:rPr lang="en-US" sz="1400" dirty="0"/>
              <a:t> </a:t>
            </a:r>
            <a:r>
              <a:rPr lang="en-US" sz="1400" dirty="0" err="1"/>
              <a:t>teksta</a:t>
            </a:r>
            <a:r>
              <a:rPr lang="en-US" sz="1400" dirty="0"/>
              <a:t> u </a:t>
            </a:r>
            <a:r>
              <a:rPr lang="en-US" sz="1400" dirty="0" err="1"/>
              <a:t>zasebne</a:t>
            </a:r>
            <a:r>
              <a:rPr lang="en-US" sz="1400" dirty="0"/>
              <a:t> </a:t>
            </a:r>
            <a:r>
              <a:rPr lang="en-US" sz="1400" dirty="0" err="1"/>
              <a:t>odlomke</a:t>
            </a:r>
            <a:r>
              <a:rPr lang="en-US" sz="1400" dirty="0"/>
              <a:t>
👉 Bez &lt;p&gt; </a:t>
            </a:r>
            <a:r>
              <a:rPr lang="en-US" sz="1400" dirty="0" err="1"/>
              <a:t>oznaka</a:t>
            </a:r>
            <a:r>
              <a:rPr lang="en-US" sz="1400" dirty="0"/>
              <a:t>, sav </a:t>
            </a:r>
            <a:r>
              <a:rPr lang="en-US" sz="1400" dirty="0" err="1"/>
              <a:t>tekst</a:t>
            </a:r>
            <a:r>
              <a:rPr lang="en-US" sz="1400" dirty="0"/>
              <a:t> bi bio u </a:t>
            </a:r>
            <a:r>
              <a:rPr lang="en-US" sz="1400" dirty="0" err="1"/>
              <a:t>jednom</a:t>
            </a:r>
            <a:r>
              <a:rPr lang="en-US" sz="1400" dirty="0"/>
              <a:t> </a:t>
            </a:r>
            <a:r>
              <a:rPr lang="en-US" sz="1400" dirty="0" err="1"/>
              <a:t>dugom</a:t>
            </a:r>
            <a:r>
              <a:rPr lang="en-US" sz="1400" dirty="0"/>
              <a:t> </a:t>
            </a:r>
            <a:r>
              <a:rPr lang="en-US" sz="1400" dirty="0" err="1"/>
              <a:t>bloku</a:t>
            </a:r>
            <a:r>
              <a:rPr lang="en-US" sz="1400" dirty="0"/>
              <a:t>.
👉 </a:t>
            </a:r>
            <a:r>
              <a:rPr lang="en-US" sz="1400" dirty="0" err="1"/>
              <a:t>Razdvaja</a:t>
            </a:r>
            <a:r>
              <a:rPr lang="en-US" sz="1400" dirty="0"/>
              <a:t> </a:t>
            </a:r>
            <a:r>
              <a:rPr lang="en-US" sz="1400" dirty="0" err="1"/>
              <a:t>tekst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dodaje</a:t>
            </a:r>
            <a:r>
              <a:rPr lang="en-US" sz="1400" dirty="0"/>
              <a:t> </a:t>
            </a:r>
            <a:r>
              <a:rPr lang="en-US" sz="1400" dirty="0" err="1"/>
              <a:t>vizualni</a:t>
            </a:r>
            <a:r>
              <a:rPr lang="en-US" sz="1400" dirty="0"/>
              <a:t> </a:t>
            </a:r>
            <a:r>
              <a:rPr lang="en-US" sz="1400" dirty="0" err="1"/>
              <a:t>razmak</a:t>
            </a:r>
            <a:r>
              <a:rPr lang="en-US" sz="1400" dirty="0"/>
              <a:t> </a:t>
            </a:r>
            <a:r>
              <a:rPr lang="en-US" sz="1400" dirty="0" err="1"/>
              <a:t>između</a:t>
            </a:r>
            <a:r>
              <a:rPr lang="en-US" sz="1400" dirty="0"/>
              <a:t> </a:t>
            </a:r>
            <a:r>
              <a:rPr lang="en-US" sz="1400" dirty="0" err="1"/>
              <a:t>odlomaka</a:t>
            </a:r>
            <a:r>
              <a:rPr lang="en-US" sz="1400" dirty="0"/>
              <a:t>.
👉 </a:t>
            </a:r>
            <a:r>
              <a:rPr lang="en-US" sz="1400" dirty="0" err="1"/>
              <a:t>Čitači</a:t>
            </a:r>
            <a:r>
              <a:rPr lang="en-US" sz="1400" dirty="0"/>
              <a:t> </a:t>
            </a:r>
            <a:r>
              <a:rPr lang="en-US" sz="1400" dirty="0" err="1"/>
              <a:t>zaslona</a:t>
            </a:r>
            <a:r>
              <a:rPr lang="en-US" sz="1400" dirty="0"/>
              <a:t> </a:t>
            </a:r>
            <a:r>
              <a:rPr lang="en-US" sz="1400" dirty="0" err="1"/>
              <a:t>upotrebljavaju</a:t>
            </a:r>
            <a:r>
              <a:rPr lang="en-US" sz="1400" dirty="0"/>
              <a:t> &lt;p&gt; </a:t>
            </a:r>
            <a:r>
              <a:rPr lang="en-US" sz="1400" dirty="0" err="1"/>
              <a:t>oznake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korisnicima</a:t>
            </a:r>
            <a:r>
              <a:rPr lang="en-US" sz="1400" dirty="0"/>
              <a:t> s </a:t>
            </a:r>
            <a:r>
              <a:rPr lang="en-US" sz="1400" dirty="0" err="1"/>
              <a:t>oštećenjem</a:t>
            </a:r>
            <a:r>
              <a:rPr lang="en-US" sz="1400" dirty="0"/>
              <a:t> </a:t>
            </a:r>
            <a:r>
              <a:rPr lang="en-US" sz="1400" dirty="0" err="1"/>
              <a:t>vida</a:t>
            </a:r>
            <a:r>
              <a:rPr lang="en-US" sz="1400" dirty="0"/>
              <a:t> </a:t>
            </a:r>
            <a:r>
              <a:rPr lang="en-US" sz="1400" dirty="0" err="1"/>
              <a:t>pomogli</a:t>
            </a:r>
            <a:r>
              <a:rPr lang="en-US" sz="1400" dirty="0"/>
              <a:t> u </a:t>
            </a:r>
            <a:r>
              <a:rPr lang="en-US" sz="1400" dirty="0" err="1"/>
              <a:t>kretanju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tekst</a:t>
            </a:r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D48C0-9403-AF63-2F3F-772B8F03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8912"/>
            <a:ext cx="4306973" cy="965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14A74-8DAD-F6BB-EC4C-69CE5BA5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18" y="3628912"/>
            <a:ext cx="6188672" cy="11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5717501" y="183465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103A3-BAE3-516F-2B57-32FF49155CDD}"/>
              </a:ext>
            </a:extLst>
          </p:cNvPr>
          <p:cNvGrpSpPr/>
          <p:nvPr/>
        </p:nvGrpSpPr>
        <p:grpSpPr>
          <a:xfrm>
            <a:off x="2299668" y="2718305"/>
            <a:ext cx="7854360" cy="2404208"/>
            <a:chOff x="1825943" y="3004756"/>
            <a:chExt cx="7854360" cy="2404208"/>
          </a:xfrm>
        </p:grpSpPr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6CCD5B3E-86BF-18FF-5E4C-02FDF93D976E}"/>
                </a:ext>
              </a:extLst>
            </p:cNvPr>
            <p:cNvSpPr txBox="1">
              <a:spLocks/>
            </p:cNvSpPr>
            <p:nvPr/>
          </p:nvSpPr>
          <p:spPr>
            <a:xfrm>
              <a:off x="6652653" y="4525846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921C2-1C8F-53C8-E2F7-4630C0180EEA}"/>
                </a:ext>
              </a:extLst>
            </p:cNvPr>
            <p:cNvGrpSpPr/>
            <p:nvPr/>
          </p:nvGrpSpPr>
          <p:grpSpPr>
            <a:xfrm>
              <a:off x="1825943" y="3004756"/>
              <a:ext cx="2806668" cy="1181100"/>
              <a:chOff x="1870547" y="4397637"/>
              <a:chExt cx="2806668" cy="11811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F2B7B53-1203-39F1-C7F9-227E62EA9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2790" y="4516699"/>
                <a:ext cx="1114425" cy="9429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0F99E5-335F-34C4-55B9-87A436D09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0547" y="4397637"/>
                <a:ext cx="1590675" cy="11811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06F8E3-9C6C-361D-A88D-3977831684CE}"/>
                </a:ext>
              </a:extLst>
            </p:cNvPr>
            <p:cNvGrpSpPr/>
            <p:nvPr/>
          </p:nvGrpSpPr>
          <p:grpSpPr>
            <a:xfrm>
              <a:off x="6889967" y="3004756"/>
              <a:ext cx="2790336" cy="1143000"/>
              <a:chOff x="6096000" y="4319764"/>
              <a:chExt cx="2790336" cy="1143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258A89B-29F4-01A4-1392-73388B521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4319764"/>
                <a:ext cx="1676400" cy="1143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C8BD60F-B740-1F5D-E7C7-E9987FC11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2411" y="4434064"/>
                <a:ext cx="923925" cy="914400"/>
              </a:xfrm>
              <a:prstGeom prst="rect">
                <a:avLst/>
              </a:prstGeom>
            </p:spPr>
          </p:pic>
        </p:grpSp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1E530A58-865D-0BD6-7C11-B8E78573E5C5}"/>
                </a:ext>
              </a:extLst>
            </p:cNvPr>
            <p:cNvSpPr txBox="1">
              <a:spLocks/>
            </p:cNvSpPr>
            <p:nvPr/>
          </p:nvSpPr>
          <p:spPr>
            <a:xfrm>
              <a:off x="1871753" y="4525847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1201</Words>
  <Application>Microsoft Office PowerPoint</Application>
  <PresentationFormat>Widescreen</PresentationFormat>
  <Paragraphs>134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Uvod u HTML</vt:lpstr>
      <vt:lpstr>KAKO WEB STRANICE RADE</vt:lpstr>
      <vt:lpstr>HTML (Hypertext Markup Language)</vt:lpstr>
      <vt:lpstr>HTML naslovi</vt:lpstr>
      <vt:lpstr>VJEžBA 1</vt:lpstr>
      <vt:lpstr>Paragrafi u HTML-u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VJežba 3</vt:lpstr>
      <vt:lpstr>HTML Atributi</vt:lpstr>
      <vt:lpstr>ANCHOR ELEMENT</vt:lpstr>
      <vt:lpstr>IMG ELEMENT</vt:lpstr>
      <vt:lpstr>VJEžBA 4</vt:lpstr>
      <vt:lpstr>Apsolutne i Relativne Putanje u HTML-u</vt:lpstr>
      <vt:lpstr>VJEžBA 5</vt:lpstr>
      <vt:lpstr>VišestranE STRANICE</vt:lpstr>
      <vt:lpstr>VJEžBA 6</vt:lpstr>
      <vt:lpstr>Osnovna struktura HTML fajla (Boilerplate)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110</cp:revision>
  <dcterms:created xsi:type="dcterms:W3CDTF">2021-08-14T09:32:24Z</dcterms:created>
  <dcterms:modified xsi:type="dcterms:W3CDTF">2025-04-27T17:11:54Z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