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8"/>
  </p:notesMasterIdLst>
  <p:sldIdLst>
    <p:sldId id="282" r:id="rId5"/>
    <p:sldId id="308" r:id="rId6"/>
    <p:sldId id="382" r:id="rId7"/>
    <p:sldId id="383" r:id="rId8"/>
    <p:sldId id="384" r:id="rId9"/>
    <p:sldId id="386" r:id="rId10"/>
    <p:sldId id="387" r:id="rId11"/>
    <p:sldId id="388" r:id="rId12"/>
    <p:sldId id="389" r:id="rId13"/>
    <p:sldId id="410" r:id="rId14"/>
    <p:sldId id="390" r:id="rId15"/>
    <p:sldId id="391" r:id="rId16"/>
    <p:sldId id="392" r:id="rId17"/>
    <p:sldId id="393" r:id="rId18"/>
    <p:sldId id="411" r:id="rId19"/>
    <p:sldId id="394" r:id="rId20"/>
    <p:sldId id="413" r:id="rId21"/>
    <p:sldId id="395" r:id="rId22"/>
    <p:sldId id="397" r:id="rId23"/>
    <p:sldId id="412" r:id="rId24"/>
    <p:sldId id="398" r:id="rId25"/>
    <p:sldId id="399" r:id="rId26"/>
    <p:sldId id="400" r:id="rId27"/>
    <p:sldId id="401" r:id="rId28"/>
    <p:sldId id="404" r:id="rId29"/>
    <p:sldId id="403" r:id="rId30"/>
    <p:sldId id="414" r:id="rId31"/>
    <p:sldId id="405" r:id="rId32"/>
    <p:sldId id="406" r:id="rId33"/>
    <p:sldId id="407" r:id="rId34"/>
    <p:sldId id="408" r:id="rId35"/>
    <p:sldId id="409" r:id="rId36"/>
    <p:sldId id="378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2"/>
            <p14:sldId id="383"/>
            <p14:sldId id="384"/>
            <p14:sldId id="386"/>
            <p14:sldId id="387"/>
            <p14:sldId id="388"/>
            <p14:sldId id="389"/>
            <p14:sldId id="410"/>
            <p14:sldId id="390"/>
            <p14:sldId id="391"/>
            <p14:sldId id="392"/>
            <p14:sldId id="393"/>
            <p14:sldId id="411"/>
            <p14:sldId id="394"/>
            <p14:sldId id="413"/>
            <p14:sldId id="395"/>
            <p14:sldId id="397"/>
            <p14:sldId id="412"/>
            <p14:sldId id="398"/>
            <p14:sldId id="399"/>
            <p14:sldId id="400"/>
            <p14:sldId id="401"/>
            <p14:sldId id="404"/>
            <p14:sldId id="403"/>
            <p14:sldId id="414"/>
            <p14:sldId id="405"/>
            <p14:sldId id="406"/>
            <p14:sldId id="407"/>
            <p14:sldId id="408"/>
            <p14:sldId id="409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70790-E1E6-E461-1F42-7F417E68EB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8C289-02F7-CFE8-C357-FB3E84610B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142334-050E-2A30-2151-C4FBA0EF9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ED0CBE-9BF7-0A15-668F-DAC68813BE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1911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25A89-6AB0-5069-946E-ED13FCBC8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3CC9E5-9FDE-C087-1123-2F914174E3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A1228A-98F3-CC47-B258-20E7A21354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CDFC54-AE8A-1194-3447-F365A80D3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753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BDAC3-9308-8022-61C0-6002246BC4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1F0DF-F6ED-092A-5D45-292483861C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02991-84F2-A217-6D63-FE98BD5A2D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C8BD00-A3AF-4521-7265-AFA216B918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8401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8EB62-D284-9C60-0F30-7C0B4FBCBD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76AD4C-444C-5734-378B-C5678E0261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F98CBD-C9C9-CBBE-714A-E37E060FFD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97ABAE-AAC5-3FE3-BFE2-8CE6F5D8FF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9104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81C2D-9AB1-1537-EF37-7E2CA46AC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4D225E-46FA-FAD7-B03A-33355898F8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A2DED-1889-FC8F-165F-AF38CAA079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2198D5-4B9D-1A2F-E6CF-71DEF45522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18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546D-9376-A7A8-FE52-8062E21A7E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6C5D5A-E2EA-4B05-7F66-56E3CE0499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20BF67-6EBA-5606-D98B-06F95423E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8F875-443B-3266-F464-2808B9085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076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C1CF5-8081-37F1-C601-F75D5CA01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B726B-426B-FFE0-81DE-F7FB5B0394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0FD0CE-5658-117A-4E14-ADEC05327B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E4C3B-49DA-7EB8-C86C-1239C0E878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7239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C1F30-8BA2-05BD-6570-A9AA1E606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B3F681-B85A-59EC-CF96-6ECF290591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064B64-9DEC-9EC7-54AF-6D50DE2D30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09F642-0B39-CFA3-8110-F4AC2FC2B7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0973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DC97D-2BF5-364E-87AB-05D7DC537E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0D0AA-E8EC-189F-23B7-2E19EDC31B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F5D0B-DD28-6EEF-C04B-372562BA6C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5D9D8-4795-CEB4-5E6C-B3459CD32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55789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2F1A4-8F10-7070-003F-582701F772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E10AF-E073-A6FF-6E15-79F71BF358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BCC801-BE6B-B6E9-3A51-08C293CB06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1A864A-ED45-D47B-BCA6-1D067EFC84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978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A45DF-3F4B-A970-2B9E-E71C0C660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06C8C8-3C94-C300-0FE9-BE83CBD2FD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E1A64-1E9B-09D6-8C54-26AE460BA1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2D927C-A3ED-2ED0-DC38-5AEBEC4D8E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476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2FCA75-5963-373E-6945-A8916EBA6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809272F-E385-2B59-7665-AE4B222927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4F0AAE-7761-3DE7-B3E2-23D2717BE5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202B5-52EA-D2C0-9B72-B8DAAE26E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0629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7334FD-89C1-A217-5C93-D1487076C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8DCE43-D88C-446D-01B5-C0D61CB3B6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CB67B-F7E4-E3F5-E854-50D4B6D30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AA386A-A964-E2AF-68F2-E25308A674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67987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4B46F-B801-EAFF-67A6-DEEC9ADBD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763827-8C65-3DCB-B500-E46C2243FC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26AE03-80E8-4CA4-A034-824EAB5B6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56664-BAAF-04D6-24A0-588F3F539E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331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38E2E1-F069-DF02-09C1-64EC33D4E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02044-A1C7-AF51-5942-8EE0D0516A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51031D-7D6A-DEFD-CE9F-DFC90D36BC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C0E21-D188-0228-72AC-1D23CFF4E9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281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D053D-3ADD-592D-2A4D-B2F79FCC2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F38438-CAC0-4A08-3F1E-C22A365CE0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9ACD9FA-B885-EA62-7BA1-DE97B0D462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74F168-3AFC-8E7E-DB19-14F689824B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38383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B3310-5D6C-A175-5FCE-878B6ED39C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A52CD3-07F1-5A31-597F-97EFA7AAAB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AF2634-B30F-6991-791A-23085BBA2C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FB78A0-0BE9-D12B-9355-1E4FE86DC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6647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5BA9-FC3C-8BA8-30CE-37B6B6CB8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AB251F-C56A-177C-1C82-0C78635FC5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EBC3EA-1B6C-7415-2056-6A688ABD76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https://docs.google.com/document/d/1ralSZEO09imqj37FaQmbcSF3e_MvwYh85gx2r2rty2E/edit?usp=sharing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31E42C-494A-02BD-47BC-005F64203C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2705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61B6D-22EE-C7EE-3165-B7D2DCA83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4752A1-1740-E3D2-90D0-72B3BDBA6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C293AE-73D9-ED67-51FE-D477CF758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7447D-62EB-C1D4-D736-4A5F13A791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11585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A42FF-36EF-9785-6AC4-CB5E174FA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30BFF2-2F26-9D7F-58EB-4B79764239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C984B9-603A-E621-7A76-462FDE42D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CE6FA3-4D65-C10C-80BE-5557DCE0C6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8664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7C596-7BC0-86E1-516E-E76A57604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1F3B11-982F-7006-29B4-7556A8DEE0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CA798-4B0E-407A-C2B7-F88EF92C9B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42CB1-3BEC-28B3-11A7-741317946B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01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03654-2B6F-6476-5564-45D1677DC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623E04-925D-3009-5031-D7C808C2F2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97CA13-998A-0500-E49E-5D8AB49CBC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E528B5-C7CF-5D41-9B0F-2E53C0917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1997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F1CFBD-BB4A-19EA-334E-CD2E842FCF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8D2320C-17CE-D721-999D-650DBB2910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BDD24E-322C-8D8A-739A-BDDC4ABA93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https://www.typescriptlang.org/docs/handbook/tsconfig-json.html</a:t>
            </a:r>
            <a:endParaRPr lang="en-US" dirty="0"/>
          </a:p>
          <a:p>
            <a:endParaRPr lang="en-US" dirty="0"/>
          </a:p>
          <a:p>
            <a:r>
              <a:rPr lang="hr-HR" dirty="0"/>
              <a:t>https://gist.github.com/mschwarzmueller/2ba4a82da34298d7a545269256ed6acf</a:t>
            </a:r>
            <a:endParaRPr lang="en-US" dirty="0"/>
          </a:p>
          <a:p>
            <a:endParaRPr lang="en-US" dirty="0"/>
          </a:p>
          <a:p>
            <a:r>
              <a:rPr lang="hr-HR" dirty="0"/>
              <a:t>https://maximilian-schwarzmueller.com/articles/making-sense-of-tsconfig-json/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51CB7-21FC-3F99-4FC5-1C3B583109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9963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DE4400-38D0-7BA2-E949-480509FA1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31FA1B-4015-0EDF-B647-EDA718867E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3C321A-A738-1EE9-295D-AEFA183E0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https://gist.github.com/dinoDuvnjak/d1a54e91ae92c8bb816344d2f7f90de1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BAF06B-99D9-87E5-183A-C35FEEEFB7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83871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7132F-EC9D-D190-284F-B1612439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7711F2-B056-97A6-F469-F22096D849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664E2-11A3-3464-0737-641F7D996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239A87-AF96-22FB-0C9E-1AEBB029E9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064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DCA54-4CDF-66D4-1FD8-4CD57E06F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B2A429-16FA-8EF9-2E27-8EEEB5C74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16EBB0-FDEE-ECAE-F2E9-60B938E917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https://nodejs.org/en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DEB9-E9E6-897F-F3E5-F22A71AA02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350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EEC400-62D5-8301-ADE0-E99742C90F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A20606-20DC-ABAE-DF3C-4405B1A551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C358847-8811-9423-B5C5-E6DF7623D2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19FA25-A317-2108-26CF-EAABCB21D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806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F98DA5-1CF8-542D-AFA6-4E42649A01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6FD85D-4D8A-0617-37FF-9D22308D5A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10470FD-E6EF-9F3D-E290-758D9DDD6A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C04CF8-FC5C-A6A4-B458-99F9BBAF5D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1022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F9FBF-3697-C1DF-EDD2-464C4A5F74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C5E352-D759-557C-999C-0186D16341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0D882-3001-7F1B-DECD-A964C0E6F3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C36130-8D1C-259D-E045-E4837D0D9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481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7B932-8BA7-FF63-683A-D01840EA8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04F01B-646B-75EC-A22C-5C4A57E1E8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66D44-4A47-8117-83A9-AAEA8214D5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AB3BEF-2DBF-C92A-BE11-2FF283BCE6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84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5" Type="http://schemas.openxmlformats.org/officeDocument/2006/relationships/image" Target="../media/image88.png"/><Relationship Id="rId4" Type="http://schemas.openxmlformats.org/officeDocument/2006/relationships/image" Target="../media/image8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TYPESCRIPT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hr-HR" dirty="0" err="1"/>
              <a:t>ipiziran</a:t>
            </a:r>
            <a:r>
              <a:rPr lang="hr-HR" dirty="0"/>
              <a:t> JavaScript </a:t>
            </a:r>
            <a:r>
              <a:rPr lang="hr-HR" dirty="0" err="1"/>
              <a:t>ko</a:t>
            </a:r>
            <a:r>
              <a:rPr lang="en-US" dirty="0"/>
              <a:t>d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DECF1-41CF-9F47-407C-5637E32E6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EB11D-A72F-2D08-CC73-69D79025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AF7CC4-7E48-F256-1342-6644E51E40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hr-HR" dirty="0"/>
              <a:t>Napiši TypeScript kod koji:</a:t>
            </a:r>
          </a:p>
          <a:p>
            <a:pPr>
              <a:buNone/>
            </a:pPr>
            <a:r>
              <a:rPr lang="hr-HR" dirty="0"/>
              <a:t>Deklarira varijablu firstName tipa string i dodijeli joj svoje ime.</a:t>
            </a:r>
          </a:p>
          <a:p>
            <a:pPr>
              <a:buNone/>
            </a:pPr>
            <a:r>
              <a:rPr lang="hr-HR" dirty="0"/>
              <a:t>Deklarira varijablu yearOfBirth tipa number i dodijeli joj godinu svog rođenja.</a:t>
            </a:r>
          </a:p>
          <a:p>
            <a:pPr>
              <a:buNone/>
            </a:pPr>
            <a:r>
              <a:rPr lang="hr-HR" dirty="0"/>
              <a:t>Izračuna trenutnu dob u varijabli currentAge tako da od 2025. (trenutna godina) oduzme yearOfBirth.</a:t>
            </a:r>
          </a:p>
          <a:p>
            <a:pPr>
              <a:buNone/>
            </a:pPr>
            <a:r>
              <a:rPr lang="hr-HR" dirty="0"/>
              <a:t>Ispiše u konzolu poruku: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588480-6600-9731-18A0-5DD7F69176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3461" y="3208229"/>
            <a:ext cx="36480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9520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B2465-9CFC-25F2-9CD8-32AE67D72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81A317-8475-AA41-FDCF-C32A7A10CE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 U FUNKCIJAMA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7328F8-6EE6-09B2-CB63-59643D85A7C2}"/>
              </a:ext>
            </a:extLst>
          </p:cNvPr>
          <p:cNvSpPr txBox="1"/>
          <p:nvPr/>
        </p:nvSpPr>
        <p:spPr>
          <a:xfrm>
            <a:off x="990600" y="123703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parametar ili varijabla nema početnu vrijednost, eksplicitno navedite tip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postoji početna vrijednost, preporučuje se osloniti na automatsko zaključivanje tipa osim ako nemate specifičan razlog da ga eksplicitno definirate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378F8-05AE-25AB-196E-BEAC5EAFB0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6486" y="3481459"/>
            <a:ext cx="3886200" cy="9525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421FFE-957D-2AC5-5B12-A80256FCC6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0361" y="3481459"/>
            <a:ext cx="4295049" cy="967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2543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9A83D7-27A2-99A4-9478-8DC5C9B37A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C116B01-F12F-9BBA-8D8C-CF7A245180C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ANY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363408-F003-F215-67EE-CF6016B98200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Ako varijabli dodijelite tip </a:t>
            </a:r>
            <a:r>
              <a:rPr lang="hr-HR" dirty="0" err="1"/>
              <a:t>any</a:t>
            </a:r>
            <a:r>
              <a:rPr lang="hr-HR" dirty="0"/>
              <a:t>, ona može prihvatiti bilo koju vrstu vrijednosti: broj,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, objekt, niz itd.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To omogućava fleksibilnost, ali istovremeno uklanja prednosti statičkog tipiziranja, vraćajući vas u "</a:t>
            </a:r>
            <a:r>
              <a:rPr lang="hr-HR" dirty="0" err="1"/>
              <a:t>vanilla</a:t>
            </a:r>
            <a:r>
              <a:rPr lang="hr-HR" dirty="0"/>
              <a:t>" JavaScript.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Preporučuje se koristiti </a:t>
            </a:r>
            <a:r>
              <a:rPr lang="hr-HR" dirty="0" err="1"/>
              <a:t>any</a:t>
            </a:r>
            <a:r>
              <a:rPr lang="hr-HR" dirty="0"/>
              <a:t> samo kao posljednju opciju kada nije moguće specificirati precizniji tip.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DC819E-77AC-E139-7AF0-EB75B128B0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8243" y="3315740"/>
            <a:ext cx="790575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966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6D47B-8F65-7578-EDE7-F4A31B6D4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939EE97-9C96-AD90-EA96-E40EEC3E4E1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UNION</a:t>
            </a:r>
            <a:endParaRPr lang="hr-HR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A38C570-7E77-E1B2-3317-C864762B0BFE}"/>
              </a:ext>
            </a:extLst>
          </p:cNvPr>
          <p:cNvSpPr txBox="1"/>
          <p:nvPr/>
        </p:nvSpPr>
        <p:spPr>
          <a:xfrm>
            <a:off x="990600" y="1237032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Prednosti Unije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Omogućuje fleksibilnost, ali i dalje pruža sigurnost statičkog tipiziranja.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Precizno određuje koje tipove vrijednosti varijabla može prihvatiti, čime se smanjuje mogućnost grešaka u kodu.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08614C-68D3-5F6D-821C-A4022A75F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1484" y="3229241"/>
            <a:ext cx="44291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28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130232-78CB-D1D1-0029-78AB23B8B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B996E8-8C87-A868-F860-E1ADC0DCE0B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ARRAY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A62534-8E4E-8650-1199-481D416EE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1465315"/>
            <a:ext cx="6772275" cy="6572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72CED5E-4E01-A04D-CFAD-C39C340D0F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2233209"/>
            <a:ext cx="7029450" cy="8572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17458C-C17F-9852-34EE-988ECEC900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0600" y="3372261"/>
            <a:ext cx="2933700" cy="7143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E472824-E220-ABBD-E9F9-8C511708C4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0600" y="4290507"/>
            <a:ext cx="4210938" cy="142055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7814A7E-22A8-558D-519D-B812B2EF8D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62656" y="4307385"/>
            <a:ext cx="3419475" cy="51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605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B88688-9AD2-6B59-3E1D-8BCBD1425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FDF3A-965F-05E7-5DD6-1482AEEDC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C074A5-9247-DF2B-1EAD-E77EB9578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hr-HR" dirty="0"/>
              <a:t>Trebate napisati funkciju naziva processItems koja prima jedan argument:</a:t>
            </a:r>
          </a:p>
          <a:p>
            <a:pPr>
              <a:buNone/>
            </a:pPr>
            <a:r>
              <a:rPr lang="hr-HR" dirty="0"/>
              <a:t>items — niz elemenata koji mogu biti ili brojevi ili stringovi.</a:t>
            </a:r>
          </a:p>
          <a:p>
            <a:pPr>
              <a:buNone/>
            </a:pPr>
            <a:r>
              <a:rPr lang="hr-HR" dirty="0"/>
              <a:t>Obrada svakog elementa</a:t>
            </a:r>
          </a:p>
          <a:p>
            <a:pPr>
              <a:buNone/>
            </a:pPr>
            <a:r>
              <a:rPr lang="hr-HR" dirty="0"/>
              <a:t>Funkcija treba vratiti novi niz iste duljine, pri čemu se svaki element transformira:</a:t>
            </a:r>
          </a:p>
          <a:p>
            <a:pPr>
              <a:buNone/>
            </a:pPr>
            <a:r>
              <a:rPr lang="hr-HR" dirty="0"/>
              <a:t>Ako je element broj, vratiti njegov kvadrat (npr. 5 → 25).</a:t>
            </a:r>
          </a:p>
          <a:p>
            <a:pPr>
              <a:buNone/>
            </a:pPr>
            <a:r>
              <a:rPr lang="hr-HR" dirty="0"/>
              <a:t>Ako je element string, vratiti isti tekst, ali sva slova velika (npr. "abc" → "ABC").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AEF10F-524D-3643-55DB-1752F1F54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001" y="3554439"/>
            <a:ext cx="2847975" cy="400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26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21237-D865-6C90-9CFE-30323CE666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90624A-5388-B0CD-BF3E-4E8DA4F94CC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OBJEKTI</a:t>
            </a:r>
            <a:endParaRPr lang="hr-HR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C6419BE-95E6-F16E-0659-5FB069AB4A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1248" y="3141179"/>
            <a:ext cx="3790950" cy="61912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3DC007-D673-96D9-2886-ADBE534AEB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0600" y="3141179"/>
            <a:ext cx="2563113" cy="111256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473846-ED8F-287E-ED07-D14AAB7CBBC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012" y="4346773"/>
            <a:ext cx="4048125" cy="135255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A78A69B-CCA5-6902-FCED-BF8B9382D5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19733" y="2895183"/>
            <a:ext cx="3880931" cy="280414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B5311BFD-5FB3-0D7F-A727-A7A367007B01}"/>
              </a:ext>
            </a:extLst>
          </p:cNvPr>
          <p:cNvSpPr txBox="1"/>
          <p:nvPr/>
        </p:nvSpPr>
        <p:spPr>
          <a:xfrm>
            <a:off x="814226" y="1109854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Automatsko zaključivanje tipova</a:t>
            </a:r>
            <a:r>
              <a:rPr lang="hr-HR" dirty="0"/>
              <a:t> omogućava brzu </a:t>
            </a:r>
            <a:r>
              <a:rPr lang="hr-HR" dirty="0" err="1"/>
              <a:t>inferenciju</a:t>
            </a:r>
            <a:r>
              <a:rPr lang="hr-HR" dirty="0"/>
              <a:t> strukture objekata, ali eksplicitna definicija tipa pomaže kada se radi o složenijim strukturama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/>
              <a:t>Unija tipova</a:t>
            </a:r>
            <a:r>
              <a:rPr lang="hr-HR" dirty="0"/>
              <a:t> i </a:t>
            </a:r>
            <a:r>
              <a:rPr lang="hr-HR" b="1" dirty="0" err="1"/>
              <a:t>ugnježđene</a:t>
            </a:r>
            <a:r>
              <a:rPr lang="hr-HR" b="1" dirty="0"/>
              <a:t> strukture</a:t>
            </a:r>
            <a:r>
              <a:rPr lang="hr-HR" dirty="0"/>
              <a:t> omogućuju precizno definiranje objekata s više obaveznih </a:t>
            </a:r>
            <a:r>
              <a:rPr lang="hr-HR" dirty="0" err="1"/>
              <a:t>property</a:t>
            </a:r>
            <a:r>
              <a:rPr lang="hr-HR" dirty="0"/>
              <a:t>-ja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Ova podrška omogućava da se greške otkriju već tijekom pisanja koda, čime se povećava pouzdanost i održivost aplikacija</a:t>
            </a:r>
          </a:p>
        </p:txBody>
      </p:sp>
    </p:spTree>
    <p:extLst>
      <p:ext uri="{BB962C8B-B14F-4D97-AF65-F5344CB8AC3E}">
        <p14:creationId xmlns:p14="http://schemas.microsoft.com/office/powerpoint/2010/main" val="1696422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C161-2CE3-EF2F-6F8F-C502D89989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893AF-368A-0227-D6D1-33DEA60F9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1413" y="441701"/>
            <a:ext cx="3932237" cy="90205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CFC56D8-B136-69F7-E2AB-E6A87FEAE6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80088"/>
            <a:ext cx="3932237" cy="4390488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hr-HR" dirty="0"/>
              <a:t>Definirajte sučelje Student koje ima polja:</a:t>
            </a:r>
          </a:p>
          <a:p>
            <a:pPr lvl="1"/>
            <a:r>
              <a:rPr lang="hr-HR" dirty="0"/>
              <a:t>firstName: string</a:t>
            </a:r>
          </a:p>
          <a:p>
            <a:pPr lvl="1"/>
            <a:r>
              <a:rPr lang="hr-HR" dirty="0"/>
              <a:t>lastName: string</a:t>
            </a:r>
          </a:p>
          <a:p>
            <a:pPr lvl="1"/>
            <a:r>
              <a:rPr lang="hr-HR" dirty="0"/>
              <a:t>grade: number (ocjena od 1 do 5)</a:t>
            </a:r>
          </a:p>
          <a:p>
            <a:pPr lvl="1"/>
            <a:r>
              <a:rPr lang="hr-HR" dirty="0"/>
              <a:t>isActive: boolean (oznaka je li student trenutno aktivan)</a:t>
            </a:r>
          </a:p>
          <a:p>
            <a:pPr>
              <a:buNone/>
            </a:pPr>
            <a:r>
              <a:rPr lang="hr-HR" dirty="0"/>
              <a:t>Napišite funkciju getActiveStudents koja:</a:t>
            </a:r>
          </a:p>
          <a:p>
            <a:pPr lvl="1"/>
            <a:r>
              <a:rPr lang="hr-HR" dirty="0"/>
              <a:t>Prima niz Student[]</a:t>
            </a:r>
          </a:p>
          <a:p>
            <a:pPr lvl="1"/>
            <a:r>
              <a:rPr lang="hr-HR" dirty="0"/>
              <a:t>Vraća samo one studente čije je isActive === true</a:t>
            </a:r>
          </a:p>
          <a:p>
            <a:pPr>
              <a:buNone/>
            </a:pPr>
            <a:r>
              <a:rPr lang="hr-HR" dirty="0"/>
              <a:t>Napišite funkciju calculateAverageGrade koja:</a:t>
            </a:r>
          </a:p>
          <a:p>
            <a:pPr>
              <a:buNone/>
            </a:pPr>
            <a:r>
              <a:rPr lang="hr-HR" dirty="0"/>
              <a:t>Prima niz Student[]</a:t>
            </a:r>
          </a:p>
          <a:p>
            <a:pPr lvl="1"/>
            <a:r>
              <a:rPr lang="hr-HR" dirty="0"/>
              <a:t>Računa i vraća prosječnu ocjenu (tipa number) svih aktivnih studenata (koristite prethodnu funkciju unutar nje)</a:t>
            </a:r>
          </a:p>
          <a:p>
            <a:pPr>
              <a:buNone/>
            </a:pPr>
            <a:r>
              <a:rPr lang="hr-HR" dirty="0"/>
              <a:t>Testirajte obje funkcije na primjeru niza studenata i ispišite rezultate </a:t>
            </a:r>
            <a:r>
              <a:rPr lang="en-US" dirty="0"/>
              <a:t>u</a:t>
            </a:r>
            <a:r>
              <a:rPr lang="hr-HR" dirty="0"/>
              <a:t> konzolu.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5404199-10CD-8944-82E4-6B9324D558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29" y="2781658"/>
            <a:ext cx="6538562" cy="1294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233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49048-6468-9EE7-682F-C77E8220C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8C4D31A-8CD9-B79D-2ED9-378BDA9C8FE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ENUM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07826D-6D7A-0F47-A710-ED24C3A7DF68}"/>
              </a:ext>
            </a:extLst>
          </p:cNvPr>
          <p:cNvSpPr txBox="1"/>
          <p:nvPr/>
        </p:nvSpPr>
        <p:spPr>
          <a:xfrm>
            <a:off x="814226" y="1109854"/>
            <a:ext cx="86712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 err="1"/>
              <a:t>Enum</a:t>
            </a:r>
            <a:r>
              <a:rPr lang="hr-HR" dirty="0"/>
              <a:t> (enumeracija) predstavlja tip koji dopušta samo određene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Pomoću </a:t>
            </a:r>
            <a:r>
              <a:rPr lang="hr-HR" dirty="0" err="1"/>
              <a:t>enuma</a:t>
            </a:r>
            <a:r>
              <a:rPr lang="hr-HR" dirty="0"/>
              <a:t> možete definirati, primjerice, korisničke uloge poput </a:t>
            </a:r>
            <a:r>
              <a:rPr lang="hr-HR" dirty="0" err="1"/>
              <a:t>admin</a:t>
            </a:r>
            <a:r>
              <a:rPr lang="hr-HR" dirty="0"/>
              <a:t>, editor i </a:t>
            </a:r>
            <a:r>
              <a:rPr lang="hr-HR" dirty="0" err="1"/>
              <a:t>guest</a:t>
            </a:r>
            <a:r>
              <a:rPr lang="hr-HR" dirty="0"/>
              <a:t>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97CA29-9F79-8F7E-2363-6612A9F6D7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599" y="2336726"/>
            <a:ext cx="2714625" cy="1238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7800689-B225-880C-35EE-D1FD0AD41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4823" y="2336726"/>
            <a:ext cx="4089326" cy="156097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90AAFE2-016F-6BB8-EB9B-F2F184CB15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599" y="4201247"/>
            <a:ext cx="3507748" cy="150435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6635069-2733-4822-CFEE-6C73A77F3F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91974" y="4122257"/>
            <a:ext cx="3709766" cy="158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543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C343-36BF-E5E3-00C7-64F1FA8484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08337-F198-08FF-A6DA-500C0C0B08B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LITERALNI TIPOVI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EE217BB-E012-ED99-83F7-4D644D78D835}"/>
              </a:ext>
            </a:extLst>
          </p:cNvPr>
          <p:cNvSpPr txBox="1"/>
          <p:nvPr/>
        </p:nvSpPr>
        <p:spPr>
          <a:xfrm>
            <a:off x="814226" y="1109854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dirty="0"/>
              <a:t>Umjesto korištenja </a:t>
            </a:r>
            <a:r>
              <a:rPr lang="hr-HR" dirty="0" err="1"/>
              <a:t>enuma</a:t>
            </a:r>
            <a:r>
              <a:rPr lang="hr-HR" dirty="0"/>
              <a:t>, možete definirati da varijabla može imati samo određene konkretne vrijednosti.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Literalni</a:t>
            </a:r>
            <a:r>
              <a:rPr lang="hr-HR" dirty="0"/>
              <a:t> tipovi omogućavaju specificiranje točnih vrijednosti </a:t>
            </a:r>
            <a:r>
              <a:rPr lang="en-US" dirty="0"/>
              <a:t>(</a:t>
            </a:r>
            <a:r>
              <a:rPr lang="en-US" dirty="0" err="1"/>
              <a:t>npr.admin</a:t>
            </a:r>
            <a:r>
              <a:rPr lang="en-US" dirty="0"/>
              <a:t>) </a:t>
            </a:r>
            <a:r>
              <a:rPr lang="hr-HR" dirty="0"/>
              <a:t>umjesto općih tipova</a:t>
            </a:r>
            <a:r>
              <a:rPr lang="en-US" dirty="0"/>
              <a:t> (</a:t>
            </a:r>
            <a:r>
              <a:rPr lang="en-US" dirty="0" err="1"/>
              <a:t>npr.string</a:t>
            </a:r>
            <a:r>
              <a:rPr lang="en-US" dirty="0"/>
              <a:t>)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1B2DF-9992-3E92-3D33-FE2FADCDBC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840" y="2498318"/>
            <a:ext cx="7096125" cy="1457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4E5CB74-7898-2E53-E881-F29B46860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5840" y="4270966"/>
            <a:ext cx="57150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6875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330732"/>
            <a:ext cx="3932237" cy="377596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Što je </a:t>
            </a:r>
            <a:r>
              <a:rPr lang="hr-HR" b="1" dirty="0" err="1"/>
              <a:t>TypeScript</a:t>
            </a:r>
            <a:r>
              <a:rPr lang="hr-HR" b="1" dirty="0"/>
              <a:t>?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Nadskup</a:t>
            </a:r>
            <a:r>
              <a:rPr lang="hr-HR" b="1" dirty="0"/>
              <a:t> JavaScript-a: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je JavaScript s dodatnim sintaksama za tipove.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Izgled koda je vrlo sličan JavaScript-u, ali s dodatnim mogućnostima.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Dodatne značajke: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Uvođenje statičkog i striktno tipiziranog koda.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otkrivanju grešaka u ranoj fazi razvoja.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330732"/>
            <a:ext cx="5511012" cy="26458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Kompatibilnost s JavaScript-om:</a:t>
            </a:r>
            <a:r>
              <a:rPr lang="hr-HR" dirty="0"/>
              <a:t> Sva znanja iz JavaScript-a se primjenjuju jer je </a:t>
            </a:r>
            <a:r>
              <a:rPr lang="hr-HR" dirty="0" err="1"/>
              <a:t>TypeScript</a:t>
            </a:r>
            <a:r>
              <a:rPr lang="hr-HR" dirty="0"/>
              <a:t> samo proširenje jezika.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Nakon </a:t>
            </a:r>
            <a:r>
              <a:rPr lang="hr-HR" dirty="0" err="1"/>
              <a:t>kompajliranja</a:t>
            </a:r>
            <a:r>
              <a:rPr lang="hr-HR" dirty="0"/>
              <a:t>, </a:t>
            </a:r>
            <a:r>
              <a:rPr lang="hr-HR" dirty="0" err="1"/>
              <a:t>TypeScript</a:t>
            </a:r>
            <a:r>
              <a:rPr lang="hr-HR" dirty="0"/>
              <a:t> se pretvara u čisti JavaScript.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5060E4-2943-6568-91C9-22163A7D7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2808" y="4070277"/>
            <a:ext cx="6933877" cy="123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AD218-2A9F-8025-8248-F17B56AB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3D8DC-679F-CD02-9AB5-B9F71667E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" y="-446040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651C6E1-EEC7-8B6E-E09C-744D453971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177871"/>
            <a:ext cx="3932237" cy="4692705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Definira enum Role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Vrijednosti: Admin, Editor, Viewer.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Definira klasu User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Javna svojstva: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name: string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role: Role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Kreira primjer korisnika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Napravite nekoliko instanci User s različitim ulogama.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Spremite ih u niz users: User[].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Implementira funkciju getAdmins</a:t>
            </a: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Potpis: (users: User[]) =&gt; User[]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Prolazi kroz svaki User u nizu i vraća samo one čija je role === Role.Admin.</a:t>
            </a:r>
          </a:p>
          <a:p>
            <a:pPr>
              <a:lnSpc>
                <a:spcPts val="1425"/>
              </a:lnSpc>
              <a:buNone/>
            </a:pPr>
            <a:b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Pozovite getAdmins(users) i ispišite u konzolu name svakog administratora.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440F3D6-DBF4-01A7-31AD-55F17A086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740" y="2971800"/>
            <a:ext cx="1571625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707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7BB01-2487-2793-3028-79169D65C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54673FE-F918-AFD0-5A85-FC237C45AC9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794E0A5-8F1C-873A-AD64-511CE43AEA25}"/>
              </a:ext>
            </a:extLst>
          </p:cNvPr>
          <p:cNvSpPr txBox="1"/>
          <p:nvPr/>
        </p:nvSpPr>
        <p:spPr>
          <a:xfrm>
            <a:off x="814226" y="1109854"/>
            <a:ext cx="867123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Problem s Dugim Tip Definicijama: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Kombinacija </a:t>
            </a:r>
            <a:r>
              <a:rPr lang="hr-HR" dirty="0" err="1"/>
              <a:t>literalnih</a:t>
            </a:r>
            <a:r>
              <a:rPr lang="hr-HR" dirty="0"/>
              <a:t> i unijskih tipova može rezultirati vrlo dugim i ne preglednim tip definicijama.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Kopiranje iste definicije na više mjesta povećava rizik od grešaka ako se kasnije nešto promijeni.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504EAE6-3C6F-B3BF-74BE-C7E998C5E9AC}"/>
              </a:ext>
            </a:extLst>
          </p:cNvPr>
          <p:cNvSpPr txBox="1"/>
          <p:nvPr/>
        </p:nvSpPr>
        <p:spPr>
          <a:xfrm>
            <a:off x="833719" y="2979412"/>
            <a:ext cx="86712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Rješenje: </a:t>
            </a:r>
            <a:r>
              <a:rPr lang="hr-HR" b="1" dirty="0" err="1"/>
              <a:t>Type</a:t>
            </a:r>
            <a:r>
              <a:rPr lang="hr-HR" b="1" dirty="0"/>
              <a:t> Alias (Tip Prečac):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kreiranje prilagođenih tipova pomoću ključne riječi</a:t>
            </a:r>
            <a:r>
              <a:rPr lang="en-US" dirty="0"/>
              <a:t> </a:t>
            </a:r>
            <a:r>
              <a:rPr lang="en-US" b="1" dirty="0"/>
              <a:t>type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jednom definirani tip možete koristiti na više mjesta u kodu, čime se smanjuje dupliciranje i povećava konzistentnost.</a:t>
            </a:r>
            <a:endParaRPr lang="hr-HR" b="1" dirty="0"/>
          </a:p>
        </p:txBody>
      </p:sp>
    </p:spTree>
    <p:extLst>
      <p:ext uri="{BB962C8B-B14F-4D97-AF65-F5344CB8AC3E}">
        <p14:creationId xmlns:p14="http://schemas.microsoft.com/office/powerpoint/2010/main" val="3213475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0FECCE-2513-9065-089D-C3534A2DA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9A2429-2EEA-1861-F540-71F98BB6C85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ALIAS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D04474-D166-50BB-A9A2-1C525C8E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920" y="1454445"/>
            <a:ext cx="4210050" cy="419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BD528-7EC8-D54C-8D88-A6C65CFF6E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900" y="2100262"/>
            <a:ext cx="5143500" cy="885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872D64-855C-8AD7-85D6-015C702E68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8920" y="3177361"/>
            <a:ext cx="3800475" cy="12477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6140AE8-05A6-1BF2-8AC9-407053CAC8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64992" y="1454445"/>
            <a:ext cx="262890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61546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3FA8F-0FFE-2652-1830-DA916E45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A7EE2F4-44DA-1F60-C4C0-8671253F399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70A440-59D4-5CE8-6578-9C7E7D57DA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239" y="1320652"/>
            <a:ext cx="9496425" cy="952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65B3EFC-3D22-E3D1-426A-327FB49F8F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3239" y="2643519"/>
            <a:ext cx="3724275" cy="1028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C30F9C-DF61-5E5B-9CE7-24B9B32C28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3239" y="3979853"/>
            <a:ext cx="5255363" cy="1390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9483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273C8-B25A-DB2F-4F2A-E3114E1F5E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1051637-A1CE-0DFF-A831-FB14FB67305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RETURN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9F8991-CA45-2705-3029-8B019C672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6293" y="2480069"/>
            <a:ext cx="5473995" cy="13304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EB537AB-95E8-36F2-6392-62970B574F4B}"/>
              </a:ext>
            </a:extLst>
          </p:cNvPr>
          <p:cNvSpPr txBox="1"/>
          <p:nvPr/>
        </p:nvSpPr>
        <p:spPr>
          <a:xfrm>
            <a:off x="1012701" y="1349714"/>
            <a:ext cx="86712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never </a:t>
            </a:r>
            <a:r>
              <a:rPr lang="hr-HR" dirty="0"/>
              <a:t>označava funkcije koje se nikada ne završavaju normalno, npr. zbog bacanja greške</a:t>
            </a:r>
          </a:p>
        </p:txBody>
      </p:sp>
    </p:spTree>
    <p:extLst>
      <p:ext uri="{BB962C8B-B14F-4D97-AF65-F5344CB8AC3E}">
        <p14:creationId xmlns:p14="http://schemas.microsoft.com/office/powerpoint/2010/main" val="25390928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B52721-B96F-9253-7BDD-34ABC4048B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4EC823E-6114-665D-E356-BBD076EBDBF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5ED08E-79CD-0409-3299-CC7D1A725BC1}"/>
              </a:ext>
            </a:extLst>
          </p:cNvPr>
          <p:cNvSpPr txBox="1"/>
          <p:nvPr/>
        </p:nvSpPr>
        <p:spPr>
          <a:xfrm>
            <a:off x="1108394" y="1663374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dirty="0"/>
              <a:t>Funkcije kao vrijednosti: Omogućuju fleksibilno prosljeđivanje funkcija kao argumenata i pohranu u varijable.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Funkcijski tipovi: Pomažu specificirati točno što se očekuje od </a:t>
            </a:r>
            <a:r>
              <a:rPr lang="hr-HR" dirty="0" err="1"/>
              <a:t>callback</a:t>
            </a:r>
            <a:r>
              <a:rPr lang="hr-HR" dirty="0"/>
              <a:t> funkcija ili metoda unutar objekata, uključujući tipove parametara i povratnu vrijednost.</a:t>
            </a:r>
            <a:endParaRPr lang="en-US" dirty="0"/>
          </a:p>
          <a:p>
            <a:pPr>
              <a:buNone/>
            </a:pPr>
            <a:br>
              <a:rPr lang="hr-HR" dirty="0"/>
            </a:br>
            <a:r>
              <a:rPr lang="hr-HR" dirty="0"/>
              <a:t>Praktična primjena: Koristite ovu sintaksu za osiguranje sigurnosti tipova, što poboljšava čitljivost i održavanje koda u </a:t>
            </a:r>
            <a:r>
              <a:rPr lang="hr-HR" dirty="0" err="1"/>
              <a:t>TypeScript</a:t>
            </a:r>
            <a:r>
              <a:rPr lang="hr-HR" dirty="0"/>
              <a:t> projektima.</a:t>
            </a:r>
          </a:p>
        </p:txBody>
      </p:sp>
    </p:spTree>
    <p:extLst>
      <p:ext uri="{BB962C8B-B14F-4D97-AF65-F5344CB8AC3E}">
        <p14:creationId xmlns:p14="http://schemas.microsoft.com/office/powerpoint/2010/main" val="38506111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E1068-459E-182E-D8CF-6BF890DF0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3AC5D4-7FD8-C243-0A70-770E13FFCAE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FUNCTIONS AS VALUES</a:t>
            </a:r>
            <a:endParaRPr lang="hr-HR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AAAA9-6F68-F2B2-E6AB-CA568816F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9456" y="1350711"/>
            <a:ext cx="4437321" cy="4947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782806-F29F-511F-D783-80DA301890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456" y="2044884"/>
            <a:ext cx="4781550" cy="30765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5CFED14-87B3-C0AA-12CD-2509A3BA026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8644" y="1419003"/>
            <a:ext cx="4846851" cy="3702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511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12DE5-0A5B-6A0E-C50A-356628A6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3E8B6-7368-81CF-761B-EC34AD1E4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307" y="-446040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9D2F2DE-41F4-348C-4DE0-4818882783B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1177871"/>
            <a:ext cx="3987934" cy="4692705"/>
          </a:xfrm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hr-HR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https://docs.google.com/document/d/1ralSZEO09imqj37FaQmbcSF3e_MvwYh85gx2r2rty2E/edit?usp=sharing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413491-2A14-F002-FD45-B731AE77A0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4156" y="3109912"/>
            <a:ext cx="3676650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5437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949642-1D35-4CFD-400E-8482B8740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7C00DE0-2BEC-6575-71AF-6F261666F95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NULL &amp; UNDEFINED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2E7410-B42D-CE49-EC03-0783D4875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930031"/>
            <a:ext cx="6324600" cy="10096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FB1465-DC5E-8813-FFC3-4F6A46ACC861}"/>
              </a:ext>
            </a:extLst>
          </p:cNvPr>
          <p:cNvSpPr txBox="1"/>
          <p:nvPr/>
        </p:nvSpPr>
        <p:spPr>
          <a:xfrm>
            <a:off x="990600" y="1365662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null - </a:t>
            </a:r>
            <a:r>
              <a:rPr lang="hr-HR" dirty="0"/>
              <a:t>Definiran je kao tip koji dopušta varijabli da drži samo vrijednost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7A3072-AAC4-204D-61B9-DB38661FA02F}"/>
              </a:ext>
            </a:extLst>
          </p:cNvPr>
          <p:cNvSpPr txBox="1"/>
          <p:nvPr/>
        </p:nvSpPr>
        <p:spPr>
          <a:xfrm>
            <a:off x="1016683" y="3244334"/>
            <a:ext cx="867123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undefined - </a:t>
            </a:r>
            <a:r>
              <a:rPr lang="hr-HR" dirty="0"/>
              <a:t>je poseban tip koji označava da varijabla nije inicijalizirana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79A79EA-1CDF-7DAA-760E-7C34035181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3918319"/>
            <a:ext cx="8029575" cy="74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0345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31F19-C895-069C-E5AA-8C8DA17A4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18016C-1523-EB0A-75A5-13362F68A8A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TYPE CASTING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11DE12-D30C-CC89-C0EA-F0B8E9CA8355}"/>
              </a:ext>
            </a:extLst>
          </p:cNvPr>
          <p:cNvSpPr txBox="1"/>
          <p:nvPr/>
        </p:nvSpPr>
        <p:spPr>
          <a:xfrm>
            <a:off x="1114785" y="3786595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/>
              <a:t>Ugrađeni HTML tipovi u </a:t>
            </a:r>
            <a:r>
              <a:rPr lang="hr-HR" sz="1400" dirty="0" err="1"/>
              <a:t>TypeScript</a:t>
            </a:r>
            <a:r>
              <a:rPr lang="hr-HR" sz="1400" dirty="0"/>
              <a:t>-u omogućuju vam precizno tipiziranje DOM elemenata bez potrebe za ručnim definiranjem.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 err="1"/>
              <a:t>Type</a:t>
            </a:r>
            <a:r>
              <a:rPr lang="hr-HR" sz="1400" dirty="0"/>
              <a:t> </a:t>
            </a:r>
            <a:r>
              <a:rPr lang="hr-HR" sz="1400" dirty="0" err="1"/>
              <a:t>casting</a:t>
            </a:r>
            <a:r>
              <a:rPr lang="hr-HR" sz="1400" dirty="0"/>
              <a:t> (npr. pomoću as </a:t>
            </a:r>
            <a:r>
              <a:rPr lang="hr-HR" sz="1400" dirty="0" err="1"/>
              <a:t>HTMLInputElement</a:t>
            </a:r>
            <a:r>
              <a:rPr lang="hr-HR" sz="1400" dirty="0"/>
              <a:t>) pomaže da specificirate očekivani tip vrijednosti iz funkcija poput </a:t>
            </a:r>
            <a:r>
              <a:rPr lang="hr-HR" sz="1400" dirty="0" err="1"/>
              <a:t>getElementById</a:t>
            </a:r>
            <a:r>
              <a:rPr lang="hr-HR" sz="1400" dirty="0"/>
              <a:t>, ali zahtijeva oprez.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Ako niste sigurni u postojanje elementa, koristite </a:t>
            </a:r>
            <a:r>
              <a:rPr lang="hr-HR" sz="1400" dirty="0" err="1"/>
              <a:t>union</a:t>
            </a:r>
            <a:r>
              <a:rPr lang="hr-HR" sz="1400" dirty="0"/>
              <a:t> tipove i provjeru </a:t>
            </a:r>
            <a:r>
              <a:rPr lang="hr-HR" sz="1400" dirty="0" err="1"/>
              <a:t>null</a:t>
            </a:r>
            <a:r>
              <a:rPr lang="hr-HR" sz="1400" dirty="0"/>
              <a:t> vrijednosti kako biste spriječili </a:t>
            </a:r>
            <a:r>
              <a:rPr lang="hr-HR" sz="1400" dirty="0" err="1"/>
              <a:t>runtime</a:t>
            </a:r>
            <a:r>
              <a:rPr lang="hr-HR" sz="1400" dirty="0"/>
              <a:t> greške.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7599FB3-249C-3991-F9E3-418F6D3DB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737" y="1383433"/>
            <a:ext cx="5219700" cy="8572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B9A8E1-7FCB-6FF4-1C11-3F46C06A4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1737" y="2485001"/>
            <a:ext cx="6467475" cy="105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765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18C2DB-2CA6-3FA1-38AE-4199D7646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3382A68-5A67-8728-AC42-3A61512000E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en-US" dirty="0" err="1"/>
              <a:t>osnove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E2A306-8820-8CB6-353F-C898C731D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593" y="1833920"/>
            <a:ext cx="3671905" cy="216976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2B62E8-0807-A6BA-CB08-6757CBC16B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6156" y="1833920"/>
            <a:ext cx="3676229" cy="216976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710B1D7-B7EF-982C-7FAF-EF37F1B41A3B}"/>
              </a:ext>
            </a:extLst>
          </p:cNvPr>
          <p:cNvSpPr txBox="1"/>
          <p:nvPr/>
        </p:nvSpPr>
        <p:spPr>
          <a:xfrm>
            <a:off x="990601" y="1326449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JS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70C5D4-1A65-FBB4-322A-751A7753D486}"/>
              </a:ext>
            </a:extLst>
          </p:cNvPr>
          <p:cNvSpPr txBox="1"/>
          <p:nvPr/>
        </p:nvSpPr>
        <p:spPr>
          <a:xfrm>
            <a:off x="6436157" y="1325166"/>
            <a:ext cx="8227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TS</a:t>
            </a:r>
            <a:endParaRPr lang="hr-HR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882A13F-D68E-8F92-480A-51E6DA4EA025}"/>
              </a:ext>
            </a:extLst>
          </p:cNvPr>
          <p:cNvSpPr txBox="1">
            <a:spLocks/>
          </p:cNvSpPr>
          <p:nvPr/>
        </p:nvSpPr>
        <p:spPr>
          <a:xfrm>
            <a:off x="1216618" y="4246535"/>
            <a:ext cx="8895768" cy="1487838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Rano otkrivanje grešaka: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Pomaže u sprječavanju tipičnih grešaka prije pokretanja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Povećana čitljivost i održavanje: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Jasno definirani tipovi olakšavaju razumijevanje i održavanje koda.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Poboljšana podrška za alate: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Odlična integracija s modernim editorima poput VS </a:t>
            </a:r>
            <a:r>
              <a:rPr lang="hr-HR" dirty="0" err="1"/>
              <a:t>Code</a:t>
            </a:r>
            <a:r>
              <a:rPr lang="hr-HR" dirty="0"/>
              <a:t>, što povećava produktivnost.</a:t>
            </a:r>
          </a:p>
        </p:txBody>
      </p:sp>
    </p:spTree>
    <p:extLst>
      <p:ext uri="{BB962C8B-B14F-4D97-AF65-F5344CB8AC3E}">
        <p14:creationId xmlns:p14="http://schemas.microsoft.com/office/powerpoint/2010/main" val="331329635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61A4F-2F38-23E7-826B-9F6E581C3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368D5C0-F820-969A-9461-235559BD219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undefined</a:t>
            </a:r>
            <a:endParaRPr lang="hr-H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0FF0A1-0D35-F801-5B3E-7A08C4B85100}"/>
              </a:ext>
            </a:extLst>
          </p:cNvPr>
          <p:cNvSpPr txBox="1"/>
          <p:nvPr/>
        </p:nvSpPr>
        <p:spPr>
          <a:xfrm>
            <a:off x="974402" y="3805086"/>
            <a:ext cx="10243196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sz="1400" dirty="0" err="1"/>
              <a:t>Unknown</a:t>
            </a:r>
            <a:r>
              <a:rPr lang="hr-HR" sz="1400" dirty="0"/>
              <a:t> tip je sličan </a:t>
            </a:r>
            <a:r>
              <a:rPr lang="hr-HR" sz="1400" dirty="0" err="1"/>
              <a:t>any</a:t>
            </a:r>
            <a:r>
              <a:rPr lang="hr-HR" sz="1400" dirty="0"/>
              <a:t> tipu jer može sadržavati bilo koju vrijednost, no za razliku od </a:t>
            </a:r>
            <a:r>
              <a:rPr lang="hr-HR" sz="1400" dirty="0" err="1"/>
              <a:t>any</a:t>
            </a:r>
            <a:r>
              <a:rPr lang="hr-HR" sz="1400" dirty="0"/>
              <a:t>, on zahtijeva da se prije korištenja izvrše odgovarajuće provjere.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Time osiguravate da se operacije izvršavaju samo ako vrijednost zadovoljava očekivanu strukturu, čime se povećava sigurnost i pouzdanost koda.</a:t>
            </a:r>
            <a:endParaRPr lang="en-US" sz="1400" dirty="0"/>
          </a:p>
          <a:p>
            <a:pPr>
              <a:buNone/>
            </a:pPr>
            <a:br>
              <a:rPr lang="hr-HR" sz="1400" dirty="0"/>
            </a:br>
            <a:r>
              <a:rPr lang="hr-HR" sz="1400" dirty="0"/>
              <a:t>Ovo je osobito korisno u generičkom kodiranju i razvoju biblioteka gdje struktura ulaznih podataka nije uvijek poznata unaprijed.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42AF97-A5C7-D7F7-74FA-A70F37094A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9032" y="1237032"/>
            <a:ext cx="8093703" cy="7680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3C406C-79EA-4AC7-4116-FAD064CAF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9032" y="2089604"/>
            <a:ext cx="4026749" cy="1581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2789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1A999-7B1C-1639-5F03-118AFA1C1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7E48B02-9C91-19BD-B50A-CD1597224A6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</a:t>
            </a:r>
            <a:r>
              <a:rPr lang="en-US" dirty="0" err="1"/>
              <a:t>tsconfig.json</a:t>
            </a:r>
            <a:endParaRPr lang="hr-H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610215A-A66C-AC97-F2C9-8099300380F2}"/>
              </a:ext>
            </a:extLst>
          </p:cNvPr>
          <p:cNvSpPr txBox="1"/>
          <p:nvPr/>
        </p:nvSpPr>
        <p:spPr>
          <a:xfrm>
            <a:off x="1108394" y="1275286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hr-HR" b="1" dirty="0" err="1"/>
              <a:t>tsconfig.json</a:t>
            </a:r>
            <a:r>
              <a:rPr lang="hr-HR" dirty="0"/>
              <a:t> datoteka je ključna za konfiguriranje </a:t>
            </a:r>
            <a:r>
              <a:rPr lang="hr-HR" dirty="0" err="1"/>
              <a:t>TypeScript</a:t>
            </a:r>
            <a:r>
              <a:rPr lang="hr-HR" dirty="0"/>
              <a:t>-a na razini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 err="1"/>
              <a:t>Default</a:t>
            </a:r>
            <a:r>
              <a:rPr lang="hr-HR" dirty="0"/>
              <a:t> postavke su često dovoljne, ali možete ih prilagoditi prema potrebama vašeg projekta.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Za naprednije konfiguracije preporučuje se proučavanje službene dokumentacije.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27449B-C417-5FB0-86B2-5F43808F8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8410" y="3133504"/>
            <a:ext cx="1543050" cy="4953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C6ED333-C33F-9822-25CE-A4BE2ECC534F}"/>
              </a:ext>
            </a:extLst>
          </p:cNvPr>
          <p:cNvSpPr txBox="1"/>
          <p:nvPr/>
        </p:nvSpPr>
        <p:spPr>
          <a:xfrm>
            <a:off x="1060820" y="3828388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Osnovne postavke, poput </a:t>
            </a:r>
            <a:r>
              <a:rPr lang="hr-HR" dirty="0" err="1"/>
              <a:t>target</a:t>
            </a:r>
            <a:r>
              <a:rPr lang="hr-HR" dirty="0"/>
              <a:t> i </a:t>
            </a:r>
            <a:r>
              <a:rPr lang="hr-HR" dirty="0" err="1"/>
              <a:t>lib</a:t>
            </a:r>
            <a:r>
              <a:rPr lang="hr-HR" dirty="0"/>
              <a:t>, ključne su za definiranje generiranog JavaScript koda i dostupnih globalnih tipova.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Napredne opcije su dostupne za specifične slučajeve, ali se u većini manjih projekata </a:t>
            </a:r>
            <a:r>
              <a:rPr lang="hr-HR" dirty="0" err="1"/>
              <a:t>default</a:t>
            </a:r>
            <a:r>
              <a:rPr lang="hr-HR" dirty="0"/>
              <a:t> postavke pokazuju kao dovoljne.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hr-HR" dirty="0"/>
              <a:t>Alati poput Vite-a često automatski postavljaju optimalnu konfiguraciju, što olakšava početak rada s </a:t>
            </a:r>
            <a:r>
              <a:rPr lang="hr-HR" dirty="0" err="1"/>
              <a:t>TypeScript</a:t>
            </a:r>
            <a:r>
              <a:rPr lang="hr-HR" dirty="0"/>
              <a:t>-om.</a:t>
            </a:r>
          </a:p>
        </p:txBody>
      </p:sp>
    </p:spTree>
    <p:extLst>
      <p:ext uri="{BB962C8B-B14F-4D97-AF65-F5344CB8AC3E}">
        <p14:creationId xmlns:p14="http://schemas.microsoft.com/office/powerpoint/2010/main" val="7140757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D824-BE79-8C1F-8F22-F7291477C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AE27AEB-44C2-51AE-887A-AF84BF59B72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 – CONFIG COMPILING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A489E2-B929-E3E1-0CEC-3B9B2997C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823" y="2073126"/>
            <a:ext cx="1810926" cy="201642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433C45E-9BBD-37F2-BE30-763EB6D9E2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823" y="1545154"/>
            <a:ext cx="1962150" cy="3333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97C592D-63D3-46FE-5E61-28EBEA0BB79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12450" y="2073126"/>
            <a:ext cx="3800475" cy="6953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E7F65C-9665-60EC-D299-1E808CB6FC0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15994" y="1545154"/>
            <a:ext cx="1133475" cy="314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122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dirty="0"/>
              <a:t>- </a:t>
            </a:r>
            <a:r>
              <a:rPr lang="en-US" dirty="0" err="1"/>
              <a:t>Konvertirajte</a:t>
            </a:r>
            <a:r>
              <a:rPr lang="en-US" dirty="0"/>
              <a:t> </a:t>
            </a:r>
            <a:r>
              <a:rPr lang="en-US" dirty="0" err="1"/>
              <a:t>kod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TODO </a:t>
            </a:r>
            <a:r>
              <a:rPr lang="en-US" dirty="0" err="1"/>
              <a:t>aplikacije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JS u TS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Koristite</a:t>
            </a:r>
            <a:r>
              <a:rPr lang="en-US" dirty="0"/>
              <a:t> </a:t>
            </a:r>
            <a:r>
              <a:rPr lang="en-US" dirty="0" err="1"/>
              <a:t>tsconfig.json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Koristite</a:t>
            </a:r>
            <a:r>
              <a:rPr lang="en-US" dirty="0"/>
              <a:t> </a:t>
            </a:r>
            <a:r>
              <a:rPr lang="en-US" dirty="0" err="1"/>
              <a:t>tsconfig</a:t>
            </a:r>
            <a:r>
              <a:rPr lang="en-US" dirty="0"/>
              <a:t> --watch</a:t>
            </a:r>
          </a:p>
          <a:p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CE3A11-D5A1-A1AD-0181-B85EAEC37D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9664" y="613737"/>
            <a:ext cx="5997280" cy="5456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F14E7F-ED22-A4A0-9B73-28DC24A668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9C6A9-DA89-916B-0F2A-B2D2965CFBC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178E2D-30EB-28AA-152A-D163E1523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175" y="4457700"/>
            <a:ext cx="2000250" cy="552450"/>
          </a:xfrm>
          <a:prstGeom prst="rect">
            <a:avLst/>
          </a:prstGeom>
        </p:spPr>
      </p:pic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17CC761-7E72-FF6D-D4A8-94D6206B1623}"/>
              </a:ext>
            </a:extLst>
          </p:cNvPr>
          <p:cNvSpPr txBox="1">
            <a:spLocks/>
          </p:cNvSpPr>
          <p:nvPr/>
        </p:nvSpPr>
        <p:spPr>
          <a:xfrm>
            <a:off x="1252781" y="1632488"/>
            <a:ext cx="8895768" cy="2169763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Kôd Ne Radi Izravno u Pregledniku: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datoteke (.</a:t>
            </a:r>
            <a:r>
              <a:rPr lang="hr-HR" dirty="0" err="1"/>
              <a:t>ts</a:t>
            </a:r>
            <a:r>
              <a:rPr lang="hr-HR" dirty="0"/>
              <a:t>) se ne mogu direktno pokrenuti u pregledniku.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Za izvođenje, potrebno je </a:t>
            </a:r>
            <a:r>
              <a:rPr lang="hr-HR" dirty="0" err="1"/>
              <a:t>kompajlirati</a:t>
            </a:r>
            <a:r>
              <a:rPr lang="hr-HR" dirty="0"/>
              <a:t> </a:t>
            </a:r>
            <a:r>
              <a:rPr lang="hr-HR" dirty="0" err="1"/>
              <a:t>TypeScript</a:t>
            </a:r>
            <a:r>
              <a:rPr lang="hr-HR" dirty="0"/>
              <a:t> u čisti JavaScript (.</a:t>
            </a:r>
            <a:r>
              <a:rPr lang="hr-HR" dirty="0" err="1"/>
              <a:t>js</a:t>
            </a:r>
            <a:r>
              <a:rPr lang="hr-HR" dirty="0"/>
              <a:t>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hr-HR" b="1" dirty="0"/>
              <a:t>Kompilacijski Proces: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 se </a:t>
            </a:r>
            <a:r>
              <a:rPr lang="hr-HR" dirty="0" err="1"/>
              <a:t>TypeScript</a:t>
            </a:r>
            <a:r>
              <a:rPr lang="hr-HR" dirty="0"/>
              <a:t> kompajler (</a:t>
            </a:r>
            <a:r>
              <a:rPr lang="hr-HR" dirty="0" err="1"/>
              <a:t>tsc</a:t>
            </a:r>
            <a:r>
              <a:rPr lang="hr-HR" dirty="0"/>
              <a:t>) za pretvaranje .</a:t>
            </a:r>
            <a:r>
              <a:rPr lang="hr-HR" dirty="0" err="1"/>
              <a:t>ts</a:t>
            </a:r>
            <a:r>
              <a:rPr lang="hr-HR" dirty="0"/>
              <a:t> datoteka u .</a:t>
            </a:r>
            <a:r>
              <a:rPr lang="hr-HR" dirty="0" err="1"/>
              <a:t>js</a:t>
            </a:r>
            <a:r>
              <a:rPr lang="hr-HR" dirty="0"/>
              <a:t> datoteke</a:t>
            </a:r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268788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EAA48-1BF4-EC77-860E-E7D95E39B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6F5AAA5-CB9A-1F36-170D-A3D4C37B42B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F2AD3AC-C808-3F96-E3EC-9218582C2BA2}"/>
              </a:ext>
            </a:extLst>
          </p:cNvPr>
          <p:cNvSpPr txBox="1">
            <a:spLocks/>
          </p:cNvSpPr>
          <p:nvPr/>
        </p:nvSpPr>
        <p:spPr>
          <a:xfrm>
            <a:off x="1252781" y="3680582"/>
            <a:ext cx="9314480" cy="1511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Važnost Kompilacije: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Kompilacija uklanja </a:t>
            </a:r>
            <a:r>
              <a:rPr lang="hr-HR" dirty="0" err="1"/>
              <a:t>TypeScript</a:t>
            </a:r>
            <a:r>
              <a:rPr lang="hr-HR" dirty="0"/>
              <a:t> specifične značajke (npr. eksplicitna dodjela tipa) te pretvara kod u standardni JavaScript koji se može pokrenuti u pregledniku ili drugim JavaScript okruženjima.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Greške u </a:t>
            </a:r>
            <a:r>
              <a:rPr lang="hr-HR" dirty="0" err="1"/>
              <a:t>TypeScript</a:t>
            </a:r>
            <a:r>
              <a:rPr lang="hr-HR" dirty="0"/>
              <a:t> kodu se mogu otkriti već u editoru, a ponovo prilikom </a:t>
            </a:r>
            <a:r>
              <a:rPr lang="hr-HR" dirty="0" err="1"/>
              <a:t>kompajlacije</a:t>
            </a:r>
            <a:r>
              <a:rPr lang="hr-HR" dirty="0"/>
              <a:t>, što olakšava ispravljanje problema prije pokretanja aplikacije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E040FE-6D7D-94F8-1A25-03FB850F39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5788" y="1311478"/>
            <a:ext cx="8940423" cy="1767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2550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E6E11-C6BC-2E03-884C-C640F1462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EC107ED-FB57-13BF-AE2F-B581F634A0A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</a:t>
            </a:r>
            <a:r>
              <a:rPr lang="hr-HR" dirty="0" err="1"/>
              <a:t>Kompajliranje</a:t>
            </a:r>
            <a:r>
              <a:rPr lang="hr-HR" dirty="0"/>
              <a:t> 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A6A9BFA-35C6-22A7-6317-42E3B4EB0019}"/>
              </a:ext>
            </a:extLst>
          </p:cNvPr>
          <p:cNvSpPr txBox="1">
            <a:spLocks/>
          </p:cNvSpPr>
          <p:nvPr/>
        </p:nvSpPr>
        <p:spPr>
          <a:xfrm>
            <a:off x="1114102" y="4077286"/>
            <a:ext cx="6226442" cy="42623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dirty="0"/>
              <a:t>Ova </a:t>
            </a:r>
            <a:r>
              <a:rPr lang="en-US" sz="1400" dirty="0" err="1"/>
              <a:t>komanda</a:t>
            </a:r>
            <a:r>
              <a:rPr lang="en-US" sz="1400" dirty="0"/>
              <a:t> </a:t>
            </a:r>
            <a:r>
              <a:rPr lang="en-US" sz="1400" dirty="0" err="1"/>
              <a:t>ce</a:t>
            </a:r>
            <a:r>
              <a:rPr lang="en-US" sz="1400" dirty="0"/>
              <a:t> </a:t>
            </a:r>
            <a:r>
              <a:rPr lang="en-US" sz="1400" dirty="0" err="1"/>
              <a:t>izgenerirati</a:t>
            </a:r>
            <a:r>
              <a:rPr lang="en-US" sz="1400" dirty="0"/>
              <a:t> .</a:t>
            </a:r>
            <a:r>
              <a:rPr lang="en-US" sz="1400" dirty="0" err="1"/>
              <a:t>js</a:t>
            </a:r>
            <a:r>
              <a:rPr lang="en-US" sz="1400" dirty="0"/>
              <a:t> file koji je </a:t>
            </a:r>
            <a:r>
              <a:rPr lang="en-US" sz="1400" dirty="0" err="1"/>
              <a:t>povezan</a:t>
            </a:r>
            <a:r>
              <a:rPr lang="en-US" sz="1400" dirty="0"/>
              <a:t> </a:t>
            </a:r>
            <a:r>
              <a:rPr lang="en-US" sz="1400" dirty="0" err="1"/>
              <a:t>sa</a:t>
            </a:r>
            <a:r>
              <a:rPr lang="en-US" sz="1400" dirty="0"/>
              <a:t> </a:t>
            </a:r>
            <a:r>
              <a:rPr lang="en-US" sz="1400" dirty="0" err="1"/>
              <a:t>nasim</a:t>
            </a:r>
            <a:r>
              <a:rPr lang="en-US" sz="1400" dirty="0"/>
              <a:t> index.html</a:t>
            </a:r>
            <a:endParaRPr lang="hr-HR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791CEB4-F467-7958-CDE7-DEBEBEFBE5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4102" y="1214425"/>
            <a:ext cx="5038725" cy="21290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F281F2E-1D9C-5C01-318A-53BFBA1AA8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102" y="3399725"/>
            <a:ext cx="3473559" cy="5061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BAF8AEE-0778-9F6C-8A9E-B1FC1351EA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102" y="4378772"/>
            <a:ext cx="3530789" cy="52194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2426FFD-A29C-0BE8-7AD7-1D335D57AB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0476" y="4479953"/>
            <a:ext cx="3409950" cy="3048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D387925-149D-264E-16D3-89EB0D81C325}"/>
              </a:ext>
            </a:extLst>
          </p:cNvPr>
          <p:cNvSpPr txBox="1">
            <a:spLocks/>
          </p:cNvSpPr>
          <p:nvPr/>
        </p:nvSpPr>
        <p:spPr>
          <a:xfrm>
            <a:off x="1091663" y="5213511"/>
            <a:ext cx="8766873" cy="4262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100" dirty="0"/>
              <a:t>👉 </a:t>
            </a:r>
            <a:r>
              <a:rPr lang="en-US" sz="1400" b="1" dirty="0"/>
              <a:t>Kada je </a:t>
            </a:r>
            <a:r>
              <a:rPr lang="en-US" sz="1400" b="1" dirty="0" err="1"/>
              <a:t>kod</a:t>
            </a:r>
            <a:r>
              <a:rPr lang="en-US" sz="1400" b="1" dirty="0"/>
              <a:t> </a:t>
            </a:r>
            <a:r>
              <a:rPr lang="en-US" sz="1400" b="1" dirty="0" err="1"/>
              <a:t>kompajliran</a:t>
            </a:r>
            <a:r>
              <a:rPr lang="en-US" sz="1400" b="1" dirty="0"/>
              <a:t> </a:t>
            </a:r>
            <a:r>
              <a:rPr lang="en-US" sz="1400" b="1" dirty="0" err="1"/>
              <a:t>mozemo</a:t>
            </a:r>
            <a:r>
              <a:rPr lang="en-US" sz="1400" b="1" dirty="0"/>
              <a:t> </a:t>
            </a:r>
            <a:r>
              <a:rPr lang="en-US" sz="1400" b="1" dirty="0" err="1"/>
              <a:t>pokrenuti</a:t>
            </a:r>
            <a:r>
              <a:rPr lang="en-US" sz="1400" b="1" dirty="0"/>
              <a:t> </a:t>
            </a:r>
            <a:r>
              <a:rPr lang="en-US" sz="1400" b="1" dirty="0" err="1"/>
              <a:t>nas</a:t>
            </a:r>
            <a:r>
              <a:rPr lang="en-US" sz="1400" b="1" dirty="0"/>
              <a:t> </a:t>
            </a:r>
            <a:r>
              <a:rPr lang="en-US" sz="1400" b="1" dirty="0" err="1"/>
              <a:t>websajt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1091037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C79666-1FD5-24DC-E938-13D5F062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67F8F42-1DF2-F350-EC1F-02F98B63F0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1E6D222-587C-D058-9026-3E86E1D4D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836" y="3259854"/>
            <a:ext cx="4181475" cy="8096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8E76AC4-4425-C949-2C92-A7B3954DDC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2836" y="4412093"/>
            <a:ext cx="7677150" cy="1133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7C97FE3-911A-E0E4-6240-556FF91291BD}"/>
              </a:ext>
            </a:extLst>
          </p:cNvPr>
          <p:cNvSpPr txBox="1"/>
          <p:nvPr/>
        </p:nvSpPr>
        <p:spPr>
          <a:xfrm>
            <a:off x="990600" y="1237032"/>
            <a:ext cx="8671239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Eksplicitno Definiranje Tipova: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 err="1"/>
              <a:t>TypeScript</a:t>
            </a:r>
            <a:r>
              <a:rPr lang="hr-HR" dirty="0"/>
              <a:t> omogućava dodavanje tipova varijablama i parametrima.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Time se jasno specificira koji tip vrijednosti se očekuje, što pomaže u otkrivanju grešaka prije izvođenja.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nije inicijalizirana, preporuča se eksplicitno postaviti tip (npr. </a:t>
            </a:r>
            <a:r>
              <a:rPr lang="hr-HR" dirty="0" err="1"/>
              <a:t>string</a:t>
            </a:r>
            <a:r>
              <a:rPr lang="hr-HR" dirty="0"/>
              <a:t>, </a:t>
            </a:r>
            <a:r>
              <a:rPr lang="hr-HR" dirty="0" err="1"/>
              <a:t>number</a:t>
            </a:r>
            <a:r>
              <a:rPr lang="hr-HR" dirty="0"/>
              <a:t>, </a:t>
            </a:r>
            <a:r>
              <a:rPr lang="hr-HR" dirty="0" err="1"/>
              <a:t>boolean</a:t>
            </a:r>
            <a:r>
              <a:rPr lang="hr-H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1486647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1AD7A-71CD-1F43-2CAF-C4DD77D69D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2D6FDA-971A-F6A1-A496-A2562D20D6E6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ABC9E-08AE-7912-DBD0-F4B916DF0087}"/>
              </a:ext>
            </a:extLst>
          </p:cNvPr>
          <p:cNvSpPr txBox="1"/>
          <p:nvPr/>
        </p:nvSpPr>
        <p:spPr>
          <a:xfrm>
            <a:off x="990600" y="1237032"/>
            <a:ext cx="86712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Razlika u Pristupu:</a:t>
            </a: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 err="1"/>
              <a:t>TypeScript</a:t>
            </a:r>
            <a:r>
              <a:rPr lang="hr-HR" b="1" dirty="0"/>
              <a:t>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dirty="0"/>
              <a:t>Omogućuje eksplicitno definiranje tipova pri deklaraciji varijabli, što pomaže u otkrivanju grešaka već tijekom pisanja koda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JavaScript:</a:t>
            </a:r>
            <a:r>
              <a:rPr lang="hr-HR" dirty="0"/>
              <a:t> </a:t>
            </a:r>
            <a:endParaRPr lang="en-US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Automatski određuje tip vrijednosti bez eksplicitne definicije.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dirty="0"/>
              <a:t>Na primjer, korištenjem operatora</a:t>
            </a:r>
            <a:r>
              <a:rPr lang="en-US" dirty="0"/>
              <a:t> </a:t>
            </a:r>
            <a:r>
              <a:rPr lang="en-US" b="1" dirty="0" err="1"/>
              <a:t>typeof</a:t>
            </a:r>
            <a:r>
              <a:rPr lang="en-US" dirty="0"/>
              <a:t> </a:t>
            </a:r>
            <a:r>
              <a:rPr lang="nn-NO" dirty="0"/>
              <a:t>moguće je provjeriti tip varijable</a:t>
            </a:r>
            <a:endParaRPr lang="hr-H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C6837F-5412-451F-B35F-DEEB8C3B03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0746" y="3918319"/>
            <a:ext cx="4429125" cy="9620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E04654A-AA2E-4DEE-316F-5E543A53CA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984" y="3951656"/>
            <a:ext cx="4029075" cy="89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6137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4EE642-B941-087D-E0A9-F873282DF8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E878C4E-2A66-ABEF-6322-4BC6B11C6700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TYPESCRIPT-TIPOVI</a:t>
            </a:r>
            <a:r>
              <a:rPr lang="hr-HR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14DEAA-0130-2BC1-7534-8BE9DD04D6F4}"/>
              </a:ext>
            </a:extLst>
          </p:cNvPr>
          <p:cNvSpPr txBox="1"/>
          <p:nvPr/>
        </p:nvSpPr>
        <p:spPr>
          <a:xfrm>
            <a:off x="990600" y="1237032"/>
            <a:ext cx="8671239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hr-HR" b="1" dirty="0"/>
              <a:t>Kada Koristiti Eksplicitnu Dodjelu:</a:t>
            </a:r>
            <a:endParaRPr lang="en-US" b="1" dirty="0"/>
          </a:p>
          <a:p>
            <a:pPr>
              <a:buNone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Koristite eksplicitnu dodjelu kada varijabla nije inicijalizirana odmah, kako bi </a:t>
            </a:r>
            <a:r>
              <a:rPr lang="hr-HR" dirty="0" err="1"/>
              <a:t>TypeScript</a:t>
            </a:r>
            <a:r>
              <a:rPr lang="hr-HR" dirty="0"/>
              <a:t> znao koji tip se očekuje.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endParaRPr lang="hr-HR" dirty="0"/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Ako varijabla ima početnu vrijednost, dobro je osloniti se na </a:t>
            </a:r>
            <a:r>
              <a:rPr lang="hr-HR" dirty="0" err="1"/>
              <a:t>inference</a:t>
            </a:r>
            <a:r>
              <a:rPr lang="hr-HR" dirty="0"/>
              <a:t>, osim ako nemate specifičan razlog za eksplicitnu definiciju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06E49B-39AA-CB4D-155C-B1FB060579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104" y="3513304"/>
            <a:ext cx="6543675" cy="6953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AB66FC-23DC-73D9-5346-CECF62368E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5104" y="4453576"/>
            <a:ext cx="7324725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1420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Props1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6633</TotalTime>
  <Words>1623</Words>
  <Application>Microsoft Office PowerPoint</Application>
  <PresentationFormat>Widescreen</PresentationFormat>
  <Paragraphs>191</Paragraphs>
  <Slides>33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0" baseType="lpstr">
      <vt:lpstr>Arial</vt:lpstr>
      <vt:lpstr>Calibri</vt:lpstr>
      <vt:lpstr>Consolas</vt:lpstr>
      <vt:lpstr>Open Sans</vt:lpstr>
      <vt:lpstr>Open Sans Semibold</vt:lpstr>
      <vt:lpstr>Wingdings</vt:lpstr>
      <vt:lpstr>Office Theme</vt:lpstr>
      <vt:lpstr>Uvod u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253</cp:revision>
  <dcterms:created xsi:type="dcterms:W3CDTF">2021-08-14T09:32:24Z</dcterms:created>
  <dcterms:modified xsi:type="dcterms:W3CDTF">2025-05-18T15:54:04Z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