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72" r:id="rId4"/>
    <p:sldId id="274" r:id="rId5"/>
    <p:sldId id="275" r:id="rId6"/>
    <p:sldId id="276" r:id="rId7"/>
    <p:sldId id="277" r:id="rId8"/>
    <p:sldId id="278" r:id="rId9"/>
    <p:sldId id="279" r:id="rId10"/>
    <p:sldId id="280" r:id="rId11"/>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90853" autoAdjust="0"/>
  </p:normalViewPr>
  <p:slideViewPr>
    <p:cSldViewPr snapToGrid="0">
      <p:cViewPr varScale="1">
        <p:scale>
          <a:sx n="100" d="100"/>
          <a:sy n="100" d="100"/>
        </p:scale>
        <p:origin x="960"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13.3.2025.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13.3.2025.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normAutofit fontScale="90000"/>
          </a:bodyPr>
          <a:lstStyle/>
          <a:p>
            <a:r>
              <a:rPr lang="hr-HR" dirty="0"/>
              <a:t>SOFTWARE DEVELOPMENT LIFE CYCLE</a:t>
            </a: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t>SDLC </a:t>
            </a:r>
            <a:r>
              <a:rPr lang="hr-HR" dirty="0" err="1"/>
              <a:t>in</a:t>
            </a:r>
            <a:r>
              <a:rPr lang="hr-HR" dirty="0"/>
              <a:t> Project Management</a:t>
            </a:r>
            <a:endParaRPr lang="en-US" dirty="0"/>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3168-1634-70C0-337A-70AD246996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F5A632-F5C1-8FEA-1771-F8B408DD217E}"/>
              </a:ext>
            </a:extLst>
          </p:cNvPr>
          <p:cNvSpPr>
            <a:spLocks noGrp="1"/>
          </p:cNvSpPr>
          <p:nvPr>
            <p:ph type="title"/>
          </p:nvPr>
        </p:nvSpPr>
        <p:spPr/>
        <p:txBody>
          <a:bodyPr/>
          <a:lstStyle/>
          <a:p>
            <a:r>
              <a:rPr lang="en-US" dirty="0"/>
              <a:t>SDLC – ROLES AND </a:t>
            </a:r>
            <a:r>
              <a:rPr lang="hr-HR" dirty="0"/>
              <a:t>METHODOLOGIES</a:t>
            </a:r>
          </a:p>
        </p:txBody>
      </p:sp>
      <p:pic>
        <p:nvPicPr>
          <p:cNvPr id="4" name="Picture 3">
            <a:extLst>
              <a:ext uri="{FF2B5EF4-FFF2-40B4-BE49-F238E27FC236}">
                <a16:creationId xmlns:a16="http://schemas.microsoft.com/office/drawing/2014/main" id="{2F6358E5-FA1B-88D2-57E5-EE7A93C0DF3D}"/>
              </a:ext>
            </a:extLst>
          </p:cNvPr>
          <p:cNvPicPr>
            <a:picLocks noChangeAspect="1"/>
          </p:cNvPicPr>
          <p:nvPr/>
        </p:nvPicPr>
        <p:blipFill>
          <a:blip r:embed="rId2"/>
          <a:stretch>
            <a:fillRect/>
          </a:stretch>
        </p:blipFill>
        <p:spPr>
          <a:xfrm>
            <a:off x="654050" y="2856315"/>
            <a:ext cx="4508500" cy="1856441"/>
          </a:xfrm>
          <a:prstGeom prst="rect">
            <a:avLst/>
          </a:prstGeom>
        </p:spPr>
      </p:pic>
      <p:sp>
        <p:nvSpPr>
          <p:cNvPr id="6" name="Content Placeholder 2">
            <a:extLst>
              <a:ext uri="{FF2B5EF4-FFF2-40B4-BE49-F238E27FC236}">
                <a16:creationId xmlns:a16="http://schemas.microsoft.com/office/drawing/2014/main" id="{3A8D5BC1-949E-7DAB-1AFB-1FBD57C18E36}"/>
              </a:ext>
            </a:extLst>
          </p:cNvPr>
          <p:cNvSpPr txBox="1">
            <a:spLocks/>
          </p:cNvSpPr>
          <p:nvPr/>
        </p:nvSpPr>
        <p:spPr>
          <a:xfrm>
            <a:off x="5652296" y="2139950"/>
            <a:ext cx="6146004" cy="3606799"/>
          </a:xfrm>
          <a:prstGeom prst="rect">
            <a:avLst/>
          </a:prstGeom>
        </p:spPr>
        <p:txBody>
          <a:bodyPr vert="horz" lIns="91440" tIns="45720" rIns="91440" bIns="45720" rtlCol="0">
            <a:normAutofit fontScale="77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Project Methodologies</a:t>
            </a:r>
          </a:p>
          <a:p>
            <a:pPr>
              <a:buFont typeface="+mj-lt"/>
              <a:buAutoNum type="arabicPeriod"/>
            </a:pPr>
            <a:r>
              <a:rPr lang="en-US" b="1" dirty="0"/>
              <a:t>Waterfall:</a:t>
            </a:r>
            <a:endParaRPr lang="en-US" dirty="0"/>
          </a:p>
          <a:p>
            <a:pPr marL="742950" lvl="1" indent="-285750">
              <a:buFont typeface="+mj-lt"/>
              <a:buAutoNum type="arabicPeriod"/>
            </a:pPr>
            <a:r>
              <a:rPr lang="en-US" dirty="0"/>
              <a:t>Fixed scope, sequential phases.</a:t>
            </a:r>
          </a:p>
          <a:p>
            <a:pPr marL="742950" lvl="1" indent="-285750">
              <a:buFont typeface="+mj-lt"/>
              <a:buAutoNum type="arabicPeriod"/>
            </a:pPr>
            <a:r>
              <a:rPr lang="en-US" dirty="0"/>
              <a:t>Used for backend architecture development.</a:t>
            </a:r>
          </a:p>
          <a:p>
            <a:pPr>
              <a:buFont typeface="+mj-lt"/>
              <a:buAutoNum type="arabicPeriod"/>
            </a:pPr>
            <a:r>
              <a:rPr lang="en-US" b="1" dirty="0"/>
              <a:t>Agile:</a:t>
            </a:r>
            <a:endParaRPr lang="en-US" dirty="0"/>
          </a:p>
          <a:p>
            <a:pPr marL="742950" lvl="1" indent="-285750">
              <a:buFont typeface="+mj-lt"/>
              <a:buAutoNum type="arabicPeriod"/>
            </a:pPr>
            <a:r>
              <a:rPr lang="en-US" dirty="0"/>
              <a:t>Flexible, iterative cycles.</a:t>
            </a:r>
          </a:p>
          <a:p>
            <a:pPr marL="742950" lvl="1" indent="-285750">
              <a:buFont typeface="+mj-lt"/>
              <a:buAutoNum type="arabicPeriod"/>
            </a:pPr>
            <a:r>
              <a:rPr lang="en-US" dirty="0"/>
              <a:t>Used for frontend development and user feedback loops.</a:t>
            </a:r>
          </a:p>
          <a:p>
            <a:pPr>
              <a:buFont typeface="+mj-lt"/>
              <a:buAutoNum type="arabicPeriod"/>
            </a:pPr>
            <a:r>
              <a:rPr lang="en-US" b="1" dirty="0"/>
              <a:t>Hybrid:</a:t>
            </a:r>
            <a:endParaRPr lang="en-US" dirty="0"/>
          </a:p>
          <a:p>
            <a:pPr marL="742950" lvl="1" indent="-285750">
              <a:buFont typeface="+mj-lt"/>
              <a:buAutoNum type="arabicPeriod"/>
            </a:pPr>
            <a:r>
              <a:rPr lang="en-US" dirty="0"/>
              <a:t>Combination of Agile and Waterfall.</a:t>
            </a:r>
          </a:p>
          <a:p>
            <a:pPr marL="742950" lvl="1" indent="-285750">
              <a:buFont typeface="+mj-lt"/>
              <a:buAutoNum type="arabicPeriod"/>
            </a:pPr>
            <a:r>
              <a:rPr lang="en-US" dirty="0"/>
              <a:t>Used for balancing flexibility and structure.</a:t>
            </a:r>
          </a:p>
        </p:txBody>
      </p:sp>
    </p:spTree>
    <p:extLst>
      <p:ext uri="{BB962C8B-B14F-4D97-AF65-F5344CB8AC3E}">
        <p14:creationId xmlns:p14="http://schemas.microsoft.com/office/powerpoint/2010/main" val="122697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D607-80CA-12EE-36FE-B5235F2A91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DE23B6-06B6-B6AB-4FA1-F10769E2350B}"/>
              </a:ext>
            </a:extLst>
          </p:cNvPr>
          <p:cNvSpPr>
            <a:spLocks noGrp="1"/>
          </p:cNvSpPr>
          <p:nvPr>
            <p:ph type="title"/>
          </p:nvPr>
        </p:nvSpPr>
        <p:spPr/>
        <p:txBody>
          <a:bodyPr/>
          <a:lstStyle/>
          <a:p>
            <a:r>
              <a:rPr lang="en-US" dirty="0"/>
              <a:t>SDLC</a:t>
            </a:r>
            <a:endParaRPr lang="hr-HR" dirty="0"/>
          </a:p>
        </p:txBody>
      </p:sp>
      <p:sp>
        <p:nvSpPr>
          <p:cNvPr id="2" name="Content Placeholder 2">
            <a:extLst>
              <a:ext uri="{FF2B5EF4-FFF2-40B4-BE49-F238E27FC236}">
                <a16:creationId xmlns:a16="http://schemas.microsoft.com/office/drawing/2014/main" id="{6E9E4B3A-188E-0A72-F0E2-7ECDA9270899}"/>
              </a:ext>
            </a:extLst>
          </p:cNvPr>
          <p:cNvSpPr txBox="1">
            <a:spLocks/>
          </p:cNvSpPr>
          <p:nvPr/>
        </p:nvSpPr>
        <p:spPr>
          <a:xfrm>
            <a:off x="1229648" y="1936197"/>
            <a:ext cx="10353802" cy="1137203"/>
          </a:xfrm>
          <a:prstGeom prst="rect">
            <a:avLst/>
          </a:prstGeom>
        </p:spPr>
        <p:txBody>
          <a:bodyPr vert="horz" lIns="91440" tIns="45720" rIns="91440" bIns="45720" rtlCol="0">
            <a:normAutofit fontScale="92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t>🔹 SDLC provides a systematic framework for planning, building, testing, and deploying software while aligning with business goals and user needs. By integrating SDLC into project management practices, teams can minimize risks, optimize resource allocation, and ensure the delivery of high-quality products on time and within budget.</a:t>
            </a:r>
            <a:endParaRPr lang="pt-BR" dirty="0"/>
          </a:p>
        </p:txBody>
      </p:sp>
      <p:sp>
        <p:nvSpPr>
          <p:cNvPr id="5" name="Content Placeholder 2">
            <a:extLst>
              <a:ext uri="{FF2B5EF4-FFF2-40B4-BE49-F238E27FC236}">
                <a16:creationId xmlns:a16="http://schemas.microsoft.com/office/drawing/2014/main" id="{5B915964-F90E-1992-2317-93BB2A47006C}"/>
              </a:ext>
            </a:extLst>
          </p:cNvPr>
          <p:cNvSpPr txBox="1">
            <a:spLocks/>
          </p:cNvSpPr>
          <p:nvPr/>
        </p:nvSpPr>
        <p:spPr>
          <a:xfrm>
            <a:off x="1245396" y="3318909"/>
            <a:ext cx="10353802" cy="3246992"/>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Software development is complex, involving multiple stakeholders, dynamic requirements, and tight deadlines. A structured approach like SDLC helps to:</a:t>
            </a:r>
            <a:br>
              <a:rPr lang="en-US" dirty="0"/>
            </a:br>
            <a:r>
              <a:rPr lang="en-US" dirty="0"/>
              <a:t>✅ Reduce development risks</a:t>
            </a:r>
            <a:br>
              <a:rPr lang="en-US" dirty="0"/>
            </a:br>
            <a:r>
              <a:rPr lang="en-US" dirty="0"/>
              <a:t>✅ Improve product quality</a:t>
            </a:r>
            <a:br>
              <a:rPr lang="en-US" dirty="0"/>
            </a:br>
            <a:r>
              <a:rPr lang="en-US" dirty="0"/>
              <a:t>✅ Increase customer satisfaction</a:t>
            </a:r>
            <a:br>
              <a:rPr lang="en-US" dirty="0"/>
            </a:br>
            <a:r>
              <a:rPr lang="en-US" dirty="0"/>
              <a:t>✅ Ensure better cost and time management</a:t>
            </a:r>
            <a:br>
              <a:rPr lang="en-US" dirty="0"/>
            </a:br>
            <a:r>
              <a:rPr lang="en-US" dirty="0"/>
              <a:t>✅ Align business goals with technical execution</a:t>
            </a:r>
          </a:p>
        </p:txBody>
      </p:sp>
    </p:spTree>
    <p:extLst>
      <p:ext uri="{BB962C8B-B14F-4D97-AF65-F5344CB8AC3E}">
        <p14:creationId xmlns:p14="http://schemas.microsoft.com/office/powerpoint/2010/main" val="17679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97EF-10DE-6677-17D8-88D5C288F0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7775D8-7B55-2D5B-FBD8-9DE185E737D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6098E730-99A6-40D3-078F-B10DFEC1DE30}"/>
              </a:ext>
            </a:extLst>
          </p:cNvPr>
          <p:cNvSpPr txBox="1">
            <a:spLocks/>
          </p:cNvSpPr>
          <p:nvPr/>
        </p:nvSpPr>
        <p:spPr>
          <a:xfrm>
            <a:off x="1010446" y="2044701"/>
            <a:ext cx="10457654" cy="3981450"/>
          </a:xfrm>
          <a:prstGeom prst="rect">
            <a:avLst/>
          </a:prstGeom>
        </p:spPr>
        <p:txBody>
          <a:bodyPr vert="horz" lIns="91440" tIns="45720" rIns="91440" bIns="45720" rtlCol="0">
            <a:normAutofit fontScale="5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buAutoNum type="arabicPeriod"/>
            </a:pPr>
            <a:r>
              <a:rPr lang="en-US" b="1" dirty="0"/>
              <a:t>Planning</a:t>
            </a:r>
          </a:p>
          <a:p>
            <a:pPr marL="15875" indent="0">
              <a:buNone/>
            </a:pPr>
            <a:r>
              <a:rPr lang="en-US" b="1" dirty="0"/>
              <a:t>In the planning phase, the goal is to define the project’s goals, scope, and resource requirements.</a:t>
            </a:r>
          </a:p>
          <a:p>
            <a:pPr>
              <a:buFont typeface="Arial" panose="020B0604020202020204" pitchFamily="34" charset="0"/>
              <a:buChar char="•"/>
            </a:pPr>
            <a:r>
              <a:rPr lang="en-US" b="1" dirty="0"/>
              <a:t>Goal:</a:t>
            </a:r>
            <a:r>
              <a:rPr lang="en-US" dirty="0"/>
              <a:t> Create an intuitive, scalable collaborative learning platform.</a:t>
            </a:r>
          </a:p>
          <a:p>
            <a:pPr>
              <a:buFont typeface="Arial" panose="020B0604020202020204" pitchFamily="34" charset="0"/>
              <a:buChar char="•"/>
            </a:pPr>
            <a:r>
              <a:rPr lang="en-US" b="1" dirty="0"/>
              <a:t>Scope:</a:t>
            </a:r>
            <a:r>
              <a:rPr lang="en-US" dirty="0"/>
              <a:t> </a:t>
            </a:r>
          </a:p>
          <a:p>
            <a:pPr marL="742950" lvl="1" indent="-285750">
              <a:buFont typeface="Arial" panose="020B0604020202020204" pitchFamily="34" charset="0"/>
              <a:buChar char="•"/>
            </a:pPr>
            <a:r>
              <a:rPr lang="en-US" dirty="0"/>
              <a:t>Develop student-teacher collaboration tools (chat, video calls, file sharing).</a:t>
            </a:r>
          </a:p>
          <a:p>
            <a:pPr marL="742950" lvl="1" indent="-285750">
              <a:buFont typeface="Arial" panose="020B0604020202020204" pitchFamily="34" charset="0"/>
              <a:buChar char="•"/>
            </a:pPr>
            <a:r>
              <a:rPr lang="en-US" dirty="0"/>
              <a:t>Create interactive learning modules.</a:t>
            </a:r>
          </a:p>
          <a:p>
            <a:pPr marL="742950" lvl="1" indent="-285750">
              <a:buFont typeface="Arial" panose="020B0604020202020204" pitchFamily="34" charset="0"/>
              <a:buChar char="•"/>
            </a:pPr>
            <a:r>
              <a:rPr lang="en-US" dirty="0"/>
              <a:t>Implement data privacy and secure login features.</a:t>
            </a:r>
          </a:p>
          <a:p>
            <a:pPr>
              <a:buFont typeface="Arial" panose="020B0604020202020204" pitchFamily="34" charset="0"/>
              <a:buChar char="•"/>
            </a:pPr>
            <a:r>
              <a:rPr lang="en-US" b="1" dirty="0"/>
              <a:t>Resources:</a:t>
            </a:r>
            <a:r>
              <a:rPr lang="en-US" dirty="0"/>
              <a:t> </a:t>
            </a:r>
          </a:p>
          <a:p>
            <a:pPr marL="742950" lvl="1" indent="-285750">
              <a:buFont typeface="Arial" panose="020B0604020202020204" pitchFamily="34" charset="0"/>
              <a:buChar char="•"/>
            </a:pPr>
            <a:r>
              <a:rPr lang="en-US" dirty="0"/>
              <a:t>Development Team (Front-end, Back-end, QA)</a:t>
            </a:r>
          </a:p>
          <a:p>
            <a:pPr marL="742950" lvl="1" indent="-285750">
              <a:buFont typeface="Arial" panose="020B0604020202020204" pitchFamily="34" charset="0"/>
              <a:buChar char="•"/>
            </a:pPr>
            <a:r>
              <a:rPr lang="en-US" dirty="0"/>
              <a:t>Cloud Infrastructure</a:t>
            </a:r>
          </a:p>
          <a:p>
            <a:pPr marL="742950" lvl="1" indent="-285750">
              <a:buFont typeface="Arial" panose="020B0604020202020204" pitchFamily="34" charset="0"/>
              <a:buChar char="•"/>
            </a:pPr>
            <a:r>
              <a:rPr lang="en-US" dirty="0"/>
              <a:t>Data Security Consultants</a:t>
            </a:r>
          </a:p>
          <a:p>
            <a:pPr>
              <a:buFont typeface="Arial" panose="020B0604020202020204" pitchFamily="34" charset="0"/>
              <a:buChar char="•"/>
            </a:pPr>
            <a:r>
              <a:rPr lang="en-US" b="1" dirty="0"/>
              <a:t>Timeline:</a:t>
            </a:r>
            <a:r>
              <a:rPr lang="en-US" dirty="0"/>
              <a:t> </a:t>
            </a:r>
          </a:p>
          <a:p>
            <a:pPr marL="742950" lvl="1" indent="-285750">
              <a:buFont typeface="Arial" panose="020B0604020202020204" pitchFamily="34" charset="0"/>
              <a:buChar char="•"/>
            </a:pPr>
            <a:r>
              <a:rPr lang="en-US" dirty="0"/>
              <a:t>MVP within 4 months</a:t>
            </a:r>
          </a:p>
          <a:p>
            <a:pPr marL="742950" lvl="1" indent="-285750">
              <a:buFont typeface="Arial" panose="020B0604020202020204" pitchFamily="34" charset="0"/>
              <a:buChar char="•"/>
            </a:pPr>
            <a:r>
              <a:rPr lang="en-US" dirty="0"/>
              <a:t>Full-featured product within 12 months</a:t>
            </a:r>
          </a:p>
        </p:txBody>
      </p:sp>
    </p:spTree>
    <p:extLst>
      <p:ext uri="{BB962C8B-B14F-4D97-AF65-F5344CB8AC3E}">
        <p14:creationId xmlns:p14="http://schemas.microsoft.com/office/powerpoint/2010/main" val="61087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BD487-CE3F-70FC-4DEC-9B32C24A4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C0572B-8EF0-3FCA-9611-94540A2C2454}"/>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8035A740-33FB-8767-32AB-CD0DDEA76244}"/>
              </a:ext>
            </a:extLst>
          </p:cNvPr>
          <p:cNvSpPr txBox="1">
            <a:spLocks/>
          </p:cNvSpPr>
          <p:nvPr/>
        </p:nvSpPr>
        <p:spPr>
          <a:xfrm>
            <a:off x="1010446" y="2044701"/>
            <a:ext cx="10457654" cy="4448174"/>
          </a:xfrm>
          <a:prstGeom prst="rect">
            <a:avLst/>
          </a:prstGeom>
        </p:spPr>
        <p:txBody>
          <a:bodyPr vert="horz" lIns="91440" tIns="45720" rIns="91440" bIns="45720" rtlCol="0">
            <a:normAutofit fontScale="5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Requirements Analysis</a:t>
            </a:r>
          </a:p>
          <a:p>
            <a:pPr>
              <a:buNone/>
            </a:pPr>
            <a:r>
              <a:rPr lang="en-US" b="1" dirty="0"/>
              <a:t>Identify the functional and non-functional requirements based on stakeholder needs.</a:t>
            </a:r>
          </a:p>
          <a:p>
            <a:pPr>
              <a:buFont typeface="Arial" panose="020B0604020202020204" pitchFamily="34" charset="0"/>
              <a:buChar char="•"/>
            </a:pPr>
            <a:r>
              <a:rPr lang="en-US" b="1" dirty="0"/>
              <a:t>Functional Requirements:</a:t>
            </a:r>
            <a:endParaRPr lang="en-US" dirty="0"/>
          </a:p>
          <a:p>
            <a:pPr marL="742950" lvl="1" indent="-285750">
              <a:buFont typeface="Arial" panose="020B0604020202020204" pitchFamily="34" charset="0"/>
              <a:buChar char="•"/>
            </a:pPr>
            <a:r>
              <a:rPr lang="en-US" dirty="0"/>
              <a:t>Real-time chat and video call support.</a:t>
            </a:r>
          </a:p>
          <a:p>
            <a:pPr marL="742950" lvl="1" indent="-285750">
              <a:buFont typeface="Arial" panose="020B0604020202020204" pitchFamily="34" charset="0"/>
              <a:buChar char="•"/>
            </a:pPr>
            <a:r>
              <a:rPr lang="en-US" dirty="0"/>
              <a:t>Secure login for students, teachers, and administrators.</a:t>
            </a:r>
          </a:p>
          <a:p>
            <a:pPr marL="742950" lvl="1" indent="-285750">
              <a:buFont typeface="Arial" panose="020B0604020202020204" pitchFamily="34" charset="0"/>
              <a:buChar char="•"/>
            </a:pPr>
            <a:r>
              <a:rPr lang="en-US" dirty="0"/>
              <a:t>Assignment submission and grading system.</a:t>
            </a:r>
          </a:p>
          <a:p>
            <a:pPr>
              <a:buFont typeface="Arial" panose="020B0604020202020204" pitchFamily="34" charset="0"/>
              <a:buChar char="•"/>
            </a:pPr>
            <a:r>
              <a:rPr lang="en-US" b="1" dirty="0"/>
              <a:t>Non-Functional Requirements:</a:t>
            </a:r>
            <a:endParaRPr lang="en-US" dirty="0"/>
          </a:p>
          <a:p>
            <a:pPr marL="742950" lvl="1" indent="-285750">
              <a:buFont typeface="Arial" panose="020B0604020202020204" pitchFamily="34" charset="0"/>
              <a:buChar char="•"/>
            </a:pPr>
            <a:r>
              <a:rPr lang="en-US" dirty="0"/>
              <a:t>Scalability – Must support 100,000+ simultaneous users.</a:t>
            </a:r>
          </a:p>
          <a:p>
            <a:pPr marL="742950" lvl="1" indent="-285750">
              <a:buFont typeface="Arial" panose="020B0604020202020204" pitchFamily="34" charset="0"/>
              <a:buChar char="•"/>
            </a:pPr>
            <a:r>
              <a:rPr lang="en-US" dirty="0"/>
              <a:t>Data privacy – Must comply with GDPR.</a:t>
            </a:r>
          </a:p>
          <a:p>
            <a:pPr marL="742950" lvl="1" indent="-285750">
              <a:buFont typeface="Arial" panose="020B0604020202020204" pitchFamily="34" charset="0"/>
              <a:buChar char="•"/>
            </a:pPr>
            <a:r>
              <a:rPr lang="en-US" dirty="0"/>
              <a:t>99.9% uptime.</a:t>
            </a:r>
          </a:p>
          <a:p>
            <a:pPr marL="742950" lvl="1" indent="-285750">
              <a:buFont typeface="Arial" panose="020B0604020202020204" pitchFamily="34" charset="0"/>
              <a:buChar char="•"/>
            </a:pPr>
            <a:endParaRPr lang="en-US" dirty="0"/>
          </a:p>
          <a:p>
            <a:pPr>
              <a:buNone/>
            </a:pPr>
            <a:r>
              <a:rPr lang="en-US" b="1" dirty="0"/>
              <a:t>Stakeholders:</a:t>
            </a:r>
            <a:endParaRPr lang="en-US" dirty="0"/>
          </a:p>
          <a:p>
            <a:pPr>
              <a:buFont typeface="Arial" panose="020B0604020202020204" pitchFamily="34" charset="0"/>
              <a:buChar char="•"/>
            </a:pPr>
            <a:r>
              <a:rPr lang="en-US" dirty="0"/>
              <a:t>Students – Ease of use, quick navigation.</a:t>
            </a:r>
          </a:p>
          <a:p>
            <a:pPr>
              <a:buFont typeface="Arial" panose="020B0604020202020204" pitchFamily="34" charset="0"/>
              <a:buChar char="•"/>
            </a:pPr>
            <a:r>
              <a:rPr lang="en-US" dirty="0"/>
              <a:t>Teachers – Gradebook, assignment tracking.</a:t>
            </a:r>
          </a:p>
          <a:p>
            <a:pPr>
              <a:buFont typeface="Arial" panose="020B0604020202020204" pitchFamily="34" charset="0"/>
              <a:buChar char="•"/>
            </a:pPr>
            <a:r>
              <a:rPr lang="en-US" dirty="0"/>
              <a:t>Admins – User management and system reporting.</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7050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ECA7-3480-D1D2-299A-1F61709560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E56BBB-3FEE-637C-4032-160A4D1210A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2DD26A5-9C65-8E52-646A-C3FED138617A}"/>
              </a:ext>
            </a:extLst>
          </p:cNvPr>
          <p:cNvSpPr txBox="1">
            <a:spLocks/>
          </p:cNvSpPr>
          <p:nvPr/>
        </p:nvSpPr>
        <p:spPr>
          <a:xfrm>
            <a:off x="1010446" y="2044701"/>
            <a:ext cx="10457654" cy="4448174"/>
          </a:xfrm>
          <a:prstGeom prst="rect">
            <a:avLst/>
          </a:prstGeom>
        </p:spPr>
        <p:txBody>
          <a:bodyPr vert="horz" lIns="91440" tIns="45720" rIns="91440" bIns="45720" rtlCol="0">
            <a:normAutofit fontScale="8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a:t>Design</a:t>
            </a:r>
            <a:endParaRPr lang="en-US" b="1" dirty="0"/>
          </a:p>
          <a:p>
            <a:pPr>
              <a:buNone/>
            </a:pPr>
            <a:r>
              <a:rPr lang="en-US" b="1" dirty="0"/>
              <a:t>Design the architecture, data models, and user interfaces for </a:t>
            </a:r>
            <a:r>
              <a:rPr lang="en-US" b="1" dirty="0" err="1"/>
              <a:t>Eduhance</a:t>
            </a:r>
            <a:r>
              <a:rPr lang="en-US" b="1" dirty="0"/>
              <a:t>.</a:t>
            </a:r>
            <a:endParaRPr lang="hr-HR" b="1" dirty="0"/>
          </a:p>
          <a:p>
            <a:pPr>
              <a:buFont typeface="+mj-lt"/>
              <a:buAutoNum type="arabicPeriod"/>
            </a:pPr>
            <a:r>
              <a:rPr lang="hr-HR" b="1" dirty="0"/>
              <a:t>Data Model:</a:t>
            </a:r>
            <a:endParaRPr lang="hr-HR" dirty="0"/>
          </a:p>
          <a:p>
            <a:pPr marL="742950" lvl="1" indent="-285750">
              <a:buFont typeface="+mj-lt"/>
              <a:buAutoNum type="arabicPeriod"/>
            </a:pPr>
            <a:r>
              <a:rPr lang="hr-HR" dirty="0" err="1"/>
              <a:t>User</a:t>
            </a:r>
            <a:r>
              <a:rPr lang="hr-HR" dirty="0"/>
              <a:t> Table (</a:t>
            </a:r>
            <a:r>
              <a:rPr lang="hr-HR" dirty="0" err="1"/>
              <a:t>id</a:t>
            </a:r>
            <a:r>
              <a:rPr lang="hr-HR" dirty="0"/>
              <a:t>, </a:t>
            </a:r>
            <a:r>
              <a:rPr lang="hr-HR" dirty="0" err="1"/>
              <a:t>name</a:t>
            </a:r>
            <a:r>
              <a:rPr lang="hr-HR" dirty="0"/>
              <a:t>, role, email)</a:t>
            </a:r>
          </a:p>
          <a:p>
            <a:pPr marL="742950" lvl="1" indent="-285750">
              <a:buFont typeface="+mj-lt"/>
              <a:buAutoNum type="arabicPeriod"/>
            </a:pPr>
            <a:r>
              <a:rPr lang="hr-HR" dirty="0" err="1"/>
              <a:t>Course</a:t>
            </a:r>
            <a:r>
              <a:rPr lang="hr-HR" dirty="0"/>
              <a:t> Table (</a:t>
            </a:r>
            <a:r>
              <a:rPr lang="hr-HR" dirty="0" err="1"/>
              <a:t>course</a:t>
            </a:r>
            <a:r>
              <a:rPr lang="hr-HR" dirty="0"/>
              <a:t> </a:t>
            </a:r>
            <a:r>
              <a:rPr lang="hr-HR" dirty="0" err="1"/>
              <a:t>id</a:t>
            </a:r>
            <a:r>
              <a:rPr lang="hr-HR" dirty="0"/>
              <a:t>, </a:t>
            </a:r>
            <a:r>
              <a:rPr lang="hr-HR" dirty="0" err="1"/>
              <a:t>name</a:t>
            </a:r>
            <a:r>
              <a:rPr lang="hr-HR" dirty="0"/>
              <a:t>, </a:t>
            </a:r>
            <a:r>
              <a:rPr lang="hr-HR" dirty="0" err="1"/>
              <a:t>teacher</a:t>
            </a:r>
            <a:r>
              <a:rPr lang="hr-HR" dirty="0"/>
              <a:t> </a:t>
            </a:r>
            <a:r>
              <a:rPr lang="hr-HR" dirty="0" err="1"/>
              <a:t>id</a:t>
            </a:r>
            <a:r>
              <a:rPr lang="hr-HR" dirty="0"/>
              <a:t>)</a:t>
            </a:r>
          </a:p>
          <a:p>
            <a:pPr marL="742950" lvl="1" indent="-285750">
              <a:buFont typeface="+mj-lt"/>
              <a:buAutoNum type="arabicPeriod"/>
            </a:pPr>
            <a:r>
              <a:rPr lang="hr-HR" dirty="0"/>
              <a:t>Chat Table (chat </a:t>
            </a:r>
            <a:r>
              <a:rPr lang="hr-HR" dirty="0" err="1"/>
              <a:t>id</a:t>
            </a:r>
            <a:r>
              <a:rPr lang="hr-HR" dirty="0"/>
              <a:t>, </a:t>
            </a:r>
            <a:r>
              <a:rPr lang="hr-HR" dirty="0" err="1"/>
              <a:t>user</a:t>
            </a:r>
            <a:r>
              <a:rPr lang="hr-HR" dirty="0"/>
              <a:t> </a:t>
            </a:r>
            <a:r>
              <a:rPr lang="hr-HR" dirty="0" err="1"/>
              <a:t>id</a:t>
            </a:r>
            <a:r>
              <a:rPr lang="hr-HR" dirty="0"/>
              <a:t>, </a:t>
            </a:r>
            <a:r>
              <a:rPr lang="hr-HR" dirty="0" err="1"/>
              <a:t>message</a:t>
            </a:r>
            <a:r>
              <a:rPr lang="hr-HR" dirty="0"/>
              <a:t>)</a:t>
            </a:r>
          </a:p>
          <a:p>
            <a:pPr>
              <a:buFont typeface="+mj-lt"/>
              <a:buAutoNum type="arabicPeriod"/>
            </a:pPr>
            <a:r>
              <a:rPr lang="hr-HR" b="1" dirty="0"/>
              <a:t>System </a:t>
            </a:r>
            <a:r>
              <a:rPr lang="hr-HR" b="1" dirty="0" err="1"/>
              <a:t>Architecture</a:t>
            </a:r>
            <a:r>
              <a:rPr lang="hr-HR" b="1" dirty="0"/>
              <a:t>:</a:t>
            </a:r>
            <a:endParaRPr lang="hr-HR" dirty="0"/>
          </a:p>
          <a:p>
            <a:pPr marL="742950" lvl="1" indent="-285750">
              <a:buFont typeface="+mj-lt"/>
              <a:buAutoNum type="arabicPeriod"/>
            </a:pPr>
            <a:r>
              <a:rPr lang="hr-HR" dirty="0" err="1"/>
              <a:t>Microservices</a:t>
            </a:r>
            <a:r>
              <a:rPr lang="hr-HR" dirty="0"/>
              <a:t> </a:t>
            </a:r>
            <a:r>
              <a:rPr lang="hr-HR" dirty="0" err="1"/>
              <a:t>architecture</a:t>
            </a:r>
            <a:r>
              <a:rPr lang="hr-HR" dirty="0"/>
              <a:t> – Separate </a:t>
            </a:r>
            <a:r>
              <a:rPr lang="hr-HR" dirty="0" err="1"/>
              <a:t>modules</a:t>
            </a:r>
            <a:r>
              <a:rPr lang="hr-HR" dirty="0"/>
              <a:t> for chat, </a:t>
            </a:r>
            <a:r>
              <a:rPr lang="hr-HR" dirty="0" err="1"/>
              <a:t>grading</a:t>
            </a:r>
            <a:r>
              <a:rPr lang="hr-HR" dirty="0"/>
              <a:t>, </a:t>
            </a:r>
            <a:r>
              <a:rPr lang="hr-HR" dirty="0" err="1"/>
              <a:t>and</a:t>
            </a:r>
            <a:r>
              <a:rPr lang="hr-HR" dirty="0"/>
              <a:t> login.</a:t>
            </a:r>
          </a:p>
          <a:p>
            <a:pPr marL="742950" lvl="1" indent="-285750">
              <a:buFont typeface="+mj-lt"/>
              <a:buAutoNum type="arabicPeriod"/>
            </a:pPr>
            <a:r>
              <a:rPr lang="hr-HR" dirty="0"/>
              <a:t>Cloud-</a:t>
            </a:r>
            <a:r>
              <a:rPr lang="hr-HR" dirty="0" err="1"/>
              <a:t>based</a:t>
            </a:r>
            <a:r>
              <a:rPr lang="hr-HR" dirty="0"/>
              <a:t> </a:t>
            </a:r>
            <a:r>
              <a:rPr lang="hr-HR" dirty="0" err="1"/>
              <a:t>infrastructure</a:t>
            </a:r>
            <a:r>
              <a:rPr lang="hr-HR" dirty="0"/>
              <a:t> (AWS </a:t>
            </a:r>
            <a:r>
              <a:rPr lang="hr-HR" dirty="0" err="1"/>
              <a:t>or</a:t>
            </a:r>
            <a:r>
              <a:rPr lang="hr-HR" dirty="0"/>
              <a:t> Azure).</a:t>
            </a:r>
          </a:p>
          <a:p>
            <a:pPr>
              <a:buFont typeface="+mj-lt"/>
              <a:buAutoNum type="arabicPeriod"/>
            </a:pPr>
            <a:r>
              <a:rPr lang="hr-HR" b="1" dirty="0"/>
              <a:t>UI/UX Design:</a:t>
            </a:r>
            <a:endParaRPr lang="hr-HR" dirty="0"/>
          </a:p>
          <a:p>
            <a:pPr marL="742950" lvl="1" indent="-285750">
              <a:buFont typeface="+mj-lt"/>
              <a:buAutoNum type="arabicPeriod"/>
            </a:pPr>
            <a:r>
              <a:rPr lang="hr-HR" dirty="0" err="1"/>
              <a:t>Clean</a:t>
            </a:r>
            <a:r>
              <a:rPr lang="hr-HR" dirty="0"/>
              <a:t>, </a:t>
            </a:r>
            <a:r>
              <a:rPr lang="hr-HR" dirty="0" err="1"/>
              <a:t>responsive</a:t>
            </a:r>
            <a:r>
              <a:rPr lang="hr-HR" dirty="0"/>
              <a:t> design.</a:t>
            </a:r>
          </a:p>
          <a:p>
            <a:pPr marL="742950" lvl="1" indent="-285750">
              <a:buFont typeface="+mj-lt"/>
              <a:buAutoNum type="arabicPeriod"/>
            </a:pPr>
            <a:r>
              <a:rPr lang="hr-HR" dirty="0"/>
              <a:t>Mobile-</a:t>
            </a:r>
            <a:r>
              <a:rPr lang="hr-HR" dirty="0" err="1"/>
              <a:t>first</a:t>
            </a:r>
            <a:r>
              <a:rPr lang="hr-HR" dirty="0"/>
              <a:t> </a:t>
            </a:r>
            <a:r>
              <a:rPr lang="hr-HR" dirty="0" err="1"/>
              <a:t>approach</a:t>
            </a:r>
            <a:r>
              <a:rPr lang="hr-HR" dirty="0"/>
              <a:t> for </a:t>
            </a:r>
            <a:r>
              <a:rPr lang="hr-HR" dirty="0" err="1"/>
              <a:t>accessibility</a:t>
            </a:r>
            <a:r>
              <a:rPr lang="hr-HR" dirty="0"/>
              <a:t>.</a:t>
            </a:r>
          </a:p>
        </p:txBody>
      </p:sp>
    </p:spTree>
    <p:extLst>
      <p:ext uri="{BB962C8B-B14F-4D97-AF65-F5344CB8AC3E}">
        <p14:creationId xmlns:p14="http://schemas.microsoft.com/office/powerpoint/2010/main" val="89714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F22C-A444-55E1-E11B-B14B7B2BA0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98EF05-DF43-F090-A72E-05665D3221AC}"/>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8D981DF-9515-974C-734E-25B3B5EB71AC}"/>
              </a:ext>
            </a:extLst>
          </p:cNvPr>
          <p:cNvSpPr txBox="1">
            <a:spLocks/>
          </p:cNvSpPr>
          <p:nvPr/>
        </p:nvSpPr>
        <p:spPr>
          <a:xfrm>
            <a:off x="991396" y="256540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err="1"/>
              <a:t>Implementation</a:t>
            </a:r>
            <a:endParaRPr lang="hr-HR" b="1" dirty="0"/>
          </a:p>
          <a:p>
            <a:pPr>
              <a:buNone/>
            </a:pPr>
            <a:r>
              <a:rPr lang="hr-HR" b="1" dirty="0" err="1"/>
              <a:t>Convert</a:t>
            </a:r>
            <a:r>
              <a:rPr lang="hr-HR" b="1" dirty="0"/>
              <a:t> </a:t>
            </a:r>
            <a:r>
              <a:rPr lang="hr-HR" b="1" dirty="0" err="1"/>
              <a:t>the</a:t>
            </a:r>
            <a:r>
              <a:rPr lang="hr-HR" b="1" dirty="0"/>
              <a:t> design </a:t>
            </a:r>
            <a:r>
              <a:rPr lang="hr-HR" b="1" dirty="0" err="1"/>
              <a:t>into</a:t>
            </a:r>
            <a:r>
              <a:rPr lang="hr-HR" b="1" dirty="0"/>
              <a:t> </a:t>
            </a:r>
            <a:r>
              <a:rPr lang="hr-HR" b="1" dirty="0" err="1"/>
              <a:t>working</a:t>
            </a:r>
            <a:r>
              <a:rPr lang="hr-HR" b="1" dirty="0"/>
              <a:t> </a:t>
            </a:r>
            <a:r>
              <a:rPr lang="hr-HR" b="1" dirty="0" err="1"/>
              <a:t>code</a:t>
            </a:r>
            <a:r>
              <a:rPr lang="hr-HR" b="1" dirty="0"/>
              <a:t>.</a:t>
            </a:r>
          </a:p>
          <a:p>
            <a:pPr>
              <a:buFont typeface="Arial" panose="020B0604020202020204" pitchFamily="34" charset="0"/>
              <a:buChar char="•"/>
            </a:pPr>
            <a:r>
              <a:rPr lang="hr-HR" b="1" dirty="0" err="1"/>
              <a:t>Backend</a:t>
            </a:r>
            <a:r>
              <a:rPr lang="hr-HR" b="1" dirty="0"/>
              <a:t>:</a:t>
            </a:r>
            <a:r>
              <a:rPr lang="hr-HR" dirty="0"/>
              <a:t> Node.js + Express.js + </a:t>
            </a:r>
            <a:r>
              <a:rPr lang="hr-HR" dirty="0" err="1"/>
              <a:t>PostgreSQL</a:t>
            </a:r>
            <a:endParaRPr lang="hr-HR" dirty="0"/>
          </a:p>
          <a:p>
            <a:pPr>
              <a:buFont typeface="Arial" panose="020B0604020202020204" pitchFamily="34" charset="0"/>
              <a:buChar char="•"/>
            </a:pPr>
            <a:r>
              <a:rPr lang="hr-HR" b="1" dirty="0" err="1"/>
              <a:t>Frontend</a:t>
            </a:r>
            <a:r>
              <a:rPr lang="hr-HR" b="1" dirty="0"/>
              <a:t>:</a:t>
            </a:r>
            <a:r>
              <a:rPr lang="hr-HR" dirty="0"/>
              <a:t> React.js + </a:t>
            </a:r>
            <a:r>
              <a:rPr lang="hr-HR" dirty="0" err="1"/>
              <a:t>Redux</a:t>
            </a:r>
            <a:endParaRPr lang="hr-HR" dirty="0"/>
          </a:p>
          <a:p>
            <a:pPr>
              <a:buFont typeface="Arial" panose="020B0604020202020204" pitchFamily="34" charset="0"/>
              <a:buChar char="•"/>
            </a:pPr>
            <a:r>
              <a:rPr lang="hr-HR" b="1" dirty="0" err="1"/>
              <a:t>Authentication</a:t>
            </a:r>
            <a:r>
              <a:rPr lang="hr-HR" b="1" dirty="0"/>
              <a:t>:</a:t>
            </a:r>
            <a:r>
              <a:rPr lang="hr-HR" dirty="0"/>
              <a:t> </a:t>
            </a:r>
            <a:r>
              <a:rPr lang="hr-HR" dirty="0" err="1"/>
              <a:t>OAuth</a:t>
            </a:r>
            <a:r>
              <a:rPr lang="hr-HR" dirty="0"/>
              <a:t> + JWT</a:t>
            </a:r>
          </a:p>
          <a:p>
            <a:pPr>
              <a:buFont typeface="Arial" panose="020B0604020202020204" pitchFamily="34" charset="0"/>
              <a:buChar char="•"/>
            </a:pPr>
            <a:r>
              <a:rPr lang="hr-HR" b="1" dirty="0"/>
              <a:t>Real-time </a:t>
            </a:r>
            <a:r>
              <a:rPr lang="hr-HR" b="1" dirty="0" err="1"/>
              <a:t>communication</a:t>
            </a:r>
            <a:r>
              <a:rPr lang="hr-HR" b="1" dirty="0"/>
              <a:t>:</a:t>
            </a:r>
            <a:r>
              <a:rPr lang="hr-HR" dirty="0"/>
              <a:t> </a:t>
            </a:r>
            <a:r>
              <a:rPr lang="hr-HR" dirty="0" err="1"/>
              <a:t>WebSockets</a:t>
            </a:r>
            <a:endParaRPr lang="hr-HR" dirty="0"/>
          </a:p>
          <a:p>
            <a:pPr>
              <a:buFont typeface="Arial" panose="020B0604020202020204" pitchFamily="34" charset="0"/>
              <a:buChar char="•"/>
            </a:pPr>
            <a:r>
              <a:rPr lang="hr-HR" b="1" dirty="0" err="1"/>
              <a:t>Infrastructure</a:t>
            </a:r>
            <a:r>
              <a:rPr lang="hr-HR" b="1" dirty="0"/>
              <a:t>:</a:t>
            </a:r>
            <a:r>
              <a:rPr lang="hr-HR" dirty="0"/>
              <a:t> </a:t>
            </a:r>
            <a:r>
              <a:rPr lang="hr-HR" dirty="0" err="1"/>
              <a:t>Docker</a:t>
            </a:r>
            <a:r>
              <a:rPr lang="hr-HR" dirty="0"/>
              <a:t> + </a:t>
            </a:r>
            <a:r>
              <a:rPr lang="hr-HR" dirty="0" err="1"/>
              <a:t>Kubernetes</a:t>
            </a:r>
            <a:r>
              <a:rPr lang="hr-HR" dirty="0"/>
              <a:t> for </a:t>
            </a:r>
            <a:r>
              <a:rPr lang="hr-HR" dirty="0" err="1"/>
              <a:t>containerization</a:t>
            </a:r>
            <a:endParaRPr lang="hr-HR" dirty="0"/>
          </a:p>
        </p:txBody>
      </p:sp>
    </p:spTree>
    <p:extLst>
      <p:ext uri="{BB962C8B-B14F-4D97-AF65-F5344CB8AC3E}">
        <p14:creationId xmlns:p14="http://schemas.microsoft.com/office/powerpoint/2010/main" val="15215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A378-C4BB-BEAD-FD0E-B04F8A6E90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4C6D2-2899-8080-5F48-7E6EFABAF63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1DE0CAE-ADE9-D8B7-CA6E-3CD90A168CC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Testing</a:t>
            </a:r>
          </a:p>
          <a:p>
            <a:pPr>
              <a:buNone/>
            </a:pPr>
            <a:r>
              <a:rPr lang="en-US" b="1" dirty="0"/>
              <a:t>Ensure that the system works as expected through rigorous testing.</a:t>
            </a:r>
          </a:p>
          <a:p>
            <a:pPr>
              <a:buNone/>
            </a:pPr>
            <a:endParaRPr lang="en-US" dirty="0"/>
          </a:p>
          <a:p>
            <a:pPr>
              <a:buFont typeface="Arial" panose="020B0604020202020204" pitchFamily="34" charset="0"/>
              <a:buChar char="•"/>
            </a:pPr>
            <a:r>
              <a:rPr lang="en-US" b="1" dirty="0"/>
              <a:t>Unit Testing:</a:t>
            </a:r>
            <a:r>
              <a:rPr lang="en-US" dirty="0"/>
              <a:t> Test individual modules (chat, login).</a:t>
            </a:r>
          </a:p>
          <a:p>
            <a:pPr>
              <a:buFont typeface="Arial" panose="020B0604020202020204" pitchFamily="34" charset="0"/>
              <a:buChar char="•"/>
            </a:pPr>
            <a:r>
              <a:rPr lang="en-US" b="1" dirty="0"/>
              <a:t>Integration Testing:</a:t>
            </a:r>
            <a:r>
              <a:rPr lang="en-US" dirty="0"/>
              <a:t> Test API connections between front-end and back-end.</a:t>
            </a:r>
          </a:p>
          <a:p>
            <a:pPr>
              <a:buFont typeface="Arial" panose="020B0604020202020204" pitchFamily="34" charset="0"/>
              <a:buChar char="•"/>
            </a:pPr>
            <a:r>
              <a:rPr lang="en-US" b="1" dirty="0"/>
              <a:t>Performance Testing:</a:t>
            </a:r>
            <a:r>
              <a:rPr lang="en-US" dirty="0"/>
              <a:t> Ensure platform can handle 100,000+ concurrent users.</a:t>
            </a:r>
          </a:p>
          <a:p>
            <a:pPr>
              <a:buFont typeface="Arial" panose="020B0604020202020204" pitchFamily="34" charset="0"/>
              <a:buChar char="•"/>
            </a:pPr>
            <a:r>
              <a:rPr lang="en-US" b="1" dirty="0"/>
              <a:t>Security Testing:</a:t>
            </a:r>
            <a:r>
              <a:rPr lang="en-US" dirty="0"/>
              <a:t> Test for SQL injection, CSRF, and XSS vulnerabilities.</a:t>
            </a:r>
          </a:p>
          <a:p>
            <a:pPr>
              <a:buFont typeface="Arial" panose="020B0604020202020204" pitchFamily="34" charset="0"/>
              <a:buChar char="•"/>
            </a:pPr>
            <a:r>
              <a:rPr lang="en-US" b="1" dirty="0"/>
              <a:t>User Acceptance Testing (UAT):</a:t>
            </a:r>
            <a:r>
              <a:rPr lang="en-US" dirty="0"/>
              <a:t> Gather teacher and student feedback.</a:t>
            </a:r>
          </a:p>
        </p:txBody>
      </p:sp>
    </p:spTree>
    <p:extLst>
      <p:ext uri="{BB962C8B-B14F-4D97-AF65-F5344CB8AC3E}">
        <p14:creationId xmlns:p14="http://schemas.microsoft.com/office/powerpoint/2010/main" val="160486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238E-D07E-4D76-84A4-E59DCE0149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74856-710E-3220-F0D3-2C4FCD7A4786}"/>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95680E4-BA12-5C3A-9CF7-F201523FC631}"/>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Deployment</a:t>
            </a:r>
          </a:p>
          <a:p>
            <a:pPr>
              <a:buNone/>
            </a:pPr>
            <a:r>
              <a:rPr lang="en-US" b="1" dirty="0"/>
              <a:t>Release the product into a live environment.</a:t>
            </a:r>
          </a:p>
          <a:p>
            <a:pPr>
              <a:buNone/>
            </a:pPr>
            <a:endParaRPr lang="en-US" dirty="0"/>
          </a:p>
          <a:p>
            <a:pPr>
              <a:buFont typeface="Arial" panose="020B0604020202020204" pitchFamily="34" charset="0"/>
              <a:buChar char="•"/>
            </a:pPr>
            <a:r>
              <a:rPr lang="en-US" dirty="0"/>
              <a:t>Deploy using AWS Elastic Beanstalk for scalability.</a:t>
            </a:r>
          </a:p>
          <a:p>
            <a:pPr>
              <a:buFont typeface="Arial" panose="020B0604020202020204" pitchFamily="34" charset="0"/>
              <a:buChar char="•"/>
            </a:pPr>
            <a:r>
              <a:rPr lang="en-US" dirty="0"/>
              <a:t>Set up automatic failover and load balancing.</a:t>
            </a:r>
          </a:p>
          <a:p>
            <a:pPr>
              <a:buFont typeface="Arial" panose="020B0604020202020204" pitchFamily="34" charset="0"/>
              <a:buChar char="•"/>
            </a:pPr>
            <a:r>
              <a:rPr lang="en-US" dirty="0"/>
              <a:t>Blue/Green deployment to minimize downtime.</a:t>
            </a:r>
          </a:p>
        </p:txBody>
      </p:sp>
    </p:spTree>
    <p:extLst>
      <p:ext uri="{BB962C8B-B14F-4D97-AF65-F5344CB8AC3E}">
        <p14:creationId xmlns:p14="http://schemas.microsoft.com/office/powerpoint/2010/main" val="223696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A093-3749-5D95-BBB3-867179CAD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AD0203-062C-F8B4-D001-9A2522F2B5FF}"/>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375BEC68-195F-7F82-8AC6-08C4E519A8D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Maintenance</a:t>
            </a:r>
          </a:p>
          <a:p>
            <a:pPr>
              <a:buNone/>
            </a:pPr>
            <a:r>
              <a:rPr lang="en-US" b="1" dirty="0"/>
              <a:t>Monitor system performance and apply updates as needed.</a:t>
            </a:r>
          </a:p>
          <a:p>
            <a:pPr>
              <a:buNone/>
            </a:pPr>
            <a:endParaRPr lang="en-US" dirty="0"/>
          </a:p>
          <a:p>
            <a:pPr>
              <a:buFont typeface="Arial" panose="020B0604020202020204" pitchFamily="34" charset="0"/>
              <a:buChar char="•"/>
            </a:pPr>
            <a:r>
              <a:rPr lang="en-US" dirty="0"/>
              <a:t>Monitor server load and response times.</a:t>
            </a:r>
          </a:p>
          <a:p>
            <a:pPr>
              <a:buFont typeface="Arial" panose="020B0604020202020204" pitchFamily="34" charset="0"/>
              <a:buChar char="•"/>
            </a:pPr>
            <a:r>
              <a:rPr lang="en-US" dirty="0"/>
              <a:t>Roll out feature updates based on feedback.</a:t>
            </a:r>
          </a:p>
          <a:p>
            <a:pPr>
              <a:buFont typeface="Arial" panose="020B0604020202020204" pitchFamily="34" charset="0"/>
              <a:buChar char="•"/>
            </a:pPr>
            <a:r>
              <a:rPr lang="en-US" dirty="0"/>
              <a:t>Improve security as new threats emerge.</a:t>
            </a:r>
          </a:p>
        </p:txBody>
      </p:sp>
    </p:spTree>
    <p:extLst>
      <p:ext uri="{BB962C8B-B14F-4D97-AF65-F5344CB8AC3E}">
        <p14:creationId xmlns:p14="http://schemas.microsoft.com/office/powerpoint/2010/main" val="1460343922"/>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422</TotalTime>
  <Words>635</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Bahnschrift SemiBold</vt:lpstr>
      <vt:lpstr>Bahnschrift SemiLight</vt:lpstr>
      <vt:lpstr>Calibri</vt:lpstr>
      <vt:lpstr>Calibri Light</vt:lpstr>
      <vt:lpstr>Montserrat</vt:lpstr>
      <vt:lpstr>Tema sustava Office</vt:lpstr>
      <vt:lpstr>SOFTWARE DEVELOPMENT LIFE CYCLE</vt:lpstr>
      <vt:lpstr>SDLC</vt:lpstr>
      <vt:lpstr>SDLC – PHASES</vt:lpstr>
      <vt:lpstr>SDLC – PHASES</vt:lpstr>
      <vt:lpstr>SDLC – PHASES</vt:lpstr>
      <vt:lpstr>SDLC – PHASES</vt:lpstr>
      <vt:lpstr>SDLC – PHASES</vt:lpstr>
      <vt:lpstr>SDLC – PHASES</vt:lpstr>
      <vt:lpstr>SDLC – PHASES</vt:lpstr>
      <vt:lpstr>SDLC – ROLES AND 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cp:lastModifiedBy>
  <cp:revision>104</cp:revision>
  <dcterms:created xsi:type="dcterms:W3CDTF">2024-02-12T13:35:47Z</dcterms:created>
  <dcterms:modified xsi:type="dcterms:W3CDTF">2025-03-13T14:11:15Z</dcterms:modified>
</cp:coreProperties>
</file>