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1" r:id="rId4"/>
    <p:sldId id="282" r:id="rId5"/>
    <p:sldId id="283" r:id="rId6"/>
    <p:sldId id="285" r:id="rId7"/>
    <p:sldId id="284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100" d="100"/>
          <a:sy n="100" d="100"/>
        </p:scale>
        <p:origin x="9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13.3.2025.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103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1. 🌐 Overview of Cross-Platform Development</a:t>
            </a:r>
          </a:p>
          <a:p>
            <a:pPr>
              <a:buNone/>
            </a:pPr>
            <a:r>
              <a:rPr lang="en-US"/>
              <a:t>Cross-platform development allows developers to build mobile applications using a </a:t>
            </a:r>
            <a:r>
              <a:rPr lang="en-US" b="1"/>
              <a:t>single codebase</a:t>
            </a:r>
            <a:r>
              <a:rPr lang="en-US"/>
              <a:t> and deploy them on multiple platforms (Android, iOS). This reduces development effort and ensures consistency in functionality and user experience.</a:t>
            </a:r>
          </a:p>
          <a:p>
            <a:pPr>
              <a:buNone/>
            </a:pPr>
            <a:r>
              <a:rPr lang="en-US" b="1"/>
              <a:t>🔎 Unified Codebase</a:t>
            </a:r>
          </a:p>
          <a:p>
            <a:pPr>
              <a:buNone/>
            </a:pPr>
            <a:r>
              <a:rPr lang="en-US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None/>
            </a:pPr>
            <a:r>
              <a:rPr lang="en-US"/>
              <a:t>✅ </a:t>
            </a:r>
            <a:r>
              <a:rPr lang="en-US" b="1"/>
              <a:t>Example: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Write a login feature in React Native → Works on both iOS and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Consistent behavior across platforms</a:t>
            </a:r>
          </a:p>
          <a:p>
            <a:pPr>
              <a:buNone/>
            </a:pPr>
            <a:r>
              <a:rPr lang="en-US" b="1"/>
              <a:t>🎯 Consistency</a:t>
            </a:r>
          </a:p>
          <a:p>
            <a:pPr>
              <a:buNone/>
            </a:pPr>
            <a:r>
              <a:rPr lang="en-US"/>
              <a:t>Maintaining a consistent UI and user experience across platforms is critical for user retention and satisfaction.</a:t>
            </a:r>
          </a:p>
          <a:p>
            <a:pPr>
              <a:buNone/>
            </a:pPr>
            <a:r>
              <a:rPr lang="en-US"/>
              <a:t>✅ </a:t>
            </a:r>
            <a:r>
              <a:rPr lang="en-US" b="1"/>
              <a:t>Example: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Material Design components on Android → Cupertino components on 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Cross-platform frameworks automatically adapt UI to platform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Platform-specific gestures (like swiping or haptic feedback) handled by the framework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83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A69E-B936-4006-14FB-9F35CB06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0A8F6-571F-D96C-1B9E-09E6D2FD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17CE6-3A46-AF34-BC60-1FAB22AC7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1. 🌐 Overview of Cross-Platform Development</a:t>
            </a:r>
          </a:p>
          <a:p>
            <a:pPr>
              <a:buNone/>
            </a:pPr>
            <a:r>
              <a:rPr lang="en-US"/>
              <a:t>Cross-platform development allows developers to build mobile applications using a </a:t>
            </a:r>
            <a:r>
              <a:rPr lang="en-US" b="1"/>
              <a:t>single codebase</a:t>
            </a:r>
            <a:r>
              <a:rPr lang="en-US"/>
              <a:t> and deploy them on multiple platforms (Android, iOS). This reduces development effort and ensures consistency in functionality and user experience.</a:t>
            </a:r>
          </a:p>
          <a:p>
            <a:pPr>
              <a:buNone/>
            </a:pPr>
            <a:r>
              <a:rPr lang="en-US" b="1"/>
              <a:t>🔎 Unified Codebase</a:t>
            </a:r>
          </a:p>
          <a:p>
            <a:pPr>
              <a:buNone/>
            </a:pPr>
            <a:r>
              <a:rPr lang="en-US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None/>
            </a:pPr>
            <a:r>
              <a:rPr lang="en-US"/>
              <a:t>✅ </a:t>
            </a:r>
            <a:r>
              <a:rPr lang="en-US" b="1"/>
              <a:t>Example: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Write a login feature in React Native → Works on both iOS and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Consistent behavior across platforms</a:t>
            </a:r>
          </a:p>
          <a:p>
            <a:pPr>
              <a:buNone/>
            </a:pPr>
            <a:r>
              <a:rPr lang="en-US" b="1"/>
              <a:t>🎯 Consistency</a:t>
            </a:r>
          </a:p>
          <a:p>
            <a:pPr>
              <a:buNone/>
            </a:pPr>
            <a:r>
              <a:rPr lang="en-US"/>
              <a:t>Maintaining a consistent UI and user experience across platforms is critical for user retention and satisfaction.</a:t>
            </a:r>
          </a:p>
          <a:p>
            <a:pPr>
              <a:buNone/>
            </a:pPr>
            <a:r>
              <a:rPr lang="en-US"/>
              <a:t>✅ </a:t>
            </a:r>
            <a:r>
              <a:rPr lang="en-US" b="1"/>
              <a:t>Example: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Material Design components on Android → Cupertino components on 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Cross-platform frameworks automatically adapt UI to platform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Platform-specific gestures (like swiping or haptic feedback) handled by the framework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8A08-DFB1-E2BA-C07A-77A82AF9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080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B2D71-B06B-01CD-92AB-B2BE43AC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A325D-4693-D77F-0B30-DCA561240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183BF-51EA-D694-7FC8-9B554D45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1. 🌐 Overview of Cross-Platform Development</a:t>
            </a:r>
          </a:p>
          <a:p>
            <a:pPr>
              <a:buNone/>
            </a:pPr>
            <a:r>
              <a:rPr lang="en-US"/>
              <a:t>Cross-platform development allows developers to build mobile applications using a </a:t>
            </a:r>
            <a:r>
              <a:rPr lang="en-US" b="1"/>
              <a:t>single codebase</a:t>
            </a:r>
            <a:r>
              <a:rPr lang="en-US"/>
              <a:t> and deploy them on multiple platforms (Android, iOS). This reduces development effort and ensures consistency in functionality and user experience.</a:t>
            </a:r>
          </a:p>
          <a:p>
            <a:pPr>
              <a:buNone/>
            </a:pPr>
            <a:r>
              <a:rPr lang="en-US" b="1"/>
              <a:t>🔎 Unified Codebase</a:t>
            </a:r>
          </a:p>
          <a:p>
            <a:pPr>
              <a:buNone/>
            </a:pPr>
            <a:r>
              <a:rPr lang="en-US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None/>
            </a:pPr>
            <a:r>
              <a:rPr lang="en-US"/>
              <a:t>✅ </a:t>
            </a:r>
            <a:r>
              <a:rPr lang="en-US" b="1"/>
              <a:t>Example: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Write a login feature in React Native → Works on both iOS and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Consistent behavior across platforms</a:t>
            </a:r>
          </a:p>
          <a:p>
            <a:pPr>
              <a:buNone/>
            </a:pPr>
            <a:r>
              <a:rPr lang="en-US" b="1"/>
              <a:t>🎯 Consistency</a:t>
            </a:r>
          </a:p>
          <a:p>
            <a:pPr>
              <a:buNone/>
            </a:pPr>
            <a:r>
              <a:rPr lang="en-US"/>
              <a:t>Maintaining a consistent UI and user experience across platforms is critical for user retention and satisfaction.</a:t>
            </a:r>
          </a:p>
          <a:p>
            <a:pPr>
              <a:buNone/>
            </a:pPr>
            <a:r>
              <a:rPr lang="en-US"/>
              <a:t>✅ </a:t>
            </a:r>
            <a:r>
              <a:rPr lang="en-US" b="1"/>
              <a:t>Example: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Material Design components on Android → Cupertino components on 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Cross-platform frameworks automatically adapt UI to platform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Platform-specific gestures (like swiping or haptic feedback) handled by the framework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8951-0491-197A-EFBE-1B845D41F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152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049CE-499A-2541-75CE-4EC298D6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9C01E-40AA-87F5-A641-61BCC0F56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26F0A-CB6B-C8B0-70E0-6FA0946E6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F49A1-3659-DF12-919D-F5692EEE1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42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13.3.2025.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DEVELOPMENT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- NATIVE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15964-F90E-1992-2317-93BB2A47006C}"/>
              </a:ext>
            </a:extLst>
          </p:cNvPr>
          <p:cNvSpPr txBox="1">
            <a:spLocks/>
          </p:cNvSpPr>
          <p:nvPr/>
        </p:nvSpPr>
        <p:spPr>
          <a:xfrm>
            <a:off x="1048546" y="2131458"/>
            <a:ext cx="10353802" cy="39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Android: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Development Tools:</a:t>
            </a:r>
            <a:r>
              <a:rPr lang="en-US" dirty="0"/>
              <a:t> Familiarity with Android Studio and the use of Java or Kotlin.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App Lifecycle and UI Design:</a:t>
            </a:r>
            <a:r>
              <a:rPr lang="en-US" dirty="0"/>
              <a:t> Understanding Android-specific design guidelines and the lifecycle of an Android app.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iOS: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Development Tools:</a:t>
            </a:r>
            <a:r>
              <a:rPr lang="en-US" dirty="0"/>
              <a:t> Using Xcode with Swift (or Objective-C) for app development.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Design Principles:</a:t>
            </a:r>
            <a:r>
              <a:rPr lang="en-US" dirty="0"/>
              <a:t> Adhering to iOS design standards and managing app lifecycle events.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1A4E-303B-F937-4435-44B7372F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35362-0D0B-7375-F5EA-37041BC0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CROSS-PLATFORM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93457-CBC6-8EE3-B6CE-60D50011D12A}"/>
              </a:ext>
            </a:extLst>
          </p:cNvPr>
          <p:cNvSpPr txBox="1">
            <a:spLocks/>
          </p:cNvSpPr>
          <p:nvPr/>
        </p:nvSpPr>
        <p:spPr>
          <a:xfrm>
            <a:off x="419100" y="2131458"/>
            <a:ext cx="10983248" cy="436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Developing natively for both Android and iOS can be time-consuming and resource-intensive. Cross-platform development allows you to use a </a:t>
            </a:r>
            <a:r>
              <a:rPr lang="en-US" b="1" dirty="0"/>
              <a:t>unified codebase</a:t>
            </a:r>
            <a:r>
              <a:rPr lang="en-US" dirty="0"/>
              <a:t> to reduce costs, accelerate development, and improve maintainability — without sacrificing performance or user experience.</a:t>
            </a:r>
          </a:p>
          <a:p>
            <a:pPr>
              <a:buNone/>
            </a:pPr>
            <a:endParaRPr lang="en-US" dirty="0"/>
          </a:p>
          <a:p>
            <a:pPr marL="15875" indent="0">
              <a:buNone/>
            </a:pPr>
            <a:r>
              <a:rPr lang="en-US" dirty="0"/>
              <a:t>Building apps for multiple platforms from a single codebase offers several key benefits:</a:t>
            </a:r>
            <a:br>
              <a:rPr lang="en-US" dirty="0"/>
            </a:br>
            <a:r>
              <a:rPr lang="en-US" dirty="0"/>
              <a:t>✅ Faster time-to-market with reduced development effort.</a:t>
            </a:r>
            <a:br>
              <a:rPr lang="en-US" dirty="0"/>
            </a:br>
            <a:r>
              <a:rPr lang="en-US" dirty="0"/>
              <a:t>✅ Lower development and maintenance costs.</a:t>
            </a:r>
            <a:br>
              <a:rPr lang="en-US" dirty="0"/>
            </a:br>
            <a:r>
              <a:rPr lang="en-US" dirty="0"/>
              <a:t>✅ Consistent user experience across platforms.</a:t>
            </a:r>
            <a:br>
              <a:rPr lang="en-US" dirty="0"/>
            </a:br>
            <a:r>
              <a:rPr lang="en-US" dirty="0"/>
              <a:t>✅ Ability to leverage native features using plugins and APIs.</a:t>
            </a:r>
            <a:br>
              <a:rPr lang="en-US" dirty="0"/>
            </a:br>
            <a:r>
              <a:rPr lang="en-US" dirty="0"/>
              <a:t>✅ Easier updates and feature rollouts.</a:t>
            </a:r>
          </a:p>
        </p:txBody>
      </p:sp>
    </p:spTree>
    <p:extLst>
      <p:ext uri="{BB962C8B-B14F-4D97-AF65-F5344CB8AC3E}">
        <p14:creationId xmlns:p14="http://schemas.microsoft.com/office/powerpoint/2010/main" val="13388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20D9-D01B-C868-7E05-61972411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D8DCB-0280-524A-0523-FB8BE455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CROSS-PLATFORM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56D0BD-4CAF-9040-7027-0022C2010068}"/>
              </a:ext>
            </a:extLst>
          </p:cNvPr>
          <p:cNvSpPr txBox="1">
            <a:spLocks/>
          </p:cNvSpPr>
          <p:nvPr/>
        </p:nvSpPr>
        <p:spPr>
          <a:xfrm>
            <a:off x="419100" y="2131458"/>
            <a:ext cx="5054600" cy="4361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Unified Codebase</a:t>
            </a:r>
          </a:p>
          <a:p>
            <a:pPr>
              <a:buNone/>
            </a:pPr>
            <a:r>
              <a:rPr lang="en-US" dirty="0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a login feature in React Native → Works on both iOS and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behavior across platforms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E7DB96-A8C6-3302-D4F3-9B3FA7F19FC0}"/>
              </a:ext>
            </a:extLst>
          </p:cNvPr>
          <p:cNvSpPr txBox="1">
            <a:spLocks/>
          </p:cNvSpPr>
          <p:nvPr/>
        </p:nvSpPr>
        <p:spPr>
          <a:xfrm>
            <a:off x="6223000" y="2252108"/>
            <a:ext cx="5054600" cy="4361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 err="1"/>
              <a:t>Consistency</a:t>
            </a:r>
            <a:endParaRPr lang="hr-HR" b="1" dirty="0"/>
          </a:p>
          <a:p>
            <a:pPr>
              <a:buNone/>
            </a:pPr>
            <a:r>
              <a:rPr lang="hr-HR" dirty="0" err="1"/>
              <a:t>Maintaining</a:t>
            </a:r>
            <a:r>
              <a:rPr lang="hr-HR" dirty="0"/>
              <a:t> a </a:t>
            </a:r>
            <a:r>
              <a:rPr lang="hr-HR" dirty="0" err="1"/>
              <a:t>consistent</a:t>
            </a:r>
            <a:r>
              <a:rPr lang="hr-HR" dirty="0"/>
              <a:t> UI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experience</a:t>
            </a:r>
            <a:r>
              <a:rPr lang="hr-HR" dirty="0"/>
              <a:t> </a:t>
            </a:r>
            <a:r>
              <a:rPr lang="hr-HR" dirty="0" err="1"/>
              <a:t>across</a:t>
            </a:r>
            <a:r>
              <a:rPr lang="hr-HR" dirty="0"/>
              <a:t> </a:t>
            </a:r>
            <a:r>
              <a:rPr lang="hr-HR" dirty="0" err="1"/>
              <a:t>platforms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critical</a:t>
            </a:r>
            <a:r>
              <a:rPr lang="hr-HR" dirty="0"/>
              <a:t> for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retention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satisfaction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dirty="0"/>
              <a:t>✅ </a:t>
            </a:r>
            <a:r>
              <a:rPr lang="hr-HR" b="1" dirty="0" err="1"/>
              <a:t>Example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Material</a:t>
            </a:r>
            <a:r>
              <a:rPr lang="hr-HR" dirty="0"/>
              <a:t> Design </a:t>
            </a:r>
            <a:r>
              <a:rPr lang="hr-HR" dirty="0" err="1"/>
              <a:t>components</a:t>
            </a:r>
            <a:r>
              <a:rPr lang="hr-HR" dirty="0"/>
              <a:t> on Android → </a:t>
            </a:r>
            <a:r>
              <a:rPr lang="hr-HR" dirty="0" err="1"/>
              <a:t>Cupertino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on </a:t>
            </a:r>
            <a:r>
              <a:rPr lang="hr-HR" dirty="0" err="1"/>
              <a:t>iOS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Cross-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frameworks</a:t>
            </a:r>
            <a:r>
              <a:rPr lang="hr-HR" dirty="0"/>
              <a:t> </a:t>
            </a:r>
            <a:r>
              <a:rPr lang="hr-HR" dirty="0" err="1"/>
              <a:t>automatically</a:t>
            </a:r>
            <a:r>
              <a:rPr lang="hr-HR" dirty="0"/>
              <a:t> </a:t>
            </a:r>
            <a:r>
              <a:rPr lang="hr-HR" dirty="0" err="1"/>
              <a:t>adapt</a:t>
            </a:r>
            <a:r>
              <a:rPr lang="hr-HR" dirty="0"/>
              <a:t> UI to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guidelines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Platform-specific</a:t>
            </a:r>
            <a:r>
              <a:rPr lang="hr-HR" dirty="0"/>
              <a:t> </a:t>
            </a:r>
            <a:r>
              <a:rPr lang="hr-HR" dirty="0" err="1"/>
              <a:t>gestures</a:t>
            </a:r>
            <a:r>
              <a:rPr lang="hr-HR" dirty="0"/>
              <a:t> (</a:t>
            </a:r>
            <a:r>
              <a:rPr lang="hr-HR" dirty="0" err="1"/>
              <a:t>like</a:t>
            </a:r>
            <a:r>
              <a:rPr lang="hr-HR" dirty="0"/>
              <a:t> </a:t>
            </a:r>
            <a:r>
              <a:rPr lang="hr-HR" dirty="0" err="1"/>
              <a:t>swiping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haptic</a:t>
            </a:r>
            <a:r>
              <a:rPr lang="hr-HR" dirty="0"/>
              <a:t> </a:t>
            </a:r>
            <a:r>
              <a:rPr lang="hr-HR" dirty="0" err="1"/>
              <a:t>feedback</a:t>
            </a:r>
            <a:r>
              <a:rPr lang="hr-HR" dirty="0"/>
              <a:t>) </a:t>
            </a:r>
            <a:r>
              <a:rPr lang="hr-HR" dirty="0" err="1"/>
              <a:t>handled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28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E8E0-B9BD-CDDE-754F-F20FB26A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955CA5-F94B-4765-2C78-6D66E60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90398-C259-62CA-82BD-F64873F56466}"/>
              </a:ext>
            </a:extLst>
          </p:cNvPr>
          <p:cNvSpPr txBox="1">
            <a:spLocks/>
          </p:cNvSpPr>
          <p:nvPr/>
        </p:nvSpPr>
        <p:spPr>
          <a:xfrm>
            <a:off x="7112000" y="2150510"/>
            <a:ext cx="4398298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React Native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JavaScript +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Uses native components and a JavaScript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 Reload:</a:t>
            </a:r>
            <a:r>
              <a:rPr lang="en-US" dirty="0"/>
              <a:t> Fast updates without rebuilding the app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→ Close to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community and third-party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Reusable UI components</a:t>
            </a:r>
          </a:p>
          <a:p>
            <a:pPr>
              <a:buNone/>
            </a:pPr>
            <a:r>
              <a:rPr lang="en-US" dirty="0"/>
              <a:t>⚠️ </a:t>
            </a:r>
            <a:r>
              <a:rPr lang="en-US" b="1" dirty="0"/>
              <a:t>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animations and UI may require native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curve for handling state and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7A64C5-4B3B-EF9C-CCAE-F905B3514D9E}"/>
              </a:ext>
            </a:extLst>
          </p:cNvPr>
          <p:cNvSpPr txBox="1">
            <a:spLocks/>
          </p:cNvSpPr>
          <p:nvPr/>
        </p:nvSpPr>
        <p:spPr>
          <a:xfrm>
            <a:off x="527050" y="2036208"/>
            <a:ext cx="5715000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Apache </a:t>
            </a:r>
            <a:r>
              <a:rPr lang="hr-HR" b="1" dirty="0" err="1"/>
              <a:t>Cordova</a:t>
            </a:r>
            <a:endParaRPr lang="en-US" b="1" dirty="0"/>
          </a:p>
          <a:p>
            <a:pPr>
              <a:buNone/>
            </a:pPr>
            <a:endParaRPr lang="hr-HR" b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Language</a:t>
            </a:r>
            <a:r>
              <a:rPr lang="hr-HR" b="1" dirty="0"/>
              <a:t>:</a:t>
            </a:r>
            <a:r>
              <a:rPr lang="hr-HR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Approach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Wraps</a:t>
            </a:r>
            <a:r>
              <a:rPr lang="hr-HR" dirty="0"/>
              <a:t> a web </a:t>
            </a:r>
            <a:r>
              <a:rPr lang="hr-HR" dirty="0" err="1"/>
              <a:t>app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native</a:t>
            </a:r>
            <a:r>
              <a:rPr lang="hr-HR" dirty="0"/>
              <a:t> </a:t>
            </a:r>
            <a:r>
              <a:rPr lang="hr-HR" dirty="0" err="1"/>
              <a:t>container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WebView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Plugins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Allows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to </a:t>
            </a:r>
            <a:r>
              <a:rPr lang="hr-HR" dirty="0" err="1"/>
              <a:t>native</a:t>
            </a:r>
            <a:r>
              <a:rPr lang="hr-HR" dirty="0"/>
              <a:t> </a:t>
            </a:r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(</a:t>
            </a:r>
            <a:r>
              <a:rPr lang="hr-HR" dirty="0" err="1"/>
              <a:t>camera</a:t>
            </a:r>
            <a:r>
              <a:rPr lang="hr-HR" dirty="0"/>
              <a:t>, GPS)</a:t>
            </a:r>
          </a:p>
          <a:p>
            <a:pPr>
              <a:buNone/>
            </a:pPr>
            <a:r>
              <a:rPr lang="hr-HR" dirty="0"/>
              <a:t>✅ </a:t>
            </a:r>
            <a:r>
              <a:rPr lang="hr-HR" b="1" dirty="0" err="1"/>
              <a:t>Advantages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Familiar</a:t>
            </a:r>
            <a:r>
              <a:rPr lang="hr-HR" dirty="0"/>
              <a:t> web </a:t>
            </a:r>
            <a:r>
              <a:rPr lang="hr-HR" dirty="0" err="1"/>
              <a:t>technologies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Large</a:t>
            </a:r>
            <a:r>
              <a:rPr lang="hr-HR" dirty="0"/>
              <a:t> </a:t>
            </a:r>
            <a:r>
              <a:rPr lang="hr-HR" dirty="0" err="1"/>
              <a:t>ecosystem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plugins</a:t>
            </a:r>
            <a:endParaRPr lang="hr-HR" dirty="0"/>
          </a:p>
          <a:p>
            <a:pPr>
              <a:buNone/>
            </a:pPr>
            <a:r>
              <a:rPr lang="hr-HR" dirty="0"/>
              <a:t>⚠️ </a:t>
            </a:r>
            <a:r>
              <a:rPr lang="hr-HR" b="1" dirty="0" err="1"/>
              <a:t>Considerations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Web-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 → </a:t>
            </a:r>
            <a:r>
              <a:rPr lang="hr-HR" dirty="0" err="1"/>
              <a:t>Lower</a:t>
            </a:r>
            <a:r>
              <a:rPr lang="hr-HR" dirty="0"/>
              <a:t> </a:t>
            </a:r>
            <a:r>
              <a:rPr lang="hr-HR" dirty="0" err="1"/>
              <a:t>performance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</a:t>
            </a:r>
            <a:r>
              <a:rPr lang="hr-HR" dirty="0" err="1"/>
              <a:t>native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UI </a:t>
            </a:r>
            <a:r>
              <a:rPr lang="hr-HR" dirty="0" err="1"/>
              <a:t>elements</a:t>
            </a:r>
            <a:r>
              <a:rPr lang="hr-HR" dirty="0"/>
              <a:t> </a:t>
            </a:r>
            <a:r>
              <a:rPr lang="hr-HR" dirty="0" err="1"/>
              <a:t>may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feel</a:t>
            </a:r>
            <a:r>
              <a:rPr lang="hr-HR" dirty="0"/>
              <a:t> "</a:t>
            </a:r>
            <a:r>
              <a:rPr lang="hr-HR" dirty="0" err="1"/>
              <a:t>native</a:t>
            </a:r>
            <a:r>
              <a:rPr lang="hr-HR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behavior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18666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B949-441E-45A4-E8FE-5FDFF6D4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170CD-3601-F223-E5E9-5C1EF6D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0F68B-92E6-3290-4F3D-3C2F82A31B0F}"/>
              </a:ext>
            </a:extLst>
          </p:cNvPr>
          <p:cNvSpPr txBox="1">
            <a:spLocks/>
          </p:cNvSpPr>
          <p:nvPr/>
        </p:nvSpPr>
        <p:spPr>
          <a:xfrm>
            <a:off x="527050" y="2036208"/>
            <a:ext cx="5715000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Flutter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Uses a custom rendering engine for building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 Reload:</a:t>
            </a:r>
            <a:r>
              <a:rPr lang="en-US" dirty="0"/>
              <a:t> Fast updates without full rebuild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→ Compiles to native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customizable UI with widgets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community and strong Google support</a:t>
            </a:r>
          </a:p>
          <a:p>
            <a:pPr>
              <a:buNone/>
            </a:pPr>
            <a:r>
              <a:rPr lang="en-US" dirty="0"/>
              <a:t>⚠️ </a:t>
            </a:r>
            <a:r>
              <a:rPr lang="en-US" b="1" dirty="0"/>
              <a:t>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Dart is less familiar to most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Larger app size compared to other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BD89D-0E0B-B11D-D7A3-365EF606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468938" cy="13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90C-BEB5-37F1-A6FD-13688D55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6B4FA9-42B4-49F1-4330-C43CA58C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FINAL EXERCISE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A6376-34D9-3DE3-59D2-B24F37BB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61" y="3083333"/>
            <a:ext cx="1165088" cy="141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5A11A-8CC5-B88D-A68F-A098C57902B1}"/>
              </a:ext>
            </a:extLst>
          </p:cNvPr>
          <p:cNvSpPr txBox="1"/>
          <p:nvPr/>
        </p:nvSpPr>
        <p:spPr>
          <a:xfrm>
            <a:off x="939560" y="2197893"/>
            <a:ext cx="7315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Pack and Deploy Your Classroom Management App with Apache Cordova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Install Apache Cordova</a:t>
            </a:r>
            <a:br>
              <a:rPr lang="en-US" sz="1400" dirty="0"/>
            </a:br>
            <a:r>
              <a:rPr lang="en-US" sz="1400" dirty="0"/>
              <a:t>Set up Cordova on your machine to package your HTML, CSS, and JavaScript files into a mobile-ready application.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Prepare Your Web Project</a:t>
            </a:r>
            <a:br>
              <a:rPr lang="en-US" sz="1400" dirty="0"/>
            </a:br>
            <a:r>
              <a:rPr lang="en-US" sz="1400" dirty="0"/>
              <a:t>Make sure your project folder is well-structured and includes all necessary files (HTML, CSS, JS).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Build the Mobile App</a:t>
            </a:r>
            <a:br>
              <a:rPr lang="en-US" sz="1400" dirty="0"/>
            </a:br>
            <a:r>
              <a:rPr lang="en-US" sz="1400" dirty="0"/>
              <a:t>Use Cordova commands to build your project for Android or iOS, creating native app packages.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Test on Real Devices</a:t>
            </a:r>
            <a:br>
              <a:rPr lang="en-US" sz="1400" dirty="0"/>
            </a:br>
            <a:r>
              <a:rPr lang="en-US" sz="1400" dirty="0"/>
              <a:t>Install the generated app files on your phone or emulator to see your classroom management tool in action.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dirty="0"/>
              <a:t>👉 This will let you experience your project on real devices and share it with others—taking your classroom management app to the next level! 😎</a:t>
            </a:r>
          </a:p>
          <a:p>
            <a:endParaRPr lang="en-US" sz="1400" dirty="0"/>
          </a:p>
          <a:p>
            <a:r>
              <a:rPr lang="en-US" sz="1400" dirty="0"/>
              <a:t>https://cordova.apache.org/</a:t>
            </a:r>
          </a:p>
        </p:txBody>
      </p:sp>
    </p:spTree>
    <p:extLst>
      <p:ext uri="{BB962C8B-B14F-4D97-AF65-F5344CB8AC3E}">
        <p14:creationId xmlns:p14="http://schemas.microsoft.com/office/powerpoint/2010/main" val="1814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442</TotalTime>
  <Words>1160</Words>
  <Application>Microsoft Office PowerPoint</Application>
  <PresentationFormat>Widescreen</PresentationFormat>
  <Paragraphs>120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MOBILE DEVELOPMENT</vt:lpstr>
      <vt:lpstr>MOBILE DEVELOPMENT - NATIVE</vt:lpstr>
      <vt:lpstr>MOBILE DEVELOPMENT – CROSS-PLATFORM</vt:lpstr>
      <vt:lpstr>MOBILE DEVELOPMENT – CROSS-PLATFORM</vt:lpstr>
      <vt:lpstr>MOBILE DEVELOPMENT – TOOLS</vt:lpstr>
      <vt:lpstr>MOBILE DEVELOPMENT – TOOLS</vt:lpstr>
      <vt:lpstr>MOBILE DEVELOPMENT – FINAL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118</cp:revision>
  <dcterms:created xsi:type="dcterms:W3CDTF">2024-02-12T13:35:47Z</dcterms:created>
  <dcterms:modified xsi:type="dcterms:W3CDTF">2025-03-13T14:04:27Z</dcterms:modified>
</cp:coreProperties>
</file>