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0853" autoAdjust="0"/>
  </p:normalViewPr>
  <p:slideViewPr>
    <p:cSldViewPr snapToGrid="0">
      <p:cViewPr varScale="1">
        <p:scale>
          <a:sx n="100" d="100"/>
          <a:sy n="100" d="100"/>
        </p:scale>
        <p:origin x="960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13.3.2025.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13.3.2025.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Data Security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31566-1BFA-23AA-7C2A-E6E26017D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0EBC45-754A-61FE-B349-7AA0B3365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THREATS 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DFBC7-98C4-F9B4-E60A-21E9E2036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063861"/>
            <a:ext cx="4668838" cy="19621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A102DA-2DB8-6C8A-7534-C9BD16706FAC}"/>
              </a:ext>
            </a:extLst>
          </p:cNvPr>
          <p:cNvSpPr txBox="1">
            <a:spLocks/>
          </p:cNvSpPr>
          <p:nvPr/>
        </p:nvSpPr>
        <p:spPr>
          <a:xfrm>
            <a:off x="5505450" y="1974836"/>
            <a:ext cx="6686550" cy="45243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✅ </a:t>
            </a:r>
            <a:r>
              <a:rPr lang="hr-HR" b="1" dirty="0" err="1"/>
              <a:t>Firewalls</a:t>
            </a:r>
            <a:r>
              <a:rPr lang="hr-HR" dirty="0"/>
              <a:t> –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unauthorized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to </a:t>
            </a:r>
            <a:r>
              <a:rPr lang="hr-HR" dirty="0" err="1"/>
              <a:t>networks</a:t>
            </a:r>
            <a:r>
              <a:rPr lang="hr-HR" dirty="0"/>
              <a:t>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 err="1"/>
              <a:t>Intrusion</a:t>
            </a:r>
            <a:r>
              <a:rPr lang="hr-HR" b="1" dirty="0"/>
              <a:t> </a:t>
            </a:r>
            <a:r>
              <a:rPr lang="hr-HR" b="1" dirty="0" err="1"/>
              <a:t>Detection</a:t>
            </a:r>
            <a:r>
              <a:rPr lang="hr-HR" b="1" dirty="0"/>
              <a:t>/</a:t>
            </a:r>
            <a:r>
              <a:rPr lang="hr-HR" b="1" dirty="0" err="1"/>
              <a:t>Prevention</a:t>
            </a:r>
            <a:r>
              <a:rPr lang="hr-HR" b="1" dirty="0"/>
              <a:t> Systems (IDS/IPS)</a:t>
            </a:r>
            <a:r>
              <a:rPr lang="hr-HR" dirty="0"/>
              <a:t> – Monitor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malicious</a:t>
            </a:r>
            <a:r>
              <a:rPr lang="hr-HR" dirty="0"/>
              <a:t> </a:t>
            </a:r>
            <a:r>
              <a:rPr lang="hr-HR" dirty="0" err="1"/>
              <a:t>traffic</a:t>
            </a:r>
            <a:r>
              <a:rPr lang="hr-HR" dirty="0"/>
              <a:t>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Antivirus </a:t>
            </a:r>
            <a:r>
              <a:rPr lang="hr-HR" b="1" dirty="0" err="1"/>
              <a:t>and</a:t>
            </a:r>
            <a:r>
              <a:rPr lang="hr-HR" b="1" dirty="0"/>
              <a:t> </a:t>
            </a:r>
            <a:r>
              <a:rPr lang="hr-HR" b="1" dirty="0" err="1"/>
              <a:t>Antimalware</a:t>
            </a:r>
            <a:r>
              <a:rPr lang="hr-HR" dirty="0"/>
              <a:t> – </a:t>
            </a:r>
            <a:r>
              <a:rPr lang="hr-HR" dirty="0" err="1"/>
              <a:t>Detect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remove</a:t>
            </a:r>
            <a:r>
              <a:rPr lang="hr-HR" dirty="0"/>
              <a:t> </a:t>
            </a:r>
            <a:r>
              <a:rPr lang="hr-HR" dirty="0" err="1"/>
              <a:t>malicious</a:t>
            </a:r>
            <a:r>
              <a:rPr lang="hr-HR" dirty="0"/>
              <a:t> software.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Access Controls</a:t>
            </a:r>
            <a:r>
              <a:rPr lang="hr-HR" dirty="0"/>
              <a:t> – Use role-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multi-</a:t>
            </a:r>
            <a:r>
              <a:rPr lang="hr-HR" dirty="0" err="1"/>
              <a:t>factor</a:t>
            </a:r>
            <a:r>
              <a:rPr lang="hr-HR" dirty="0"/>
              <a:t> </a:t>
            </a:r>
            <a:r>
              <a:rPr lang="hr-HR" dirty="0" err="1"/>
              <a:t>authentication</a:t>
            </a:r>
            <a:r>
              <a:rPr lang="hr-HR" dirty="0"/>
              <a:t> (MFA).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Data </a:t>
            </a:r>
            <a:r>
              <a:rPr lang="hr-HR" b="1" dirty="0" err="1"/>
              <a:t>Loss</a:t>
            </a:r>
            <a:r>
              <a:rPr lang="hr-HR" b="1" dirty="0"/>
              <a:t> </a:t>
            </a:r>
            <a:r>
              <a:rPr lang="hr-HR" b="1" dirty="0" err="1"/>
              <a:t>Prevention</a:t>
            </a:r>
            <a:r>
              <a:rPr lang="hr-HR" b="1" dirty="0"/>
              <a:t> (DLP)</a:t>
            </a:r>
            <a:r>
              <a:rPr lang="hr-HR" dirty="0"/>
              <a:t> – </a:t>
            </a:r>
            <a:r>
              <a:rPr lang="hr-HR" dirty="0" err="1"/>
              <a:t>Prevent</a:t>
            </a:r>
            <a:r>
              <a:rPr lang="hr-HR" dirty="0"/>
              <a:t> data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being</a:t>
            </a:r>
            <a:r>
              <a:rPr lang="hr-HR" dirty="0"/>
              <a:t> </a:t>
            </a:r>
            <a:r>
              <a:rPr lang="hr-HR" dirty="0" err="1"/>
              <a:t>transferred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copied</a:t>
            </a:r>
            <a:r>
              <a:rPr lang="hr-HR" dirty="0"/>
              <a:t> </a:t>
            </a:r>
            <a:r>
              <a:rPr lang="hr-HR" dirty="0" err="1"/>
              <a:t>without</a:t>
            </a:r>
            <a:r>
              <a:rPr lang="hr-HR" dirty="0"/>
              <a:t> </a:t>
            </a:r>
            <a:r>
              <a:rPr lang="hr-HR" dirty="0" err="1"/>
              <a:t>permission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1606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5969-368E-1628-F3D0-3F8C0CB6D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8D66E6-3465-CD97-12C0-267530FC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THREATS 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28AD35-0951-9210-302D-8B4925872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3063861"/>
            <a:ext cx="4668838" cy="196216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A39881-201E-1BAF-3052-ADFC95FBD8DB}"/>
              </a:ext>
            </a:extLst>
          </p:cNvPr>
          <p:cNvSpPr txBox="1">
            <a:spLocks/>
          </p:cNvSpPr>
          <p:nvPr/>
        </p:nvSpPr>
        <p:spPr>
          <a:xfrm>
            <a:off x="5810250" y="1974837"/>
            <a:ext cx="6178550" cy="2178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✅ </a:t>
            </a:r>
            <a:r>
              <a:rPr lang="hr-HR" b="1" dirty="0" err="1"/>
              <a:t>Firewalls</a:t>
            </a:r>
            <a:r>
              <a:rPr lang="hr-HR" dirty="0"/>
              <a:t> –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unauthorized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to </a:t>
            </a:r>
            <a:r>
              <a:rPr lang="hr-HR" dirty="0" err="1"/>
              <a:t>networks</a:t>
            </a:r>
            <a:r>
              <a:rPr lang="hr-HR" dirty="0"/>
              <a:t>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 err="1"/>
              <a:t>Intrusion</a:t>
            </a:r>
            <a:r>
              <a:rPr lang="hr-HR" b="1" dirty="0"/>
              <a:t> </a:t>
            </a:r>
            <a:r>
              <a:rPr lang="hr-HR" b="1" dirty="0" err="1"/>
              <a:t>Detection</a:t>
            </a:r>
            <a:r>
              <a:rPr lang="hr-HR" b="1" dirty="0"/>
              <a:t>/</a:t>
            </a:r>
            <a:r>
              <a:rPr lang="hr-HR" b="1" dirty="0" err="1"/>
              <a:t>Prevention</a:t>
            </a:r>
            <a:r>
              <a:rPr lang="hr-HR" b="1" dirty="0"/>
              <a:t> Systems (IDS/IPS)</a:t>
            </a:r>
            <a:r>
              <a:rPr lang="hr-HR" dirty="0"/>
              <a:t> – Monitor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block</a:t>
            </a:r>
            <a:r>
              <a:rPr lang="hr-HR" dirty="0"/>
              <a:t> </a:t>
            </a:r>
            <a:r>
              <a:rPr lang="hr-HR" dirty="0" err="1"/>
              <a:t>malicious</a:t>
            </a:r>
            <a:r>
              <a:rPr lang="hr-HR" dirty="0"/>
              <a:t> </a:t>
            </a:r>
            <a:r>
              <a:rPr lang="hr-HR" dirty="0" err="1"/>
              <a:t>traffic</a:t>
            </a:r>
            <a:r>
              <a:rPr lang="hr-HR" dirty="0"/>
              <a:t>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Antivirus </a:t>
            </a:r>
            <a:r>
              <a:rPr lang="hr-HR" b="1" dirty="0" err="1"/>
              <a:t>and</a:t>
            </a:r>
            <a:r>
              <a:rPr lang="hr-HR" b="1" dirty="0"/>
              <a:t> </a:t>
            </a:r>
            <a:r>
              <a:rPr lang="hr-HR" b="1" dirty="0" err="1"/>
              <a:t>Antimalware</a:t>
            </a:r>
            <a:r>
              <a:rPr lang="hr-HR" dirty="0"/>
              <a:t> – </a:t>
            </a:r>
            <a:r>
              <a:rPr lang="hr-HR" dirty="0" err="1"/>
              <a:t>Detect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remove</a:t>
            </a:r>
            <a:r>
              <a:rPr lang="hr-HR" dirty="0"/>
              <a:t> </a:t>
            </a:r>
            <a:r>
              <a:rPr lang="hr-HR" dirty="0" err="1"/>
              <a:t>malicious</a:t>
            </a:r>
            <a:r>
              <a:rPr lang="hr-HR" dirty="0"/>
              <a:t> software.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Access Controls</a:t>
            </a:r>
            <a:r>
              <a:rPr lang="hr-HR" dirty="0"/>
              <a:t> – Use role-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multi-</a:t>
            </a:r>
            <a:r>
              <a:rPr lang="hr-HR" dirty="0" err="1"/>
              <a:t>factor</a:t>
            </a:r>
            <a:r>
              <a:rPr lang="hr-HR" dirty="0"/>
              <a:t> </a:t>
            </a:r>
            <a:r>
              <a:rPr lang="hr-HR" dirty="0" err="1"/>
              <a:t>authentication</a:t>
            </a:r>
            <a:r>
              <a:rPr lang="hr-HR" dirty="0"/>
              <a:t> (MFA).</a:t>
            </a:r>
            <a:br>
              <a:rPr lang="en-US" dirty="0"/>
            </a:br>
            <a:br>
              <a:rPr lang="hr-HR" dirty="0"/>
            </a:br>
            <a:r>
              <a:rPr lang="hr-HR" dirty="0"/>
              <a:t>✅ </a:t>
            </a:r>
            <a:r>
              <a:rPr lang="hr-HR" b="1" dirty="0"/>
              <a:t>Data </a:t>
            </a:r>
            <a:r>
              <a:rPr lang="hr-HR" b="1" dirty="0" err="1"/>
              <a:t>Loss</a:t>
            </a:r>
            <a:r>
              <a:rPr lang="hr-HR" b="1" dirty="0"/>
              <a:t> </a:t>
            </a:r>
            <a:r>
              <a:rPr lang="hr-HR" b="1" dirty="0" err="1"/>
              <a:t>Prevention</a:t>
            </a:r>
            <a:r>
              <a:rPr lang="hr-HR" b="1" dirty="0"/>
              <a:t> (DLP)</a:t>
            </a:r>
            <a:r>
              <a:rPr lang="hr-HR" dirty="0"/>
              <a:t> – </a:t>
            </a:r>
            <a:r>
              <a:rPr lang="hr-HR" dirty="0" err="1"/>
              <a:t>Prevent</a:t>
            </a:r>
            <a:r>
              <a:rPr lang="hr-HR" dirty="0"/>
              <a:t> data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being</a:t>
            </a:r>
            <a:r>
              <a:rPr lang="hr-HR" dirty="0"/>
              <a:t> </a:t>
            </a:r>
            <a:r>
              <a:rPr lang="hr-HR" dirty="0" err="1"/>
              <a:t>transferred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copied</a:t>
            </a:r>
            <a:r>
              <a:rPr lang="hr-HR" dirty="0"/>
              <a:t> </a:t>
            </a:r>
            <a:r>
              <a:rPr lang="hr-HR" dirty="0" err="1"/>
              <a:t>without</a:t>
            </a:r>
            <a:r>
              <a:rPr lang="hr-HR" dirty="0"/>
              <a:t> </a:t>
            </a:r>
            <a:r>
              <a:rPr lang="hr-HR" dirty="0" err="1"/>
              <a:t>permission</a:t>
            </a:r>
            <a:r>
              <a:rPr lang="hr-HR" dirty="0"/>
              <a:t>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BCAF744-56F3-5A3D-60A5-709F144C46CD}"/>
              </a:ext>
            </a:extLst>
          </p:cNvPr>
          <p:cNvSpPr txBox="1">
            <a:spLocks/>
          </p:cNvSpPr>
          <p:nvPr/>
        </p:nvSpPr>
        <p:spPr>
          <a:xfrm>
            <a:off x="5810250" y="4443400"/>
            <a:ext cx="6178550" cy="2178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Regular Software Updates and Patch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Security patches address known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Updating an operating system to fix an exploit.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Reduces exposure to known threats</a:t>
            </a:r>
          </a:p>
        </p:txBody>
      </p:sp>
    </p:spTree>
    <p:extLst>
      <p:ext uri="{BB962C8B-B14F-4D97-AF65-F5344CB8AC3E}">
        <p14:creationId xmlns:p14="http://schemas.microsoft.com/office/powerpoint/2010/main" val="398469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5769F-780F-DB66-9CAF-AE03A4D1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37C309-8601-C02A-B16B-C817FEBF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</a:t>
            </a:r>
            <a:r>
              <a:rPr lang="hr-HR" dirty="0"/>
              <a:t>LAWS AND REGULATIONS</a:t>
            </a:r>
            <a:r>
              <a:rPr lang="en-US" dirty="0"/>
              <a:t> 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5B47571-7674-12F9-596F-3F257C442F2D}"/>
              </a:ext>
            </a:extLst>
          </p:cNvPr>
          <p:cNvSpPr txBox="1">
            <a:spLocks/>
          </p:cNvSpPr>
          <p:nvPr/>
        </p:nvSpPr>
        <p:spPr>
          <a:xfrm>
            <a:off x="6153150" y="1981187"/>
            <a:ext cx="5715000" cy="3530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Compliance Requirements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Protection Impact Assessments (DPIA)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Evaluate risks associated with data processing.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Implementing Policies and Procedures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Define how data is collected, stored, and protected.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Outline breach notification protocols.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Regular Audits and Monitoring</a:t>
            </a:r>
            <a:r>
              <a:rPr lang="en-US" dirty="0"/>
              <a:t> 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Perform internal audits and vulnerability assessments.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Ensure systems meet compliance requirements.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38A5BD3-D8D7-73D1-8751-83C656BC67E2}"/>
              </a:ext>
            </a:extLst>
          </p:cNvPr>
          <p:cNvSpPr txBox="1">
            <a:spLocks/>
          </p:cNvSpPr>
          <p:nvPr/>
        </p:nvSpPr>
        <p:spPr>
          <a:xfrm>
            <a:off x="908050" y="5562600"/>
            <a:ext cx="11080750" cy="10588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Example of a GDPR Breach Penalty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2019, British Airways was fined </a:t>
            </a:r>
            <a:r>
              <a:rPr lang="en-US" b="1" dirty="0"/>
              <a:t>£183 million</a:t>
            </a:r>
            <a:r>
              <a:rPr lang="en-US" dirty="0"/>
              <a:t> for failing to protect customer data due to security vulnerabilities.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FA93CC-243E-99F3-5988-A87E3B7D6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3" y="2681564"/>
            <a:ext cx="5049838" cy="149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8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SECURITY AND PRIVACY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E9E4B3A-188E-0A72-F0E2-7ECDA9270899}"/>
              </a:ext>
            </a:extLst>
          </p:cNvPr>
          <p:cNvSpPr txBox="1">
            <a:spLocks/>
          </p:cNvSpPr>
          <p:nvPr/>
        </p:nvSpPr>
        <p:spPr>
          <a:xfrm>
            <a:off x="1229648" y="1936197"/>
            <a:ext cx="10353802" cy="113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🔹 Cyberattacks, data breaches, and privacy violations are becoming more frequent and more sophisticated — making it essential for businesses and individuals to implement strong security and privacy practices</a:t>
            </a: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915964-F90E-1992-2317-93BB2A47006C}"/>
              </a:ext>
            </a:extLst>
          </p:cNvPr>
          <p:cNvSpPr txBox="1">
            <a:spLocks/>
          </p:cNvSpPr>
          <p:nvPr/>
        </p:nvSpPr>
        <p:spPr>
          <a:xfrm>
            <a:off x="1245396" y="3318909"/>
            <a:ext cx="10353802" cy="3246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🔹 Modern organizations rely heavily on data — from customer information to proprietary business strategies. Without adequate security and privacy controls, sensitive data can be exposed to threats like hacking, unauthorized access, or accidental disclosure.</a:t>
            </a:r>
          </a:p>
          <a:p>
            <a:pPr>
              <a:buNone/>
            </a:pPr>
            <a:r>
              <a:rPr lang="en-US" b="1" dirty="0"/>
              <a:t>✅ Consequences of Poor Security and Privacy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Breaches</a:t>
            </a:r>
            <a:r>
              <a:rPr lang="en-US" dirty="0"/>
              <a:t> – Exposure of customer or business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Loss</a:t>
            </a:r>
            <a:r>
              <a:rPr lang="en-US" dirty="0"/>
              <a:t> – Fines, penalties, and lawsuits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Reputation Damage</a:t>
            </a:r>
            <a:r>
              <a:rPr lang="en-US" dirty="0"/>
              <a:t> – Loss of customer trust and brand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Disruption</a:t>
            </a:r>
            <a:r>
              <a:rPr lang="en-US" dirty="0"/>
              <a:t> – Downtime caused by attacks or misconfigurations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F6CC9-59DB-574D-01B9-43A035564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FE37A71-79D2-32E5-CB08-65EA1371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SECURITY AND PRIVACY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C50B6B2-6272-D71B-34FD-2D133177BFA2}"/>
              </a:ext>
            </a:extLst>
          </p:cNvPr>
          <p:cNvSpPr txBox="1">
            <a:spLocks/>
          </p:cNvSpPr>
          <p:nvPr/>
        </p:nvSpPr>
        <p:spPr>
          <a:xfrm>
            <a:off x="1229648" y="1936197"/>
            <a:ext cx="10353802" cy="1137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🔹 Cyberattacks, data breaches, and privacy violations are becoming more frequent and more sophisticated — making it essential for businesses and individuals to implement strong security and privacy practices</a:t>
            </a:r>
            <a:endParaRPr lang="pt-B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377BFA6-2705-D01E-E41F-7C04B95E55CE}"/>
              </a:ext>
            </a:extLst>
          </p:cNvPr>
          <p:cNvSpPr txBox="1">
            <a:spLocks/>
          </p:cNvSpPr>
          <p:nvPr/>
        </p:nvSpPr>
        <p:spPr>
          <a:xfrm>
            <a:off x="1245396" y="3318909"/>
            <a:ext cx="10353802" cy="32469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🔹 Modern organizations rely heavily on data — from customer information to proprietary business strategies. Without adequate security and privacy controls, sensitive data can be exposed to threats like hacking, unauthorized access, or accidental disclosure.</a:t>
            </a:r>
          </a:p>
          <a:p>
            <a:pPr>
              <a:buNone/>
            </a:pPr>
            <a:r>
              <a:rPr lang="en-US" b="1" dirty="0"/>
              <a:t>✅ Consequences of Poor Security and Privacy Practices: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Breaches</a:t>
            </a:r>
            <a:r>
              <a:rPr lang="en-US" dirty="0"/>
              <a:t> – Exposure of customer or business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Financial Loss</a:t>
            </a:r>
            <a:r>
              <a:rPr lang="en-US" dirty="0"/>
              <a:t> – Fines, penalties, and lawsuits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Reputation Damage</a:t>
            </a:r>
            <a:r>
              <a:rPr lang="en-US" dirty="0"/>
              <a:t> – Loss of customer trust and brand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Operational Disruption</a:t>
            </a:r>
            <a:r>
              <a:rPr lang="en-US" dirty="0"/>
              <a:t> – Downtime caused by attacks or misconfigurations</a:t>
            </a:r>
          </a:p>
        </p:txBody>
      </p:sp>
    </p:spTree>
    <p:extLst>
      <p:ext uri="{BB962C8B-B14F-4D97-AF65-F5344CB8AC3E}">
        <p14:creationId xmlns:p14="http://schemas.microsoft.com/office/powerpoint/2010/main" val="32916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39D0C-4DF3-FA97-BE24-B586C680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40E88D-6425-C493-43CE-E0E961D04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SECURITY AND PRIVACY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A2DC0-5930-7715-1E81-5BE1A4A1B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781175"/>
            <a:ext cx="8877300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9BAB9-411A-BA55-B3C3-A2448E166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C23380-2EDC-B0CF-F5D8-26746AD28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BASICS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8E8739A-77B1-20A9-B912-F7C5D5E4285E}"/>
              </a:ext>
            </a:extLst>
          </p:cNvPr>
          <p:cNvSpPr txBox="1">
            <a:spLocks/>
          </p:cNvSpPr>
          <p:nvPr/>
        </p:nvSpPr>
        <p:spPr>
          <a:xfrm>
            <a:off x="1323562" y="2464863"/>
            <a:ext cx="9947688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The three core pillars of information security are: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Confidentiality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is only accessible to authorized parties.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Encrypting customer credit card details to prevent exposure.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remains accurate and unchanged during transmission and storage.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Using hashing to verify that downloaded files are not corrupted.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Availability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is accessible when needed.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Implementing failover systems to maintain access during outages.</a:t>
            </a:r>
          </a:p>
        </p:txBody>
      </p:sp>
    </p:spTree>
    <p:extLst>
      <p:ext uri="{BB962C8B-B14F-4D97-AF65-F5344CB8AC3E}">
        <p14:creationId xmlns:p14="http://schemas.microsoft.com/office/powerpoint/2010/main" val="1460085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133C3-E6DD-D2F8-8D71-90B4ACFD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35D67F-1E9D-50D8-8D3F-7DA00AE6B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BASICS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4237B57-379A-CF5E-4FCF-7C15EF1370C2}"/>
              </a:ext>
            </a:extLst>
          </p:cNvPr>
          <p:cNvSpPr txBox="1">
            <a:spLocks/>
          </p:cNvSpPr>
          <p:nvPr/>
        </p:nvSpPr>
        <p:spPr>
          <a:xfrm>
            <a:off x="1323562" y="2464863"/>
            <a:ext cx="9947688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The three core pillars of information security are: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Confidentiality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is only accessible to authorized parties.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Encrypting customer credit card details to prevent exposure.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remains accurate and unchanged during transmission and storage.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Using hashing to verify that downloaded files are not corrupted.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Availability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Ensuring that data is accessible when needed.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Implementing failover systems to maintain access during outages.</a:t>
            </a:r>
          </a:p>
        </p:txBody>
      </p:sp>
    </p:spTree>
    <p:extLst>
      <p:ext uri="{BB962C8B-B14F-4D97-AF65-F5344CB8AC3E}">
        <p14:creationId xmlns:p14="http://schemas.microsoft.com/office/powerpoint/2010/main" val="3645060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132DD-FB64-3BBF-C0FA-F8F3DA720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45CD5C-FED8-770E-0FC7-47A12972B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BASICS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4237B57-379A-CF5E-4FCF-7C15EF1370C2}"/>
              </a:ext>
            </a:extLst>
          </p:cNvPr>
          <p:cNvSpPr txBox="1">
            <a:spLocks/>
          </p:cNvSpPr>
          <p:nvPr/>
        </p:nvSpPr>
        <p:spPr>
          <a:xfrm>
            <a:off x="1602962" y="2482850"/>
            <a:ext cx="9947688" cy="3238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Organizations must define: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Who is responsible</a:t>
            </a:r>
            <a:r>
              <a:rPr lang="en-US" dirty="0"/>
              <a:t> for data protection (Data Protection Officer or equivalent).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data is collected, processed, and stored</a:t>
            </a:r>
            <a:r>
              <a:rPr lang="en-US" dirty="0"/>
              <a:t> (Data Flow Documentation).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data breaches will be reported and handled</a:t>
            </a:r>
            <a:r>
              <a:rPr lang="en-US" dirty="0"/>
              <a:t> (Incident Response Plan).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15875" indent="0">
              <a:buNone/>
            </a:pPr>
            <a:r>
              <a:rPr lang="en-US" dirty="0"/>
              <a:t>Example: A healthcare provider should have documented policies for handling patient records and notifying affected parties in case of a breach.</a:t>
            </a:r>
          </a:p>
        </p:txBody>
      </p:sp>
    </p:spTree>
    <p:extLst>
      <p:ext uri="{BB962C8B-B14F-4D97-AF65-F5344CB8AC3E}">
        <p14:creationId xmlns:p14="http://schemas.microsoft.com/office/powerpoint/2010/main" val="6426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87F5-0262-4975-AB80-B524CFF7E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7B3256-1C6D-A1A8-4370-96EFA0AE3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ENCRYPTION 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836B67-1007-AD9F-43B8-2D84A978FEDB}"/>
              </a:ext>
            </a:extLst>
          </p:cNvPr>
          <p:cNvSpPr txBox="1">
            <a:spLocks/>
          </p:cNvSpPr>
          <p:nvPr/>
        </p:nvSpPr>
        <p:spPr>
          <a:xfrm>
            <a:off x="977900" y="2038350"/>
            <a:ext cx="10572750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 err="1"/>
              <a:t>Encryption</a:t>
            </a:r>
            <a:r>
              <a:rPr lang="hr-HR" dirty="0"/>
              <a:t> </a:t>
            </a:r>
            <a:r>
              <a:rPr lang="hr-HR" dirty="0" err="1"/>
              <a:t>protects</a:t>
            </a:r>
            <a:r>
              <a:rPr lang="hr-HR" dirty="0"/>
              <a:t> data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unauthorized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during</a:t>
            </a:r>
            <a:r>
              <a:rPr lang="hr-HR" dirty="0"/>
              <a:t> </a:t>
            </a:r>
            <a:r>
              <a:rPr lang="hr-HR" dirty="0" err="1"/>
              <a:t>transmission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storage</a:t>
            </a:r>
            <a:r>
              <a:rPr lang="hr-HR" dirty="0"/>
              <a:t>.</a:t>
            </a:r>
          </a:p>
          <a:p>
            <a:pPr>
              <a:buFont typeface="+mj-lt"/>
              <a:buAutoNum type="arabicPeriod"/>
            </a:pPr>
            <a:r>
              <a:rPr lang="hr-HR" b="1" dirty="0" err="1"/>
              <a:t>Symmetric</a:t>
            </a:r>
            <a:r>
              <a:rPr lang="hr-HR" b="1" dirty="0"/>
              <a:t> </a:t>
            </a:r>
            <a:r>
              <a:rPr lang="hr-HR" b="1" dirty="0" err="1"/>
              <a:t>Encryption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Same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both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decryption</a:t>
            </a:r>
            <a:r>
              <a:rPr lang="hr-H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Example</a:t>
            </a:r>
            <a:r>
              <a:rPr lang="hr-HR" dirty="0"/>
              <a:t>: AES (Advanced </a:t>
            </a:r>
            <a:r>
              <a:rPr lang="hr-HR" dirty="0" err="1"/>
              <a:t>Encryption</a:t>
            </a:r>
            <a:r>
              <a:rPr lang="hr-HR" dirty="0"/>
              <a:t> Standard)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✅ </a:t>
            </a:r>
            <a:r>
              <a:rPr lang="hr-HR" dirty="0" err="1"/>
              <a:t>Fast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efficient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❌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compromised</a:t>
            </a:r>
            <a:r>
              <a:rPr lang="hr-HR" dirty="0"/>
              <a:t>, </a:t>
            </a:r>
            <a:r>
              <a:rPr lang="hr-HR" dirty="0" err="1"/>
              <a:t>the</a:t>
            </a:r>
            <a:r>
              <a:rPr lang="hr-HR" dirty="0"/>
              <a:t> data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vulnerable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b="1" dirty="0" err="1"/>
              <a:t>Asymmetric</a:t>
            </a:r>
            <a:r>
              <a:rPr lang="hr-HR" b="1" dirty="0"/>
              <a:t> </a:t>
            </a:r>
            <a:r>
              <a:rPr lang="hr-HR" b="1" dirty="0" err="1"/>
              <a:t>Encryption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Uses</a:t>
            </a:r>
            <a:r>
              <a:rPr lang="hr-HR" dirty="0"/>
              <a:t> a </a:t>
            </a:r>
            <a:r>
              <a:rPr lang="hr-HR" dirty="0" err="1"/>
              <a:t>pair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keys</a:t>
            </a:r>
            <a:r>
              <a:rPr lang="hr-HR" dirty="0"/>
              <a:t>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hr-HR" b="1" dirty="0" err="1"/>
              <a:t>Public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dirty="0"/>
              <a:t> –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encryption</a:t>
            </a:r>
            <a:endParaRPr lang="hr-HR" dirty="0"/>
          </a:p>
          <a:p>
            <a:pPr marL="1143000" lvl="2" indent="-228600">
              <a:buFont typeface="+mj-lt"/>
              <a:buAutoNum type="arabicPeriod"/>
            </a:pPr>
            <a:r>
              <a:rPr lang="hr-HR" b="1" dirty="0" err="1"/>
              <a:t>Private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dirty="0"/>
              <a:t> – </a:t>
            </a:r>
            <a:r>
              <a:rPr lang="hr-HR" dirty="0" err="1"/>
              <a:t>Used</a:t>
            </a:r>
            <a:r>
              <a:rPr lang="hr-HR" dirty="0"/>
              <a:t> for </a:t>
            </a:r>
            <a:r>
              <a:rPr lang="hr-HR" dirty="0" err="1"/>
              <a:t>decryption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Example</a:t>
            </a:r>
            <a:r>
              <a:rPr lang="hr-HR" dirty="0"/>
              <a:t>: RSA (</a:t>
            </a:r>
            <a:r>
              <a:rPr lang="hr-HR" dirty="0" err="1"/>
              <a:t>Rivest</a:t>
            </a:r>
            <a:r>
              <a:rPr lang="hr-HR" dirty="0"/>
              <a:t>–</a:t>
            </a:r>
            <a:r>
              <a:rPr lang="hr-HR" dirty="0" err="1"/>
              <a:t>Shamir</a:t>
            </a:r>
            <a:r>
              <a:rPr lang="hr-HR" dirty="0"/>
              <a:t>–</a:t>
            </a:r>
            <a:r>
              <a:rPr lang="hr-HR" dirty="0" err="1"/>
              <a:t>Adleman</a:t>
            </a:r>
            <a:r>
              <a:rPr lang="hr-HR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✅ Secure </a:t>
            </a:r>
            <a:r>
              <a:rPr lang="hr-HR" dirty="0" err="1"/>
              <a:t>even</a:t>
            </a:r>
            <a:r>
              <a:rPr lang="hr-HR" dirty="0"/>
              <a:t> </a:t>
            </a:r>
            <a:r>
              <a:rPr lang="hr-HR" dirty="0" err="1"/>
              <a:t>if</a:t>
            </a:r>
            <a:r>
              <a:rPr lang="hr-HR" dirty="0"/>
              <a:t> </a:t>
            </a:r>
            <a:r>
              <a:rPr lang="hr-HR" dirty="0" err="1"/>
              <a:t>public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exposed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/>
              <a:t>❌ </a:t>
            </a:r>
            <a:r>
              <a:rPr lang="hr-HR" dirty="0" err="1"/>
              <a:t>Slower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</a:t>
            </a:r>
            <a:r>
              <a:rPr lang="hr-HR" dirty="0" err="1"/>
              <a:t>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endParaRPr lang="hr-HR" dirty="0"/>
          </a:p>
          <a:p>
            <a:pPr>
              <a:buFont typeface="+mj-lt"/>
              <a:buAutoNum type="arabicPeriod"/>
            </a:pPr>
            <a:r>
              <a:rPr lang="hr-HR" b="1" dirty="0" err="1"/>
              <a:t>Hybrid</a:t>
            </a:r>
            <a:r>
              <a:rPr lang="hr-HR" b="1" dirty="0"/>
              <a:t> </a:t>
            </a:r>
            <a:r>
              <a:rPr lang="hr-HR" b="1" dirty="0" err="1"/>
              <a:t>Encryption</a:t>
            </a:r>
            <a:endParaRPr lang="hr-HR" dirty="0"/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Combines</a:t>
            </a:r>
            <a:r>
              <a:rPr lang="hr-HR" dirty="0"/>
              <a:t> </a:t>
            </a:r>
            <a:r>
              <a:rPr lang="hr-HR" dirty="0" err="1"/>
              <a:t>symmetric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hr-HR" dirty="0" err="1"/>
              <a:t>Example</a:t>
            </a:r>
            <a:r>
              <a:rPr lang="hr-HR" dirty="0"/>
              <a:t>: HTTPS </a:t>
            </a:r>
            <a:r>
              <a:rPr lang="hr-HR" dirty="0" err="1"/>
              <a:t>uses</a:t>
            </a:r>
            <a:r>
              <a:rPr lang="hr-HR" dirty="0"/>
              <a:t> </a:t>
            </a:r>
            <a:r>
              <a:rPr lang="hr-HR" dirty="0" err="1"/>
              <a:t>asymmetric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 to </a:t>
            </a:r>
            <a:r>
              <a:rPr lang="hr-HR" dirty="0" err="1"/>
              <a:t>establish</a:t>
            </a:r>
            <a:r>
              <a:rPr lang="hr-HR" dirty="0"/>
              <a:t> a </a:t>
            </a:r>
            <a:r>
              <a:rPr lang="hr-HR" dirty="0" err="1"/>
              <a:t>connection</a:t>
            </a:r>
            <a:r>
              <a:rPr lang="hr-HR" dirty="0"/>
              <a:t>, </a:t>
            </a:r>
            <a:r>
              <a:rPr lang="hr-HR" dirty="0" err="1"/>
              <a:t>then</a:t>
            </a:r>
            <a:r>
              <a:rPr lang="hr-HR" dirty="0"/>
              <a:t> </a:t>
            </a:r>
            <a:r>
              <a:rPr lang="hr-HR" dirty="0" err="1"/>
              <a:t>symmetric</a:t>
            </a:r>
            <a:r>
              <a:rPr lang="hr-HR" dirty="0"/>
              <a:t> </a:t>
            </a:r>
            <a:r>
              <a:rPr lang="hr-HR" dirty="0" err="1"/>
              <a:t>encryption</a:t>
            </a:r>
            <a:r>
              <a:rPr lang="hr-HR" dirty="0"/>
              <a:t> to </a:t>
            </a:r>
            <a:r>
              <a:rPr lang="hr-HR" dirty="0" err="1"/>
              <a:t>transmit</a:t>
            </a:r>
            <a:r>
              <a:rPr lang="hr-HR" dirty="0"/>
              <a:t> data.</a:t>
            </a:r>
          </a:p>
        </p:txBody>
      </p:sp>
    </p:spTree>
    <p:extLst>
      <p:ext uri="{BB962C8B-B14F-4D97-AF65-F5344CB8AC3E}">
        <p14:creationId xmlns:p14="http://schemas.microsoft.com/office/powerpoint/2010/main" val="411458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00F6E-6867-2704-2EE6-4BD1CF1C5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5FC1B31-6E31-6780-92A6-1739D60F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775"/>
            <a:ext cx="10515600" cy="1325563"/>
          </a:xfrm>
        </p:spPr>
        <p:txBody>
          <a:bodyPr/>
          <a:lstStyle/>
          <a:p>
            <a:r>
              <a:rPr lang="hr-HR" dirty="0"/>
              <a:t>SECURITY AND PRIVACY</a:t>
            </a:r>
            <a:r>
              <a:rPr lang="en-US" dirty="0"/>
              <a:t> - HASHING </a:t>
            </a:r>
            <a:endParaRPr lang="hr-HR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79BB945-0ADA-FCA7-990A-55791F4D766F}"/>
              </a:ext>
            </a:extLst>
          </p:cNvPr>
          <p:cNvSpPr txBox="1">
            <a:spLocks/>
          </p:cNvSpPr>
          <p:nvPr/>
        </p:nvSpPr>
        <p:spPr>
          <a:xfrm>
            <a:off x="977900" y="2038350"/>
            <a:ext cx="10572750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Converts data into a fixed-size value (hash) to verify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One-way process — data cannot be recovered from the hash.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SHA-256 (Secure Hash Algorithm)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✅</a:t>
            </a:r>
            <a:r>
              <a:rPr lang="en-US" dirty="0"/>
              <a:t> Ensures that data has not been altered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✅</a:t>
            </a:r>
            <a:r>
              <a:rPr lang="en-US" dirty="0"/>
              <a:t> Used for storing passwords securely</a:t>
            </a:r>
            <a:br>
              <a:rPr lang="en-US" dirty="0"/>
            </a:b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Websites store a hash of the password instead of the actual password — even if the hash is exposed, the password remains secure.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2481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404</TotalTime>
  <Words>965</Words>
  <Application>Microsoft Office PowerPoint</Application>
  <PresentationFormat>Widescreen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SECURITY AND PRIVACY</vt:lpstr>
      <vt:lpstr>SECURITY AND PRIVACY</vt:lpstr>
      <vt:lpstr>SECURITY AND PRIVACY</vt:lpstr>
      <vt:lpstr>SECURITY AND PRIVACY</vt:lpstr>
      <vt:lpstr>SECURITY AND PRIVACY - BASICS</vt:lpstr>
      <vt:lpstr>SECURITY AND PRIVACY - BASICS</vt:lpstr>
      <vt:lpstr>SECURITY AND PRIVACY - BASICS</vt:lpstr>
      <vt:lpstr>SECURITY AND PRIVACY - ENCRYPTION </vt:lpstr>
      <vt:lpstr>SECURITY AND PRIVACY - HASHING </vt:lpstr>
      <vt:lpstr>SECURITY AND PRIVACY - THREATS </vt:lpstr>
      <vt:lpstr>SECURITY AND PRIVACY - THREATS </vt:lpstr>
      <vt:lpstr>SECURITY AND PRIVACY - LAWS AND REGULATIONS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90</cp:revision>
  <dcterms:created xsi:type="dcterms:W3CDTF">2024-02-12T13:35:47Z</dcterms:created>
  <dcterms:modified xsi:type="dcterms:W3CDTF">2025-03-13T08:31:18Z</dcterms:modified>
</cp:coreProperties>
</file>