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2" r:id="rId5"/>
    <p:sldId id="308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378" r:id="rId14"/>
    <p:sldId id="381" r:id="rId15"/>
    <p:sldId id="382" r:id="rId16"/>
    <p:sldId id="4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411"/>
            <p14:sldId id="412"/>
            <p14:sldId id="413"/>
            <p14:sldId id="414"/>
            <p14:sldId id="415"/>
            <p14:sldId id="416"/>
            <p14:sldId id="417"/>
            <p14:sldId id="378"/>
            <p14:sldId id="381"/>
            <p14:sldId id="382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B5311-A11E-2D05-F3DF-DE880AFD7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9FACF-F1A1-08DC-09A2-4637F3A45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2D9268-0AB0-70BE-6CC7-E5E6CE05E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A95D-ADFB-3F21-A9B9-6CE11FD00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4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5A46C-D95A-25ED-4415-90300039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C7F7D-D9DA-9777-8CC3-5B6E15B9B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041AE-3520-2D3A-F7ED-BDECE216D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05658-1072-E6BE-01EE-2AA75B101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0E55A-62CC-9339-1A46-F36592B9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2B22D-5FB6-4DE2-B3D3-15D6DDCF5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E3418-4242-D35F-0216-C94912082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6172-D2F9-067B-F145-79B4D5D9E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8874-1F99-FFF0-E2C0-472B4EF32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6F420-8AD8-4466-8174-29E47B0E6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1C768B-A396-1FD1-950A-C528E5CE3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BAA2C-B5C7-1E86-BE49-FBD70A52F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EDEE-C635-E34B-0699-05063A8C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D56E6-5248-A33A-1F19-7403E3A9D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49D14-DE19-386A-27C7-D3F2B157E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3B72-7332-E936-7A56-1CCBA216A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73BAD-98BC-DA1F-2D7B-07E3C7582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F12A8-1718-C4A2-1E65-3D5506AA1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40676-7111-8015-B924-D4165FE17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ED89-04F3-4A6B-61F2-E63DCB30B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C60-C687-CBAF-3053-03EBC63A0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B7D07-5C03-87FE-66D7-8A69D97A6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CA9AF-307B-317E-7664-C98A45D4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00622-A063-4EF3-7521-0721EA769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7D61-7DA0-8C5D-10BE-095E65DE5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2035D-2FB1-6440-870C-1561FAFF7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6C084-5773-427E-924B-CFBC2D61C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3E45-F475-4065-A1C4-00D5DFDB7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14/03/2025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Python </a:t>
            </a:r>
            <a:r>
              <a:rPr lang="en-US" dirty="0"/>
              <a:t>W</a:t>
            </a:r>
            <a:r>
              <a:rPr lang="hr-HR" dirty="0" err="1"/>
              <a:t>eb</a:t>
            </a:r>
            <a:r>
              <a:rPr lang="hr-HR" dirty="0"/>
              <a:t> </a:t>
            </a:r>
            <a:r>
              <a:rPr lang="hr-HR" dirty="0" err="1"/>
              <a:t>framework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- </a:t>
            </a:r>
            <a:r>
              <a:rPr lang="en-US" dirty="0" err="1"/>
              <a:t>Kreirajte</a:t>
            </a:r>
            <a:r>
              <a:rPr lang="en-US" dirty="0"/>
              <a:t> </a:t>
            </a:r>
            <a:r>
              <a:rPr lang="en-US" dirty="0" err="1"/>
              <a:t>racun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GitHub-u</a:t>
            </a:r>
          </a:p>
          <a:p>
            <a:pPr marL="15875" indent="0">
              <a:buNone/>
            </a:pPr>
            <a:r>
              <a:rPr lang="en-US" dirty="0"/>
              <a:t>- </a:t>
            </a:r>
            <a:r>
              <a:rPr lang="en-US" dirty="0" err="1"/>
              <a:t>Instalirajte</a:t>
            </a:r>
            <a:r>
              <a:rPr lang="en-US" dirty="0"/>
              <a:t> git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svom</a:t>
            </a:r>
            <a:r>
              <a:rPr lang="en-US" dirty="0"/>
              <a:t> </a:t>
            </a:r>
            <a:r>
              <a:rPr lang="en-US" dirty="0" err="1"/>
              <a:t>racunalu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D2121-0469-EF77-AB60-A477B976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5" y="2120917"/>
            <a:ext cx="5340867" cy="20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GIT -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fajl</a:t>
            </a:r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C9AB8-C46A-A884-86EA-785B3DE7B9AC}"/>
              </a:ext>
            </a:extLst>
          </p:cNvPr>
          <p:cNvSpPr txBox="1"/>
          <p:nvPr/>
        </p:nvSpPr>
        <p:spPr>
          <a:xfrm>
            <a:off x="1038449" y="1348892"/>
            <a:ext cx="54952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b="1" dirty="0" err="1"/>
              <a:t>Koristimo</a:t>
            </a:r>
            <a:r>
              <a:rPr lang="en-US" b="1" dirty="0"/>
              <a:t> ga za </a:t>
            </a:r>
            <a:r>
              <a:rPr lang="hr-HR" b="1" dirty="0"/>
              <a:t>sprječavanje dodavanja određenih datoteka u </a:t>
            </a:r>
            <a:r>
              <a:rPr lang="hr-HR" b="1" dirty="0" err="1"/>
              <a:t>Git</a:t>
            </a:r>
            <a:r>
              <a:rPr lang="hr-HR" b="1" dirty="0"/>
              <a:t> repozitorij</a:t>
            </a:r>
            <a:r>
              <a:rPr lang="hr-HR" dirty="0"/>
              <a:t>. Ovo je izuzetno važno kako biste zaštitili </a:t>
            </a:r>
            <a:r>
              <a:rPr lang="hr-HR" b="1" dirty="0"/>
              <a:t>osjetljive podatke (API ključeve, lozinke, privatne postavke)</a:t>
            </a:r>
            <a:r>
              <a:rPr lang="hr-HR" dirty="0"/>
              <a:t> i izbjegli </a:t>
            </a:r>
            <a:r>
              <a:rPr lang="hr-HR" b="1" dirty="0"/>
              <a:t>bespotrebno dijeljenje lokalnih postavki</a:t>
            </a:r>
            <a:r>
              <a:rPr lang="hr-HR" dirty="0"/>
              <a:t> s ostatkom tima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0746B1-CF0B-772F-F0A7-436E88CB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83" y="1440519"/>
            <a:ext cx="4230128" cy="2230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F86CC8-A0AF-D912-2361-C2300E32A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399" y="3360251"/>
            <a:ext cx="4248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GIT - NAREDBE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F8930-A3A5-990C-3A13-B8350923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00" y="1898354"/>
            <a:ext cx="4503300" cy="214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A41F2-851B-EC23-481F-CBFD615A7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43" y="1898354"/>
            <a:ext cx="5334948" cy="20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C9E75-FB03-4359-B4DA-07865648D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B9D3-F8A7-6013-D8AF-3E8C962C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r>
              <a:rPr lang="en-US" dirty="0"/>
              <a:t> - FORK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F6313-82A8-99C0-047F-B098C246A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✅ Kreirati lokalni </a:t>
            </a:r>
            <a:r>
              <a:rPr lang="hr-HR" dirty="0" err="1"/>
              <a:t>Git</a:t>
            </a:r>
            <a:r>
              <a:rPr lang="hr-HR" dirty="0"/>
              <a:t> repozitorij</a:t>
            </a:r>
            <a:br>
              <a:rPr lang="hr-HR" dirty="0"/>
            </a:br>
            <a:r>
              <a:rPr lang="hr-HR" dirty="0"/>
              <a:t>✅ Dodavati i </a:t>
            </a:r>
            <a:r>
              <a:rPr lang="hr-HR" dirty="0" err="1"/>
              <a:t>commit</a:t>
            </a:r>
            <a:r>
              <a:rPr lang="hr-HR" dirty="0"/>
              <a:t>-ati promjene</a:t>
            </a:r>
            <a:br>
              <a:rPr lang="hr-HR" dirty="0"/>
            </a:br>
            <a:r>
              <a:rPr lang="hr-HR" dirty="0"/>
              <a:t>✅ Pregledati povijest </a:t>
            </a:r>
            <a:r>
              <a:rPr lang="hr-HR" dirty="0" err="1"/>
              <a:t>commitova</a:t>
            </a:r>
            <a:br>
              <a:rPr lang="hr-HR" dirty="0"/>
            </a:br>
            <a:r>
              <a:rPr lang="hr-HR" dirty="0"/>
              <a:t>✅ Vratiti se na prethodne verzije</a:t>
            </a:r>
            <a:br>
              <a:rPr lang="hr-HR" dirty="0"/>
            </a:br>
            <a:r>
              <a:rPr lang="hr-HR" dirty="0"/>
              <a:t>✅ Raditi s udaljenim repozitorijem na </a:t>
            </a:r>
            <a:r>
              <a:rPr lang="hr-HR" dirty="0" err="1"/>
              <a:t>GitHub</a:t>
            </a:r>
            <a:r>
              <a:rPr lang="hr-HR" dirty="0"/>
              <a:t>-u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6E3A4-07CE-AA64-FCF2-51C6F3B04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43" y="2252273"/>
            <a:ext cx="4019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dirty="0"/>
              <a:t>🔹 </a:t>
            </a:r>
            <a:r>
              <a:rPr lang="hr-HR" b="1" dirty="0"/>
              <a:t>Što je </a:t>
            </a:r>
            <a:r>
              <a:rPr lang="hr-HR" b="1" dirty="0" err="1"/>
              <a:t>Flask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Lagan, mikro web </a:t>
            </a:r>
            <a:r>
              <a:rPr lang="hr-HR" dirty="0" err="1"/>
              <a:t>framework</a:t>
            </a:r>
            <a:r>
              <a:rPr lang="hr-HR" dirty="0"/>
              <a:t> za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Jednostavan za učenje i razvoj manjih aplikacija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Ne forsira korištenje određenih alata ili biblioteka, što ga čini fleksibilnim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6054598" y="1751992"/>
            <a:ext cx="4833142" cy="3596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Prednosti: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Jednostavan i brz za razvoj manjih aplikacija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Fleksibilan i lako proširiv ekstenzijama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Velika zajednica i obilje primjera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Mane: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Nije najbolji izbor za velike, složene aplikacije bez dodatne arhitekture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Manje "</a:t>
            </a:r>
            <a:r>
              <a:rPr lang="hr-HR" dirty="0" err="1"/>
              <a:t>out-of-the-box</a:t>
            </a:r>
            <a:r>
              <a:rPr lang="hr-HR" dirty="0"/>
              <a:t>" funkcionalnosti u odnosu na veće </a:t>
            </a:r>
            <a:r>
              <a:rPr lang="hr-HR" dirty="0" err="1"/>
              <a:t>frameworke</a:t>
            </a:r>
            <a:r>
              <a:rPr lang="hr-HR" dirty="0"/>
              <a:t> poput </a:t>
            </a:r>
            <a:r>
              <a:rPr lang="hr-HR" dirty="0" err="1"/>
              <a:t>Django</a:t>
            </a:r>
            <a:r>
              <a:rPr lang="hr-HR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1053-1B36-558D-9BB4-EF03AFF3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783442-2315-17F9-F903-F71D06A3E42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INSTALACIJA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A5A68-D28D-321A-0C52-BB0EC7C0C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31" y="2052084"/>
            <a:ext cx="2714625" cy="5429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4047C5-4C85-D4C1-8254-FF08A18CC1BA}"/>
              </a:ext>
            </a:extLst>
          </p:cNvPr>
          <p:cNvSpPr txBox="1">
            <a:spLocks/>
          </p:cNvSpPr>
          <p:nvPr/>
        </p:nvSpPr>
        <p:spPr>
          <a:xfrm>
            <a:off x="1073021" y="1672773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hr-HR" sz="1100" dirty="0"/>
              <a:t>Kreiranje virtualnog </a:t>
            </a:r>
            <a:r>
              <a:rPr lang="hr-HR" sz="1100" dirty="0" err="1"/>
              <a:t>okruženj</a:t>
            </a:r>
            <a:r>
              <a:rPr lang="en-US" sz="1100" dirty="0"/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C735F-1836-8375-AD15-5802EC1AF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31" y="2771748"/>
            <a:ext cx="2495661" cy="725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A9348-1BE6-E385-AE7C-807272FF4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100" y="2003940"/>
            <a:ext cx="283845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9012F-2329-90A5-1083-7A6CDED0C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100" y="2666999"/>
            <a:ext cx="2733675" cy="10668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7631B-2C10-4019-5CDE-C016C02959B4}"/>
              </a:ext>
            </a:extLst>
          </p:cNvPr>
          <p:cNvSpPr txBox="1">
            <a:spLocks/>
          </p:cNvSpPr>
          <p:nvPr/>
        </p:nvSpPr>
        <p:spPr>
          <a:xfrm>
            <a:off x="6301017" y="1672772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2. </a:t>
            </a:r>
            <a:r>
              <a:rPr lang="en-US" sz="1100" dirty="0" err="1"/>
              <a:t>Instalacija</a:t>
            </a:r>
            <a:r>
              <a:rPr lang="en-US" sz="1100" dirty="0"/>
              <a:t> flask-a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144E1D8-66D8-62AB-3BD3-011C2919A986}"/>
              </a:ext>
            </a:extLst>
          </p:cNvPr>
          <p:cNvSpPr txBox="1">
            <a:spLocks/>
          </p:cNvSpPr>
          <p:nvPr/>
        </p:nvSpPr>
        <p:spPr>
          <a:xfrm>
            <a:off x="1073021" y="4116488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3. </a:t>
            </a:r>
            <a:r>
              <a:rPr kumimoji="0" lang="sr-Latn-R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Kreirajte datoteku 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app.py I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unesite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</a:t>
            </a:r>
            <a:endParaRPr lang="en-US" sz="11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6F6720-FA1B-AD3B-A9AB-0028BAAD2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831" y="4549486"/>
            <a:ext cx="2114550" cy="60007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43B82C5-E717-77EF-2660-7687721BD5DA}"/>
              </a:ext>
            </a:extLst>
          </p:cNvPr>
          <p:cNvSpPr txBox="1">
            <a:spLocks/>
          </p:cNvSpPr>
          <p:nvPr/>
        </p:nvSpPr>
        <p:spPr>
          <a:xfrm>
            <a:off x="6315194" y="4049730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4.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Pokrenite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aplikaciju</a:t>
            </a:r>
            <a:endParaRPr lang="en-US" sz="11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460A86-1F05-ECAC-DBCE-3A052F04A6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6100" y="4608713"/>
            <a:ext cx="1209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4E574-422C-510D-7D24-0D5D13923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F98B0-6735-A85F-D076-2548E82C46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PRVI ENDPOINT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084B89-EC15-B346-1651-B4D17A217723}"/>
              </a:ext>
            </a:extLst>
          </p:cNvPr>
          <p:cNvSpPr txBox="1">
            <a:spLocks/>
          </p:cNvSpPr>
          <p:nvPr/>
        </p:nvSpPr>
        <p:spPr>
          <a:xfrm>
            <a:off x="1021629" y="1310934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 U većini REST API-ja koristimo bazu podataka, ali za sada ćemo podatke spremiti u Python listi.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A4604-823D-8E37-9797-284138D0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67" y="4746912"/>
            <a:ext cx="1514475" cy="3714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B8CEDC-42CA-5A51-39E4-40DA7AFF289B}"/>
              </a:ext>
            </a:extLst>
          </p:cNvPr>
          <p:cNvSpPr txBox="1">
            <a:spLocks/>
          </p:cNvSpPr>
          <p:nvPr/>
        </p:nvSpPr>
        <p:spPr>
          <a:xfrm>
            <a:off x="1076564" y="4375438"/>
            <a:ext cx="1113744" cy="29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Testiranje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3B384-26BF-40EC-2FBB-8EC695653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67" y="1704824"/>
            <a:ext cx="3242485" cy="13096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E65383-DEAE-95FC-5550-65D7E84F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167" y="3508946"/>
            <a:ext cx="3242485" cy="4514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CF2A17-BE9E-0B74-4140-43CD0FCAF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492" y="4704049"/>
            <a:ext cx="59340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05087-E03D-F3CD-DF8D-1084AB41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9321A4-3385-D421-7A25-D7A436D8D3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JSON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EEF3E55-6835-0E79-9573-799DA3F905A5}"/>
              </a:ext>
            </a:extLst>
          </p:cNvPr>
          <p:cNvSpPr txBox="1">
            <a:spLocks/>
          </p:cNvSpPr>
          <p:nvPr/>
        </p:nvSpPr>
        <p:spPr>
          <a:xfrm>
            <a:off x="1021629" y="1193977"/>
            <a:ext cx="6665711" cy="1193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📜 </a:t>
            </a:r>
            <a:r>
              <a:rPr lang="hr-HR" sz="1100" b="1" dirty="0"/>
              <a:t>Što je JSON?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b="1" dirty="0"/>
              <a:t>JSON</a:t>
            </a:r>
            <a:r>
              <a:rPr lang="hr-HR" sz="1100" dirty="0"/>
              <a:t> je skraćenica za JavaScript </a:t>
            </a:r>
            <a:r>
              <a:rPr lang="hr-HR" sz="1100" dirty="0" err="1"/>
              <a:t>Object</a:t>
            </a:r>
            <a:r>
              <a:rPr lang="hr-HR" sz="1100" dirty="0"/>
              <a:t> </a:t>
            </a:r>
            <a:r>
              <a:rPr lang="hr-HR" sz="1100" dirty="0" err="1"/>
              <a:t>Notation</a:t>
            </a:r>
            <a:r>
              <a:rPr lang="hr-HR" sz="1100" dirty="0"/>
              <a:t> – to je dugačak niz podataka u obliku teksta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Sadržaj mora slijediti točno određeni format kako bi klijent mogao razumjeti podatke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U osnovi, JSON je tekstualna reprezentacija podataka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B7CD55-0A1C-A66C-45B2-569AC5EBC507}"/>
              </a:ext>
            </a:extLst>
          </p:cNvPr>
          <p:cNvSpPr txBox="1">
            <a:spLocks/>
          </p:cNvSpPr>
          <p:nvPr/>
        </p:nvSpPr>
        <p:spPr>
          <a:xfrm>
            <a:off x="990600" y="2399827"/>
            <a:ext cx="6610776" cy="3264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🔑 </a:t>
            </a:r>
            <a:r>
              <a:rPr lang="hr-HR" sz="1100" b="1" dirty="0"/>
              <a:t>Struktura JSON-a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JSON sadrži </a:t>
            </a:r>
            <a:r>
              <a:rPr lang="hr-HR" sz="1100" b="1" dirty="0"/>
              <a:t>ključeve</a:t>
            </a:r>
            <a:r>
              <a:rPr lang="hr-HR" sz="1100" dirty="0"/>
              <a:t> i </a:t>
            </a:r>
            <a:r>
              <a:rPr lang="hr-HR" sz="1100" b="1" dirty="0"/>
              <a:t>vrijednosti</a:t>
            </a:r>
            <a:r>
              <a:rPr lang="hr-HR" sz="1100" dirty="0"/>
              <a:t> (slično Python </a:t>
            </a:r>
            <a:r>
              <a:rPr lang="hr-HR" sz="1100" dirty="0" err="1"/>
              <a:t>dictionary</a:t>
            </a:r>
            <a:r>
              <a:rPr lang="hr-HR" sz="1100" dirty="0"/>
              <a:t>-ju)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Ključevi su </a:t>
            </a:r>
            <a:r>
              <a:rPr lang="hr-HR" sz="1100" dirty="0" err="1"/>
              <a:t>stringovi</a:t>
            </a:r>
            <a:endParaRPr lang="hr-H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Vrijednosti mogu biti: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Stringovi</a:t>
            </a:r>
            <a:r>
              <a:rPr lang="hr-HR" sz="1100" dirty="0"/>
              <a:t> (npr. "</a:t>
            </a:r>
            <a:r>
              <a:rPr lang="hr-HR" sz="1100" dirty="0" err="1"/>
              <a:t>example</a:t>
            </a:r>
            <a:r>
              <a:rPr lang="hr-HR" sz="1100" dirty="0"/>
              <a:t>")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Brojevi (cijeli ili decimalni)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Booleans</a:t>
            </a:r>
            <a:r>
              <a:rPr lang="hr-HR" sz="1100" dirty="0"/>
              <a:t> (</a:t>
            </a:r>
            <a:r>
              <a:rPr lang="hr-HR" sz="1100" dirty="0" err="1"/>
              <a:t>true</a:t>
            </a:r>
            <a:r>
              <a:rPr lang="hr-HR" sz="1100" dirty="0"/>
              <a:t>, </a:t>
            </a:r>
            <a:r>
              <a:rPr lang="hr-HR" sz="1100" dirty="0" err="1"/>
              <a:t>false</a:t>
            </a:r>
            <a:r>
              <a:rPr lang="hr-HR" sz="1100" dirty="0"/>
              <a:t> – u JSON-u su pisani malim slovom)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Liste (</a:t>
            </a:r>
            <a:r>
              <a:rPr lang="hr-HR" sz="1100" dirty="0" err="1"/>
              <a:t>arrays</a:t>
            </a:r>
            <a:r>
              <a:rPr lang="hr-HR" sz="1100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Objekti (</a:t>
            </a:r>
            <a:r>
              <a:rPr lang="hr-HR" sz="1100" dirty="0" err="1"/>
              <a:t>nested</a:t>
            </a:r>
            <a:r>
              <a:rPr lang="hr-HR" sz="1100" dirty="0"/>
              <a:t> </a:t>
            </a:r>
            <a:r>
              <a:rPr lang="hr-HR" sz="1100" dirty="0" err="1"/>
              <a:t>dictionaries</a:t>
            </a:r>
            <a:r>
              <a:rPr lang="hr-H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Elementi se međusobno odvajaju zarezima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Redoslijed ključeva nije bitan – nije nužno da "</a:t>
            </a:r>
            <a:r>
              <a:rPr lang="hr-HR" sz="1100" dirty="0" err="1"/>
              <a:t>name</a:t>
            </a:r>
            <a:r>
              <a:rPr lang="hr-HR" sz="1100" dirty="0"/>
              <a:t>" i "age" budu istim redoslijedom</a:t>
            </a:r>
          </a:p>
          <a:p>
            <a:pPr marL="15875" indent="0">
              <a:buNone/>
            </a:pP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CEA6B-F4B5-F714-9195-F05A2338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720" y="810044"/>
            <a:ext cx="2143125" cy="2676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8F2B46-5E47-17D1-B6D4-AEB3B8297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815" y="4363021"/>
            <a:ext cx="4038933" cy="31585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D3A7FB-BBFC-3900-992C-10B92FFBE47A}"/>
              </a:ext>
            </a:extLst>
          </p:cNvPr>
          <p:cNvSpPr txBox="1">
            <a:spLocks/>
          </p:cNvSpPr>
          <p:nvPr/>
        </p:nvSpPr>
        <p:spPr>
          <a:xfrm>
            <a:off x="9233509" y="400490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Non-Prettified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219C68-7FF8-2F8A-7C35-5D410D807D7A}"/>
              </a:ext>
            </a:extLst>
          </p:cNvPr>
          <p:cNvSpPr txBox="1">
            <a:spLocks/>
          </p:cNvSpPr>
          <p:nvPr/>
        </p:nvSpPr>
        <p:spPr>
          <a:xfrm>
            <a:off x="9348695" y="41509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Prettified</a:t>
            </a:r>
          </a:p>
        </p:txBody>
      </p:sp>
    </p:spTree>
    <p:extLst>
      <p:ext uri="{BB962C8B-B14F-4D97-AF65-F5344CB8AC3E}">
        <p14:creationId xmlns:p14="http://schemas.microsoft.com/office/powerpoint/2010/main" val="96479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C9A49-AE0C-3B4D-F76C-D7BEE8618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477730-0B0B-0F2C-8F52-815A41D291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INSOMIA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0674-AEB3-3CC5-0989-1ED14A6546DE}"/>
              </a:ext>
            </a:extLst>
          </p:cNvPr>
          <p:cNvSpPr txBox="1">
            <a:spLocks/>
          </p:cNvSpPr>
          <p:nvPr/>
        </p:nvSpPr>
        <p:spPr>
          <a:xfrm>
            <a:off x="1124836" y="2049847"/>
            <a:ext cx="8262365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200" dirty="0"/>
              <a:t>🧪 </a:t>
            </a:r>
            <a:r>
              <a:rPr lang="hr-HR" sz="1200" b="1" dirty="0"/>
              <a:t>Važnost testiranja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Redovito testiranje API-ja je ključno za osiguranje ispravnog rada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Testiranje pomaže da provjerite da odgovori odgovaraju očekivanjima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Dva pristupa testiranju: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Automatizirani testovi (ne obrađujemo ih u ovom tečaju)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Ručno (</a:t>
            </a:r>
            <a:r>
              <a:rPr lang="hr-HR" sz="1200" dirty="0" err="1"/>
              <a:t>exploratory</a:t>
            </a:r>
            <a:r>
              <a:rPr lang="hr-HR" sz="1200" dirty="0"/>
              <a:t>) testiranje – prvo ručno, a zatim eventualno automatizirati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5DC9F3-C878-FE8A-A35D-EB4C9277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17" y="4159752"/>
            <a:ext cx="4122332" cy="151298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CB5FF9-B982-7953-63CD-049DBE5DD632}"/>
              </a:ext>
            </a:extLst>
          </p:cNvPr>
          <p:cNvSpPr txBox="1">
            <a:spLocks/>
          </p:cNvSpPr>
          <p:nvPr/>
        </p:nvSpPr>
        <p:spPr>
          <a:xfrm>
            <a:off x="1174029" y="1318276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</a:t>
            </a:r>
            <a:r>
              <a:rPr lang="en-US" sz="1400" dirty="0" err="1"/>
              <a:t>Instalirajte</a:t>
            </a:r>
            <a:r>
              <a:rPr lang="en-US" sz="1400" dirty="0"/>
              <a:t> </a:t>
            </a:r>
            <a:r>
              <a:rPr lang="en-US" sz="1400" dirty="0" err="1"/>
              <a:t>Insomia</a:t>
            </a:r>
            <a:r>
              <a:rPr lang="en-US" sz="1400" dirty="0"/>
              <a:t> program za API </a:t>
            </a:r>
            <a:r>
              <a:rPr lang="en-US" sz="1400" dirty="0" err="1"/>
              <a:t>okruzenje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vasem</a:t>
            </a:r>
            <a:r>
              <a:rPr lang="en-US" sz="1400" dirty="0"/>
              <a:t> </a:t>
            </a:r>
            <a:r>
              <a:rPr lang="en-US" sz="1400" dirty="0" err="1"/>
              <a:t>lokalnom</a:t>
            </a:r>
            <a:r>
              <a:rPr lang="en-US" sz="1400" dirty="0"/>
              <a:t> </a:t>
            </a:r>
            <a:r>
              <a:rPr lang="en-US" sz="1400" dirty="0" err="1"/>
              <a:t>racunalu</a:t>
            </a:r>
            <a:r>
              <a:rPr lang="en-US" sz="1400" dirty="0"/>
              <a:t> https://insomnia.rest/</a:t>
            </a:r>
          </a:p>
        </p:txBody>
      </p:sp>
    </p:spTree>
    <p:extLst>
      <p:ext uri="{BB962C8B-B14F-4D97-AF65-F5344CB8AC3E}">
        <p14:creationId xmlns:p14="http://schemas.microsoft.com/office/powerpoint/2010/main" val="195071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CCA77-81D4-9D87-AF91-6E2B7C8E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8603B-27D8-4D76-E541-60A1B49A2E8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5005-D133-BF3E-BAEF-990E97E6B5C5}"/>
              </a:ext>
            </a:extLst>
          </p:cNvPr>
          <p:cNvSpPr txBox="1">
            <a:spLocks/>
          </p:cNvSpPr>
          <p:nvPr/>
        </p:nvSpPr>
        <p:spPr>
          <a:xfrm>
            <a:off x="1099915" y="4011554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050" b="1" dirty="0"/>
              <a:t>Rješavanje grešaka:</a:t>
            </a:r>
            <a:r>
              <a:rPr lang="hr-HR" sz="1050" dirty="0"/>
              <a:t> 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405 (metoda nije dopuštena) javlja se kada </a:t>
            </a:r>
            <a:r>
              <a:rPr lang="hr-HR" sz="1050" dirty="0" err="1"/>
              <a:t>endpoint</a:t>
            </a:r>
            <a:r>
              <a:rPr lang="hr-HR" sz="1050" dirty="0"/>
              <a:t> ne podržava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500 (</a:t>
            </a:r>
            <a:r>
              <a:rPr lang="hr-HR" sz="1050" dirty="0" err="1"/>
              <a:t>internal</a:t>
            </a:r>
            <a:r>
              <a:rPr lang="hr-HR" sz="1050" dirty="0"/>
              <a:t> server </a:t>
            </a:r>
            <a:r>
              <a:rPr lang="hr-HR" sz="1050" dirty="0" err="1"/>
              <a:t>error</a:t>
            </a:r>
            <a:r>
              <a:rPr lang="hr-HR" sz="1050" dirty="0"/>
              <a:t>) se pojavljuje ako funkcija ne vraća valjani odgovor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Nakon implementacije, </a:t>
            </a:r>
            <a:r>
              <a:rPr lang="hr-HR" sz="1050" dirty="0" err="1"/>
              <a:t>endpoint</a:t>
            </a:r>
            <a:r>
              <a:rPr lang="hr-HR" sz="1050" dirty="0"/>
              <a:t> vraća status 201 (</a:t>
            </a:r>
            <a:r>
              <a:rPr lang="hr-HR" sz="1050" dirty="0" err="1"/>
              <a:t>Created</a:t>
            </a:r>
            <a:r>
              <a:rPr lang="hr-HR" sz="1050" dirty="0"/>
              <a:t>) uz novi objekt trgovine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54BAC-0C16-E2A7-8208-32A6AF7E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15" y="1279057"/>
            <a:ext cx="212407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FB29A-1560-1C50-49AC-507DDAD7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15" y="1771939"/>
            <a:ext cx="283845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281A9E-9244-A9A3-F096-322B83506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15" y="2381960"/>
            <a:ext cx="3114565" cy="1030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8ABCDA-FF84-9143-CADD-5C99A47EA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915" y="3483615"/>
            <a:ext cx="2781300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063411-67BC-A1B7-12DC-0BDC93116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637" y="1444167"/>
            <a:ext cx="1778797" cy="10015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98754E-56E6-97E1-8B82-BF1FA0395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4441" y="2735309"/>
            <a:ext cx="2728359" cy="167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8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63401-4725-579C-1607-3C39652D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C10DB2-D897-072F-D61F-61E1AE14B9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ARTIKALA DINAMICKI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D9B7-89FC-4CE4-A934-93D026FD474D}"/>
              </a:ext>
            </a:extLst>
          </p:cNvPr>
          <p:cNvSpPr txBox="1">
            <a:spLocks/>
          </p:cNvSpPr>
          <p:nvPr/>
        </p:nvSpPr>
        <p:spPr>
          <a:xfrm>
            <a:off x="990600" y="1374680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primiti podatke od klijenta (</a:t>
            </a:r>
            <a:r>
              <a:rPr lang="hr-HR" sz="1400" dirty="0" err="1"/>
              <a:t>store</a:t>
            </a:r>
            <a:r>
              <a:rPr lang="hr-HR" sz="1400" dirty="0"/>
              <a:t> ime iz URL-a i </a:t>
            </a:r>
            <a:r>
              <a:rPr lang="hr-HR" sz="1400" dirty="0" err="1"/>
              <a:t>item</a:t>
            </a:r>
            <a:r>
              <a:rPr lang="hr-HR" sz="1400" dirty="0"/>
              <a:t> podatke iz JSON-a)</a:t>
            </a:r>
            <a:br>
              <a:rPr lang="hr-HR" sz="1400" dirty="0"/>
            </a:br>
            <a:r>
              <a:rPr lang="hr-HR" sz="1400" dirty="0"/>
              <a:t>✔ Kako pretraživati listu trgovina i dodati novi artikl u odgovarajuću trgovinu</a:t>
            </a:r>
            <a:br>
              <a:rPr lang="hr-HR" sz="1400" dirty="0"/>
            </a:br>
            <a:r>
              <a:rPr lang="hr-HR" sz="1400" dirty="0"/>
              <a:t>✔ Kako rukovati greškama (npr. ako trgovina ne postoji)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40683-FFBF-901B-0D5C-9FE6DB6D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15" y="2735309"/>
            <a:ext cx="4633580" cy="242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DDC65E-92F2-26C9-8F91-4FAA87021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953" y="3711357"/>
            <a:ext cx="4270191" cy="1253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72E04D-9797-FF8A-D031-1F3696290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86" y="3079212"/>
            <a:ext cx="3352800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547F19-825C-0261-A581-CC2A7D6BC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899" y="3336387"/>
            <a:ext cx="5911079" cy="13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823D7-2446-A056-178F-E2FEE8A7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D7C318-74D8-6EDC-BD9E-DF4E3818FC5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C4CF5-E4D6-B258-41B9-CE8399B3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04" y="2290887"/>
            <a:ext cx="4572333" cy="737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65BCD-0139-A966-28C4-8DDA3E399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503" y="3281472"/>
            <a:ext cx="4572333" cy="72457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FB7DD9-5131-8539-A430-F9E434015736}"/>
              </a:ext>
            </a:extLst>
          </p:cNvPr>
          <p:cNvSpPr txBox="1">
            <a:spLocks/>
          </p:cNvSpPr>
          <p:nvPr/>
        </p:nvSpPr>
        <p:spPr>
          <a:xfrm>
            <a:off x="1172241" y="1404933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dohvatiti podatke o specifičnoj trgovini</a:t>
            </a:r>
            <a:br>
              <a:rPr lang="hr-HR" sz="1400" dirty="0"/>
            </a:br>
            <a:r>
              <a:rPr lang="hr-HR" sz="1400" dirty="0"/>
              <a:t>✔ Kako dohvatiti samo artikle iz specifične trgovine</a:t>
            </a:r>
            <a:br>
              <a:rPr lang="hr-HR" sz="1400" dirty="0"/>
            </a:br>
            <a:r>
              <a:rPr lang="hr-HR" sz="1400" dirty="0"/>
              <a:t>✔ Zašto je preporučljivo vraćati </a:t>
            </a:r>
            <a:r>
              <a:rPr lang="hr-HR" sz="1400" dirty="0" err="1"/>
              <a:t>dictionary</a:t>
            </a:r>
            <a:r>
              <a:rPr lang="hr-HR" sz="1400" dirty="0"/>
              <a:t> umjesto liste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49D4C5-810B-DEF1-7F22-9ED36EBCA883}"/>
              </a:ext>
            </a:extLst>
          </p:cNvPr>
          <p:cNvSpPr txBox="1">
            <a:spLocks/>
          </p:cNvSpPr>
          <p:nvPr/>
        </p:nvSpPr>
        <p:spPr>
          <a:xfrm>
            <a:off x="6578009" y="1404933"/>
            <a:ext cx="5505893" cy="1614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Zašto vraćati </a:t>
            </a:r>
            <a:r>
              <a:rPr lang="hr-HR" sz="1100" dirty="0" err="1"/>
              <a:t>dictionary</a:t>
            </a:r>
            <a:r>
              <a:rPr lang="hr-HR" sz="1100" dirty="0"/>
              <a:t> umjesto liste?</a:t>
            </a:r>
          </a:p>
          <a:p>
            <a:pPr>
              <a:buNone/>
            </a:pPr>
            <a:r>
              <a:rPr lang="hr-HR" sz="1100" dirty="0"/>
              <a:t>Fleksibilnost:</a:t>
            </a:r>
            <a:br>
              <a:rPr lang="hr-HR" sz="1100" dirty="0"/>
            </a:br>
            <a:r>
              <a:rPr lang="hr-HR" sz="1100" dirty="0"/>
              <a:t>Vraćanjem </a:t>
            </a:r>
            <a:r>
              <a:rPr lang="hr-HR" sz="1100" dirty="0" err="1"/>
              <a:t>dictionary</a:t>
            </a:r>
            <a:r>
              <a:rPr lang="hr-HR" sz="1100" dirty="0"/>
              <a:t>-ja (npr. {'</a:t>
            </a:r>
            <a:r>
              <a:rPr lang="hr-HR" sz="1100" dirty="0" err="1"/>
              <a:t>items</a:t>
            </a:r>
            <a:r>
              <a:rPr lang="hr-HR" sz="1100" dirty="0"/>
              <a:t>': [...]}) lako možete proširiti odgovor dodavanjem dodatnih podataka (npr. poruka, tagova, statusa) bez potrebe za promjenom formata koji klijent očekuje</a:t>
            </a:r>
          </a:p>
          <a:p>
            <a:r>
              <a:rPr lang="hr-HR" sz="1100" dirty="0"/>
              <a:t>Kompatibilnost:</a:t>
            </a:r>
            <a:br>
              <a:rPr lang="hr-HR" sz="1100" dirty="0"/>
            </a:br>
            <a:r>
              <a:rPr lang="hr-HR" sz="1100" dirty="0"/>
              <a:t>Ako se kasnije odlučite promijeniti strukturu odgovora, klijenti neće morati mijenjati svoju logiku ako je JSON objekt konzistentan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09526F-D129-5D8B-A7FD-B2FE3B567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03" y="4420495"/>
            <a:ext cx="2200275" cy="666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10C158-FC9D-1491-79F0-606F1D898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009" y="3288104"/>
            <a:ext cx="3975911" cy="10991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E2B55A4-159F-749C-CC85-81EC44776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009" y="4407213"/>
            <a:ext cx="3696789" cy="12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922</Words>
  <Application>Microsoft Office PowerPoint</Application>
  <PresentationFormat>Widescreen</PresentationFormat>
  <Paragraphs>87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Open Sans Semibold</vt:lpstr>
      <vt:lpstr>Wingdings</vt:lpstr>
      <vt:lpstr>Office Theme</vt:lpstr>
      <vt:lpstr>FLASK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 - FORK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214</cp:revision>
  <dcterms:created xsi:type="dcterms:W3CDTF">2021-08-14T09:32:24Z</dcterms:created>
  <dcterms:modified xsi:type="dcterms:W3CDTF">2025-03-14T17:20:28Z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