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82" r:id="rId5"/>
    <p:sldId id="308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378" r:id="rId16"/>
    <p:sldId id="420" r:id="rId17"/>
    <p:sldId id="421" r:id="rId18"/>
    <p:sldId id="422" r:id="rId19"/>
    <p:sldId id="423" r:id="rId20"/>
    <p:sldId id="424" r:id="rId21"/>
    <p:sldId id="425" r:id="rId22"/>
    <p:sldId id="42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378"/>
            <p14:sldId id="420"/>
            <p14:sldId id="421"/>
            <p14:sldId id="422"/>
            <p14:sldId id="423"/>
            <p14:sldId id="424"/>
            <p14:sldId id="425"/>
            <p14:sldId id="4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53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81CDD-90EE-FFEF-E218-69A33EAAF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F0D57F-66F3-FEF8-C3F3-2A27843A2F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2881D-1EF2-7FDF-69A8-0B6A0ED19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61EDE-969C-0105-568E-7FAE6B75A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8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D6293-CD00-CE0F-29E0-057637E8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C36EEE-62BC-2A8F-A641-790A2FEA39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E35C08-BDDA-355C-9531-017563BA3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8D25C-D1AA-608E-809C-CA34A9650D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0BB6E-9308-6A04-76A4-A50CFA57D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3C2DA-12E8-AD67-FE76-8F38B8DE5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212969-D8FE-E81C-25C7-CCBBE9B3C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067B1-1B41-7CDE-88E1-82DAB220F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1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5077C-23AD-FC7D-1C74-E2AF44168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E35EE9-B272-6066-9AEC-4D23D9316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24D492-E9D0-82FD-18D5-59067E0F5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A75D-FD16-00F3-87B3-36916D24AF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90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0EE57-1469-42E4-B8B0-82C5C1C7E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5C2866-F12E-CF97-7F72-37BC60B552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282659-7A33-D7A1-8E11-2C096D8C6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5F7B2-C611-E31D-78F2-1F270AC7E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0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01FF0-3014-7B91-A15D-C75C0FE0E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FAC205-B3AC-DE72-000C-2CC71C6CA9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726921-FB41-BE5F-FFDF-3A0DAD8D5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7738D-6CB3-C506-F8B7-67FD3F76A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7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D4463-F6F9-F32D-B8DE-BF1D0FFFC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CC856-0180-0FD0-984B-06CF5C2FB5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EFEDDF-FC24-692B-5D5F-C1177B25B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51E0E-C050-D26E-F078-C3B549F7E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64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D3D73-2766-6825-5C3C-B14ACCDF2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CF92D8-6DD7-29D8-3516-870AA75DC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1CB458-DB6C-7187-0766-133D331B4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C161B-34C1-366A-444E-4BDA5DEAD1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6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5A46C-D95A-25ED-4415-90300039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6C7F7D-D9DA-9777-8CC3-5B6E15B9B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E041AE-3520-2D3A-F7ED-BDECE216D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05658-1072-E6BE-01EE-2AA75B101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0E55A-62CC-9339-1A46-F36592B92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B2B22D-5FB6-4DE2-B3D3-15D6DDCF5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EE3418-4242-D35F-0216-C94912082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96172-D2F9-067B-F145-79B4D5D9E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38874-1F99-FFF0-E2C0-472B4EF32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06F420-8AD8-4466-8174-29E47B0E6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1C768B-A396-1FD1-950A-C528E5CE3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BAA2C-B5C7-1E86-BE49-FBD70A52F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8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6EDEE-C635-E34B-0699-05063A8C2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D56E6-5248-A33A-1F19-7403E3A9D5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A49D14-DE19-386A-27C7-D3F2B157E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43B72-7332-E936-7A56-1CCBA216A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6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73BAD-98BC-DA1F-2D7B-07E3C7582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EF12A8-1718-C4A2-1E65-3D5506AA1E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40676-7111-8015-B924-D4165FE17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ED89-04F3-4A6B-61F2-E63DCB30B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97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7CC60-C687-CBAF-3053-03EBC63A0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9B7D07-5C03-87FE-66D7-8A69D97A6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4CA9AF-307B-317E-7664-C98A45D40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00622-A063-4EF3-7521-0721EA769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2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E7D61-7DA0-8C5D-10BE-095E65DE5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D2035D-2FB1-6440-870C-1561FAFF73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86C084-5773-427E-924B-CFBC2D61C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23E45-F475-4065-A1C4-00D5DFDB7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6EC26-D244-3BDC-1474-9C314BBC9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3D9357-8BBA-8DF3-3F26-1F8E2ECB00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EBB5E7-A1AB-642A-C450-8BA794DEC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4FAA0-45AD-B15E-2E98-2DE9895A1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7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17/03/2025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17/03/2025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17/03/2025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17/03/2025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17/03/2025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17/03/2025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17/03/2025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17/03/2025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17/03/2025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17/03/2025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17/03/2025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17/03/2025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Python </a:t>
            </a:r>
            <a:r>
              <a:rPr lang="en-US" dirty="0"/>
              <a:t>W</a:t>
            </a:r>
            <a:r>
              <a:rPr lang="hr-HR" dirty="0" err="1"/>
              <a:t>eb</a:t>
            </a:r>
            <a:r>
              <a:rPr lang="hr-HR" dirty="0"/>
              <a:t> </a:t>
            </a:r>
            <a:r>
              <a:rPr lang="hr-HR" dirty="0" err="1"/>
              <a:t>framework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159D8-9252-1365-3106-D2B0C7937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A565A6-BDE9-3842-51E2-05C69229C38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KONFIGURACIJSKI FAJLOVI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CACA243-019A-3022-A0B2-879B2BFDB07C}"/>
              </a:ext>
            </a:extLst>
          </p:cNvPr>
          <p:cNvSpPr txBox="1">
            <a:spLocks/>
          </p:cNvSpPr>
          <p:nvPr/>
        </p:nvSpPr>
        <p:spPr>
          <a:xfrm>
            <a:off x="1028700" y="1476034"/>
            <a:ext cx="2730499" cy="928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.</a:t>
            </a:r>
            <a:r>
              <a:rPr lang="en-US" sz="1400" dirty="0" err="1"/>
              <a:t>flaskenv</a:t>
            </a:r>
            <a:br>
              <a:rPr lang="en-US" sz="1400" dirty="0"/>
            </a:br>
            <a:br>
              <a:rPr lang="en-US" sz="1400" dirty="0"/>
            </a:br>
            <a:r>
              <a:rPr lang="pl-PL" sz="1100" dirty="0"/>
              <a:t>Sadrži varijable za pokretanje Flask aplikacije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5086-EB31-A784-344B-F78CCFCFA6C5}"/>
              </a:ext>
            </a:extLst>
          </p:cNvPr>
          <p:cNvSpPr txBox="1">
            <a:spLocks/>
          </p:cNvSpPr>
          <p:nvPr/>
        </p:nvSpPr>
        <p:spPr>
          <a:xfrm>
            <a:off x="4673601" y="1399834"/>
            <a:ext cx="2412999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100" dirty="0"/>
              <a:t> </a:t>
            </a:r>
            <a:r>
              <a:rPr lang="hr-HR" sz="1400" dirty="0"/>
              <a:t>requirements</a:t>
            </a:r>
            <a:r>
              <a:rPr lang="hr-HR" sz="1100" dirty="0"/>
              <a:t>.txt</a:t>
            </a:r>
            <a:br>
              <a:rPr lang="en-US" sz="1100" dirty="0"/>
            </a:br>
            <a:br>
              <a:rPr lang="en-US" sz="1100" dirty="0"/>
            </a:br>
            <a:r>
              <a:rPr lang="hr-HR" sz="1100" dirty="0"/>
              <a:t>Sadrži sve potrebne biblioteke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B5701-8E68-35A5-242E-F659C06D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41" y="2505075"/>
            <a:ext cx="1524000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A2B644-6AAF-9E93-9483-F72F1CA71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400" y="2352675"/>
            <a:ext cx="1676400" cy="781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AF23F5-8CF2-F2F5-7966-97B71B54F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341" y="3992562"/>
            <a:ext cx="29718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0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20492-FB4D-BE63-488F-C5C25372C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81400E-71A5-DF46-DBDA-93420D98AC9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SMOREST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D62F4CB-C448-A46A-C815-BF32CFF9A601}"/>
              </a:ext>
            </a:extLst>
          </p:cNvPr>
          <p:cNvSpPr txBox="1">
            <a:spLocks/>
          </p:cNvSpPr>
          <p:nvPr/>
        </p:nvSpPr>
        <p:spPr>
          <a:xfrm>
            <a:off x="812800" y="1124301"/>
            <a:ext cx="2730499" cy="928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.db.py</a:t>
            </a:r>
            <a:br>
              <a:rPr lang="en-US" sz="1400" dirty="0"/>
            </a:br>
            <a:br>
              <a:rPr lang="en-US" sz="1400" dirty="0"/>
            </a:br>
            <a:r>
              <a:rPr lang="en-US" sz="1100" dirty="0" err="1"/>
              <a:t>Prebacujemo</a:t>
            </a:r>
            <a:r>
              <a:rPr lang="en-US" sz="1100" dirty="0"/>
              <a:t> </a:t>
            </a:r>
            <a:r>
              <a:rPr lang="en-US" sz="1100" dirty="0" err="1"/>
              <a:t>podatke</a:t>
            </a:r>
            <a:r>
              <a:rPr lang="en-US" sz="1100" dirty="0"/>
              <a:t> u </a:t>
            </a:r>
            <a:r>
              <a:rPr lang="en-US" sz="1100" dirty="0" err="1"/>
              <a:t>poseban</a:t>
            </a:r>
            <a:r>
              <a:rPr lang="en-US" sz="1100" dirty="0"/>
              <a:t> </a:t>
            </a:r>
            <a:r>
              <a:rPr lang="en-US" sz="1100" dirty="0" err="1"/>
              <a:t>fajl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F17A23-6A08-CD92-F376-8DB4F9CC1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424651"/>
            <a:ext cx="2374900" cy="8228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555ADAB-CFAB-265C-1E1F-B85B3B35A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875953"/>
            <a:ext cx="1933575" cy="11060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3ADC80-6999-3B95-C88A-9BCC055D4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4424651"/>
            <a:ext cx="3697286" cy="1122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AD3586-A669-2D43-BC2D-0DE484F53CA5}"/>
              </a:ext>
            </a:extLst>
          </p:cNvPr>
          <p:cNvSpPr txBox="1">
            <a:spLocks/>
          </p:cNvSpPr>
          <p:nvPr/>
        </p:nvSpPr>
        <p:spPr>
          <a:xfrm>
            <a:off x="812800" y="3050338"/>
            <a:ext cx="2412999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 err="1"/>
              <a:t>Updejtujemo</a:t>
            </a:r>
            <a:r>
              <a:rPr lang="en-US" sz="1100" dirty="0"/>
              <a:t> </a:t>
            </a:r>
            <a:r>
              <a:rPr lang="en-US" sz="1100" dirty="0" err="1"/>
              <a:t>pozive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B3F38B-F7C1-9ADA-BC8F-A6B0F0E4D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3421757"/>
            <a:ext cx="4127500" cy="4385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66362F-F7F5-34A0-2F8D-A9C0F13F84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1906409"/>
            <a:ext cx="1292225" cy="10350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945A29-6083-613D-220E-AD3A4D84E3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0" y="1588404"/>
            <a:ext cx="2789873" cy="9333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4391475-48B8-5EB3-7FD6-9BA4B3CFACA2}"/>
              </a:ext>
            </a:extLst>
          </p:cNvPr>
          <p:cNvSpPr txBox="1"/>
          <p:nvPr/>
        </p:nvSpPr>
        <p:spPr>
          <a:xfrm>
            <a:off x="6124575" y="4014836"/>
            <a:ext cx="6149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" indent="0">
              <a:buNone/>
            </a:pPr>
            <a:r>
              <a:rPr lang="en-US" dirty="0"/>
              <a:t>Why is this not working??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56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- </a:t>
            </a:r>
            <a:r>
              <a:rPr lang="hr-HR" dirty="0"/>
              <a:t>Kreirajte endpoint koji vraća listu svih artikala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- </a:t>
            </a:r>
            <a:r>
              <a:rPr lang="hr-HR" dirty="0"/>
              <a:t>Dohvatite pojedinačni artikl koristeći </a:t>
            </a:r>
            <a:r>
              <a:rPr lang="hr-HR" b="1" dirty="0"/>
              <a:t>item_id</a:t>
            </a:r>
            <a:r>
              <a:rPr lang="hr-HR" dirty="0"/>
              <a:t> iz URL-a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6D2E9-13CC-3A12-42FB-722D8F951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50" y="1206953"/>
            <a:ext cx="4229100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525BC-B9C7-468F-1E75-33F297FE5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565" y="3354403"/>
            <a:ext cx="3054804" cy="260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ABA7F-8D57-6B00-F5DD-8120B23DC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A37CEB-7E86-3467-BF06-50E622CE1B4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UPDATE AND DELETE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0F9FF11-51B4-A181-2697-C8EAF80B833C}"/>
              </a:ext>
            </a:extLst>
          </p:cNvPr>
          <p:cNvSpPr txBox="1">
            <a:spLocks/>
          </p:cNvSpPr>
          <p:nvPr/>
        </p:nvSpPr>
        <p:spPr>
          <a:xfrm>
            <a:off x="990600" y="1237032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 err="1"/>
              <a:t>Uredimo</a:t>
            </a:r>
            <a:r>
              <a:rPr lang="en-US" sz="1400" dirty="0"/>
              <a:t> </a:t>
            </a:r>
            <a:r>
              <a:rPr lang="en-US" sz="1400" dirty="0" err="1"/>
              <a:t>strukturu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E69F2-B837-3548-7236-C0162C322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995" y="1622322"/>
            <a:ext cx="973425" cy="106910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9D00DE7-6BB1-ABA4-BA24-A4E75A17410B}"/>
              </a:ext>
            </a:extLst>
          </p:cNvPr>
          <p:cNvGrpSpPr/>
          <p:nvPr/>
        </p:nvGrpSpPr>
        <p:grpSpPr>
          <a:xfrm>
            <a:off x="1146995" y="3223115"/>
            <a:ext cx="3377826" cy="1111660"/>
            <a:chOff x="1146995" y="3038168"/>
            <a:chExt cx="3377826" cy="11116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5F448D-E094-C72D-165D-2670425E8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8188" y="3038168"/>
              <a:ext cx="956633" cy="11116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3B2D524-E318-079F-F431-490F13B2C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6995" y="3133289"/>
              <a:ext cx="1914525" cy="921418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50AEB8-978B-2490-25BB-9CCE75420761}"/>
              </a:ext>
            </a:extLst>
          </p:cNvPr>
          <p:cNvGrpSpPr/>
          <p:nvPr/>
        </p:nvGrpSpPr>
        <p:grpSpPr>
          <a:xfrm>
            <a:off x="6582152" y="3469910"/>
            <a:ext cx="3377826" cy="1016807"/>
            <a:chOff x="6660361" y="4464676"/>
            <a:chExt cx="3377826" cy="101680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B8757F3-FAA9-BAC8-F6B2-BE1836E91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1916" y="4464676"/>
              <a:ext cx="886271" cy="101680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1DB6581-39E9-1DA7-92DE-C9B762E9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60361" y="4557186"/>
              <a:ext cx="2161560" cy="8675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8EF1E7-0C79-DC68-EB2F-FC694F08DC56}"/>
              </a:ext>
            </a:extLst>
          </p:cNvPr>
          <p:cNvGrpSpPr/>
          <p:nvPr/>
        </p:nvGrpSpPr>
        <p:grpSpPr>
          <a:xfrm>
            <a:off x="6582152" y="1445282"/>
            <a:ext cx="3789787" cy="1753475"/>
            <a:chOff x="6248400" y="1384422"/>
            <a:chExt cx="3789787" cy="175347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BFDBAD2-815F-C55B-582F-63E7D1835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48400" y="1840523"/>
              <a:ext cx="2027289" cy="85090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97C24E0-8A27-B1A8-DAA1-A091D20D6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49527" y="1384422"/>
              <a:ext cx="1288660" cy="1753475"/>
            </a:xfrm>
            <a:prstGeom prst="rect">
              <a:avLst/>
            </a:prstGeom>
          </p:spPr>
        </p:pic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56F8366-E62A-042D-04B1-DA172A8C9309}"/>
              </a:ext>
            </a:extLst>
          </p:cNvPr>
          <p:cNvSpPr txBox="1">
            <a:spLocks/>
          </p:cNvSpPr>
          <p:nvPr/>
        </p:nvSpPr>
        <p:spPr>
          <a:xfrm>
            <a:off x="1086874" y="3038167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UPDATE (PUT)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EE4A228-A0D8-7340-F7CE-CEAA64B1583C}"/>
              </a:ext>
            </a:extLst>
          </p:cNvPr>
          <p:cNvSpPr txBox="1">
            <a:spLocks/>
          </p:cNvSpPr>
          <p:nvPr/>
        </p:nvSpPr>
        <p:spPr>
          <a:xfrm>
            <a:off x="6502400" y="1260335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01130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C767B-08A7-B4A6-1A37-BED6255F7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587055-B9A6-A2F7-3370-6A8901F2ED0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BLUEPRINTS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49B90D7-1A99-BC35-158E-10B0C188EF3D}"/>
              </a:ext>
            </a:extLst>
          </p:cNvPr>
          <p:cNvSpPr txBox="1">
            <a:spLocks/>
          </p:cNvSpPr>
          <p:nvPr/>
        </p:nvSpPr>
        <p:spPr>
          <a:xfrm>
            <a:off x="990600" y="1237032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 err="1"/>
              <a:t>Uredimo</a:t>
            </a:r>
            <a:r>
              <a:rPr lang="en-US" sz="1400" dirty="0"/>
              <a:t> </a:t>
            </a:r>
            <a:r>
              <a:rPr lang="en-US" sz="1400" dirty="0" err="1"/>
              <a:t>strukturu</a:t>
            </a:r>
            <a:endParaRPr lang="en-US" sz="14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44E039A-BE9B-DC0A-0EDC-A0E06E18C00F}"/>
              </a:ext>
            </a:extLst>
          </p:cNvPr>
          <p:cNvSpPr txBox="1">
            <a:spLocks/>
          </p:cNvSpPr>
          <p:nvPr/>
        </p:nvSpPr>
        <p:spPr>
          <a:xfrm>
            <a:off x="1109663" y="2857655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Item.py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754B51-D422-AD0E-AC73-B67E21BA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630230"/>
            <a:ext cx="3324225" cy="1019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19439C-6CE8-5139-AFC0-A472AD90E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09" y="3227550"/>
            <a:ext cx="2878138" cy="2386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5647DD-8BC9-6ABC-8428-9FD4CB68B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652" y="2469977"/>
            <a:ext cx="4597098" cy="31444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51F6B8-6358-CA8C-7EF9-9AF93EF01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652" y="1398328"/>
            <a:ext cx="3324226" cy="89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3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D9962-0842-C2FC-7F95-045189584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B90817-0E21-0A12-C90B-44099475EA4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BLUEPRINTS</a:t>
            </a:r>
            <a:endParaRPr lang="hr-HR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5CE8044-481D-E416-61E7-9F8804D7B641}"/>
              </a:ext>
            </a:extLst>
          </p:cNvPr>
          <p:cNvSpPr txBox="1">
            <a:spLocks/>
          </p:cNvSpPr>
          <p:nvPr/>
        </p:nvSpPr>
        <p:spPr>
          <a:xfrm>
            <a:off x="990600" y="1264621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store.py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38BD5-CAF1-1A4E-3688-20B887850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0" y="1748440"/>
            <a:ext cx="4787900" cy="2899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21CEF-B118-6815-9565-AA8D6AD26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33" y="1729656"/>
            <a:ext cx="4238625" cy="33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3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FBC1D-E4D0-9079-D377-102A5DE97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DE4432-ACCC-E7D2-5849-5A02BB544F9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BLUEPRINTS</a:t>
            </a:r>
            <a:endParaRPr lang="hr-HR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6D5A5D4-7778-BC0E-F52C-CFE0D3F3E8AA}"/>
              </a:ext>
            </a:extLst>
          </p:cNvPr>
          <p:cNvSpPr txBox="1">
            <a:spLocks/>
          </p:cNvSpPr>
          <p:nvPr/>
        </p:nvSpPr>
        <p:spPr>
          <a:xfrm>
            <a:off x="990600" y="1264621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app.py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197A8-5E26-59FB-2A72-AF92D6651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1724826"/>
            <a:ext cx="5262138" cy="27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FC997-CBA9-F464-B9CA-91D971FC3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7F7721-1C17-14CE-47F0-8A8252FB6C7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SWAGGER</a:t>
            </a:r>
            <a:endParaRPr lang="hr-HR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C14F7DB-A6CB-14EF-48AF-BBC7377F6B6C}"/>
              </a:ext>
            </a:extLst>
          </p:cNvPr>
          <p:cNvSpPr txBox="1">
            <a:spLocks/>
          </p:cNvSpPr>
          <p:nvPr/>
        </p:nvSpPr>
        <p:spPr>
          <a:xfrm>
            <a:off x="990600" y="1264621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app.py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045CB-873A-E001-7E63-B812FBFB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35" y="1758950"/>
            <a:ext cx="1704975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EEE51-2166-06C3-C1F7-B17FC72B1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435" y="2500467"/>
            <a:ext cx="6530195" cy="229205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06ACE3-0F95-54B9-9DD6-4F251A12C93F}"/>
              </a:ext>
            </a:extLst>
          </p:cNvPr>
          <p:cNvSpPr txBox="1">
            <a:spLocks/>
          </p:cNvSpPr>
          <p:nvPr/>
        </p:nvSpPr>
        <p:spPr>
          <a:xfrm>
            <a:off x="5227382" y="1449568"/>
            <a:ext cx="6727159" cy="1458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Organizacija koda u više fajlova (i foldera) poboljšava održavanje i čitljivost projekta</a:t>
            </a:r>
          </a:p>
          <a:p>
            <a:pPr marL="15875" indent="0">
              <a:buNone/>
            </a:pPr>
            <a:r>
              <a:rPr lang="hr-HR" sz="1400" dirty="0"/>
              <a:t>Korištenje flask-smorest pruža automatsku dokumentaciju putem swagger-ui</a:t>
            </a:r>
          </a:p>
          <a:p>
            <a:pPr marL="15875" indent="0">
              <a:buNone/>
            </a:pPr>
            <a:r>
              <a:rPr lang="hr-HR" sz="1400" dirty="0"/>
              <a:t>Blueprints i MethodViews omogućavaju modularan pristup, što olakšava proširenje i skaliranje</a:t>
            </a:r>
          </a:p>
        </p:txBody>
      </p:sp>
    </p:spTree>
    <p:extLst>
      <p:ext uri="{BB962C8B-B14F-4D97-AF65-F5344CB8AC3E}">
        <p14:creationId xmlns:p14="http://schemas.microsoft.com/office/powerpoint/2010/main" val="219429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4EBA4-5133-DD97-FB93-D3BA63C34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8EEDD2-86C4-8FB9-41E5-DED25417991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VALIDACIJA (</a:t>
            </a:r>
            <a:r>
              <a:rPr lang="hr-HR" dirty="0"/>
              <a:t>Marshmallow</a:t>
            </a:r>
            <a:r>
              <a:rPr lang="en-US" dirty="0"/>
              <a:t>)</a:t>
            </a:r>
            <a:endParaRPr lang="hr-HR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621AC1E-D52B-9CCA-C2E4-99C438E0F242}"/>
              </a:ext>
            </a:extLst>
          </p:cNvPr>
          <p:cNvSpPr txBox="1">
            <a:spLocks/>
          </p:cNvSpPr>
          <p:nvPr/>
        </p:nvSpPr>
        <p:spPr>
          <a:xfrm>
            <a:off x="1022555" y="1258491"/>
            <a:ext cx="2357284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100" dirty="0"/>
              <a:t>📂 </a:t>
            </a:r>
            <a:r>
              <a:rPr lang="hr-HR" sz="1100" b="1" dirty="0"/>
              <a:t>Kreirajte </a:t>
            </a:r>
            <a:r>
              <a:rPr lang="en-US" sz="1100" b="1" dirty="0"/>
              <a:t>file </a:t>
            </a:r>
            <a:r>
              <a:rPr lang="hr-HR" sz="1100" b="1" dirty="0"/>
              <a:t>schemas.py</a:t>
            </a:r>
            <a:endParaRPr lang="en-US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57198D-8232-E966-5355-5FD8E01B1F8C}"/>
              </a:ext>
            </a:extLst>
          </p:cNvPr>
          <p:cNvSpPr txBox="1">
            <a:spLocks/>
          </p:cNvSpPr>
          <p:nvPr/>
        </p:nvSpPr>
        <p:spPr>
          <a:xfrm>
            <a:off x="1201995" y="3440298"/>
            <a:ext cx="10515600" cy="1812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200" dirty="0"/>
              <a:t>Benefiti primjene Marshmallow schema</a:t>
            </a:r>
          </a:p>
          <a:p>
            <a:pPr marL="15875" indent="0">
              <a:buNone/>
            </a:pPr>
            <a:r>
              <a:rPr lang="en-US" sz="1200" dirty="0"/>
              <a:t>- </a:t>
            </a:r>
            <a:r>
              <a:rPr lang="hr-HR" sz="1200" dirty="0"/>
              <a:t>Jasnoća i konzistentnost:</a:t>
            </a:r>
          </a:p>
          <a:p>
            <a:pPr marL="15875" indent="0">
              <a:buNone/>
            </a:pPr>
            <a:r>
              <a:rPr lang="en-US" sz="1200" dirty="0"/>
              <a:t>- </a:t>
            </a:r>
            <a:r>
              <a:rPr lang="hr-HR" sz="1200" dirty="0"/>
              <a:t>Definiramo što se očekuje u svakom zahtjevu na jednom mjestu (u schemas.py)</a:t>
            </a:r>
          </a:p>
          <a:p>
            <a:pPr marL="15875" indent="0">
              <a:buNone/>
            </a:pPr>
            <a:r>
              <a:rPr lang="en-US" sz="1200" dirty="0"/>
              <a:t>- </a:t>
            </a:r>
            <a:r>
              <a:rPr lang="hr-HR" sz="1200" dirty="0"/>
              <a:t>Dokumentacija u Swagger UI sada sadrži primjer vrijednosti (sample value schema)</a:t>
            </a:r>
            <a:r>
              <a:rPr lang="en-US" sz="1200" dirty="0"/>
              <a:t>- </a:t>
            </a:r>
            <a:endParaRPr lang="hr-HR" sz="1200" dirty="0"/>
          </a:p>
          <a:p>
            <a:pPr marL="15875" indent="0">
              <a:buNone/>
            </a:pPr>
            <a:r>
              <a:rPr lang="hr-HR" sz="1200" dirty="0"/>
              <a:t>Automatizirana validacija:</a:t>
            </a:r>
          </a:p>
          <a:p>
            <a:pPr marL="15875" indent="0">
              <a:buNone/>
            </a:pPr>
            <a:r>
              <a:rPr lang="en-US" sz="1200" dirty="0"/>
              <a:t>- </a:t>
            </a:r>
            <a:r>
              <a:rPr lang="hr-HR" sz="1200" dirty="0"/>
              <a:t>Validacija ulaznih podataka postaje jednostavnija i održivija</a:t>
            </a:r>
          </a:p>
          <a:p>
            <a:pPr marL="15875" indent="0">
              <a:buNone/>
            </a:pPr>
            <a:r>
              <a:rPr lang="en-US" sz="1200" dirty="0"/>
              <a:t>- </a:t>
            </a:r>
            <a:r>
              <a:rPr lang="hr-HR" sz="1200" dirty="0"/>
              <a:t>Smanjuje se potreba za ručnim provjerama u kodu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00BF1E-89BC-A818-BB11-CE7B60157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596" y="1649846"/>
            <a:ext cx="3793101" cy="16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5278A-93EA-D0FB-A1E5-978AA0267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3E255D-2CBC-427C-F381-648486BDD50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VALIDACIJA (</a:t>
            </a:r>
            <a:r>
              <a:rPr lang="hr-HR" dirty="0"/>
              <a:t>Marshmallow</a:t>
            </a:r>
            <a:r>
              <a:rPr lang="en-US" dirty="0"/>
              <a:t>)</a:t>
            </a:r>
            <a:endParaRPr lang="hr-HR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E2503B2-D7FF-7314-EBF5-323024E52672}"/>
              </a:ext>
            </a:extLst>
          </p:cNvPr>
          <p:cNvSpPr txBox="1">
            <a:spLocks/>
          </p:cNvSpPr>
          <p:nvPr/>
        </p:nvSpPr>
        <p:spPr>
          <a:xfrm>
            <a:off x="990599" y="1264621"/>
            <a:ext cx="3330677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 err="1"/>
              <a:t>Implementirajte</a:t>
            </a:r>
            <a:r>
              <a:rPr lang="en-US" sz="1400" dirty="0"/>
              <a:t> scheme u item.py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359BE-6B27-6590-B6FD-9E14B9BEA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23" y="1858297"/>
            <a:ext cx="3466139" cy="1320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28394F-1481-BC4C-B5D8-A704EB411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818" y="1858297"/>
            <a:ext cx="3195824" cy="2197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1935A0-5EED-EA1C-BEE7-BC890EA93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723" y="3561283"/>
            <a:ext cx="2079610" cy="162631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B66EDB-E040-8DC0-BA52-996F8B9FA95E}"/>
              </a:ext>
            </a:extLst>
          </p:cNvPr>
          <p:cNvSpPr txBox="1">
            <a:spLocks/>
          </p:cNvSpPr>
          <p:nvPr/>
        </p:nvSpPr>
        <p:spPr>
          <a:xfrm>
            <a:off x="6307392" y="1264620"/>
            <a:ext cx="3330677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 err="1"/>
              <a:t>Implementirajte</a:t>
            </a:r>
            <a:r>
              <a:rPr lang="en-US" sz="1400" dirty="0"/>
              <a:t> scheme u store.py</a:t>
            </a:r>
          </a:p>
        </p:txBody>
      </p:sp>
    </p:spTree>
    <p:extLst>
      <p:ext uri="{BB962C8B-B14F-4D97-AF65-F5344CB8AC3E}">
        <p14:creationId xmlns:p14="http://schemas.microsoft.com/office/powerpoint/2010/main" val="256863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- 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2224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dirty="0"/>
              <a:t>🔹 </a:t>
            </a:r>
            <a:r>
              <a:rPr lang="hr-HR" b="1" dirty="0"/>
              <a:t>Što je </a:t>
            </a:r>
            <a:r>
              <a:rPr lang="hr-HR" b="1" dirty="0" err="1"/>
              <a:t>Flask</a:t>
            </a:r>
            <a:r>
              <a:rPr lang="hr-HR" b="1" dirty="0"/>
              <a:t>?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Lagan, mikro web </a:t>
            </a:r>
            <a:r>
              <a:rPr lang="hr-HR" dirty="0" err="1"/>
              <a:t>framework</a:t>
            </a:r>
            <a:r>
              <a:rPr lang="hr-HR" dirty="0"/>
              <a:t> za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Jednostavan za učenje i razvoj manjih aplikacija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Ne forsira korištenje određenih alata ili biblioteka, što ga čini fleksibilnim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6054598" y="1751992"/>
            <a:ext cx="4833142" cy="3596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Prednosti: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Jednostavan i brz za razvoj manjih aplikacija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Fleksibilan i lako proširiv ekstenzijama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Velika zajednica i obilje primjera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Mane: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Nije najbolji izbor za velike, složene aplikacije bez dodatne arhitekture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Manje "</a:t>
            </a:r>
            <a:r>
              <a:rPr lang="hr-HR" dirty="0" err="1"/>
              <a:t>out-of-the-box</a:t>
            </a:r>
            <a:r>
              <a:rPr lang="hr-HR" dirty="0"/>
              <a:t>" funkcionalnosti u odnosu na veće </a:t>
            </a:r>
            <a:r>
              <a:rPr lang="hr-HR" dirty="0" err="1"/>
              <a:t>frameworke</a:t>
            </a:r>
            <a:r>
              <a:rPr lang="hr-HR" dirty="0"/>
              <a:t> poput </a:t>
            </a:r>
            <a:r>
              <a:rPr lang="hr-HR" dirty="0" err="1"/>
              <a:t>Django</a:t>
            </a:r>
            <a:r>
              <a:rPr lang="hr-HR" dirty="0"/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61053-1B36-558D-9BB4-EF03AFF34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783442-2315-17F9-F903-F71D06A3E42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- INSTALACIJA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4047C5-4C85-D4C1-8254-FF08A18CC1BA}"/>
              </a:ext>
            </a:extLst>
          </p:cNvPr>
          <p:cNvSpPr txBox="1">
            <a:spLocks/>
          </p:cNvSpPr>
          <p:nvPr/>
        </p:nvSpPr>
        <p:spPr>
          <a:xfrm>
            <a:off x="1073021" y="1672773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hr-HR" sz="1100" dirty="0"/>
              <a:t>Kreiranje virtualnog </a:t>
            </a:r>
            <a:r>
              <a:rPr lang="hr-HR" sz="1100" dirty="0" err="1"/>
              <a:t>okruženj</a:t>
            </a:r>
            <a:r>
              <a:rPr lang="en-US" sz="1100" dirty="0"/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8C735F-1836-8375-AD15-5802EC1AF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76" y="3076573"/>
            <a:ext cx="2495661" cy="725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FA9348-1BE6-E385-AE7C-807272FF4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100" y="2003940"/>
            <a:ext cx="2838450" cy="590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89012F-2329-90A5-1083-7A6CDED0C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100" y="2666999"/>
            <a:ext cx="2733675" cy="10668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147631B-2C10-4019-5CDE-C016C02959B4}"/>
              </a:ext>
            </a:extLst>
          </p:cNvPr>
          <p:cNvSpPr txBox="1">
            <a:spLocks/>
          </p:cNvSpPr>
          <p:nvPr/>
        </p:nvSpPr>
        <p:spPr>
          <a:xfrm>
            <a:off x="6301017" y="1672772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2. </a:t>
            </a:r>
            <a:r>
              <a:rPr lang="en-US" sz="1100" dirty="0" err="1"/>
              <a:t>Instalacija</a:t>
            </a:r>
            <a:r>
              <a:rPr lang="en-US" sz="1100" dirty="0"/>
              <a:t> flask-a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144E1D8-66D8-62AB-3BD3-011C2919A986}"/>
              </a:ext>
            </a:extLst>
          </p:cNvPr>
          <p:cNvSpPr txBox="1">
            <a:spLocks/>
          </p:cNvSpPr>
          <p:nvPr/>
        </p:nvSpPr>
        <p:spPr>
          <a:xfrm>
            <a:off x="1073021" y="4116488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3. </a:t>
            </a:r>
            <a:r>
              <a:rPr kumimoji="0" lang="sr-Latn-R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Kreirajte datoteku </a:t>
            </a:r>
            <a:r>
              <a:rPr kumimoji="0" lang="en-U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app.py I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unesite</a:t>
            </a:r>
            <a:r>
              <a:rPr kumimoji="0" lang="en-U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</a:t>
            </a:r>
            <a:endParaRPr lang="en-US" sz="11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6F6720-FA1B-AD3B-A9AB-0028BAAD2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831" y="4549486"/>
            <a:ext cx="2114550" cy="60007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43B82C5-E717-77EF-2660-7687721BD5DA}"/>
              </a:ext>
            </a:extLst>
          </p:cNvPr>
          <p:cNvSpPr txBox="1">
            <a:spLocks/>
          </p:cNvSpPr>
          <p:nvPr/>
        </p:nvSpPr>
        <p:spPr>
          <a:xfrm>
            <a:off x="6315194" y="4049730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4.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Pokrenite</a:t>
            </a:r>
            <a:r>
              <a:rPr kumimoji="0" lang="en-U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aplikaciju</a:t>
            </a:r>
            <a:endParaRPr lang="en-US" sz="11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B460A86-1F05-ECAC-DBCE-3A052F04A6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6100" y="4608713"/>
            <a:ext cx="1209675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21A982-47FD-E6B1-6865-003CB5408C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276" y="2111087"/>
            <a:ext cx="20193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4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4E574-422C-510D-7D24-0D5D13923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9F98B0-6735-A85F-D076-2548E82C461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PRVI ENDPOINT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084B89-EC15-B346-1651-B4D17A217723}"/>
              </a:ext>
            </a:extLst>
          </p:cNvPr>
          <p:cNvSpPr txBox="1">
            <a:spLocks/>
          </p:cNvSpPr>
          <p:nvPr/>
        </p:nvSpPr>
        <p:spPr>
          <a:xfrm>
            <a:off x="1021629" y="1310934"/>
            <a:ext cx="8262365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👉 U većini REST API-ja koristimo bazu podataka, ali za sada ćemo podatke spremiti u Python listi.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A4604-823D-8E37-9797-284138D02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67" y="4746912"/>
            <a:ext cx="1514475" cy="3714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B8CEDC-42CA-5A51-39E4-40DA7AFF289B}"/>
              </a:ext>
            </a:extLst>
          </p:cNvPr>
          <p:cNvSpPr txBox="1">
            <a:spLocks/>
          </p:cNvSpPr>
          <p:nvPr/>
        </p:nvSpPr>
        <p:spPr>
          <a:xfrm>
            <a:off x="1076564" y="4375438"/>
            <a:ext cx="1113744" cy="297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 err="1"/>
              <a:t>Testiranje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63B384-26BF-40EC-2FBB-8EC695653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167" y="1704824"/>
            <a:ext cx="3242485" cy="13096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E65383-DEAE-95FC-5550-65D7E84F3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167" y="3508946"/>
            <a:ext cx="3242485" cy="4514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CF2A17-BE9E-0B74-4140-43CD0FCAF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492" y="4704049"/>
            <a:ext cx="59340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3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05087-E03D-F3CD-DF8D-1084AB41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9321A4-3385-D421-7A25-D7A436D8D3D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JSON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EEF3E55-6835-0E79-9573-799DA3F905A5}"/>
              </a:ext>
            </a:extLst>
          </p:cNvPr>
          <p:cNvSpPr txBox="1">
            <a:spLocks/>
          </p:cNvSpPr>
          <p:nvPr/>
        </p:nvSpPr>
        <p:spPr>
          <a:xfrm>
            <a:off x="1021629" y="1193977"/>
            <a:ext cx="6665711" cy="1193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📜 </a:t>
            </a:r>
            <a:r>
              <a:rPr lang="hr-HR" sz="1100" b="1" dirty="0"/>
              <a:t>Što je JSON?</a:t>
            </a:r>
            <a:endParaRPr lang="hr-H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100" b="1" dirty="0"/>
              <a:t>JSON</a:t>
            </a:r>
            <a:r>
              <a:rPr lang="hr-HR" sz="1100" dirty="0"/>
              <a:t> je skraćenica za JavaScript </a:t>
            </a:r>
            <a:r>
              <a:rPr lang="hr-HR" sz="1100" dirty="0" err="1"/>
              <a:t>Object</a:t>
            </a:r>
            <a:r>
              <a:rPr lang="hr-HR" sz="1100" dirty="0"/>
              <a:t> </a:t>
            </a:r>
            <a:r>
              <a:rPr lang="hr-HR" sz="1100" dirty="0" err="1"/>
              <a:t>Notation</a:t>
            </a:r>
            <a:r>
              <a:rPr lang="hr-HR" sz="1100" dirty="0"/>
              <a:t> – to je dugačak niz podataka u obliku teksta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Sadržaj mora slijediti točno određeni format kako bi klijent mogao razumjeti podatke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U osnovi, JSON je tekstualna reprezentacija podataka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B7CD55-0A1C-A66C-45B2-569AC5EBC507}"/>
              </a:ext>
            </a:extLst>
          </p:cNvPr>
          <p:cNvSpPr txBox="1">
            <a:spLocks/>
          </p:cNvSpPr>
          <p:nvPr/>
        </p:nvSpPr>
        <p:spPr>
          <a:xfrm>
            <a:off x="990600" y="2399827"/>
            <a:ext cx="6610776" cy="3264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🔑 </a:t>
            </a:r>
            <a:r>
              <a:rPr lang="hr-HR" sz="1100" b="1" dirty="0"/>
              <a:t>Struktura JSON-a</a:t>
            </a:r>
            <a:endParaRPr lang="hr-H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JSON sadrži </a:t>
            </a:r>
            <a:r>
              <a:rPr lang="hr-HR" sz="1100" b="1" dirty="0"/>
              <a:t>ključeve</a:t>
            </a:r>
            <a:r>
              <a:rPr lang="hr-HR" sz="1100" dirty="0"/>
              <a:t> i </a:t>
            </a:r>
            <a:r>
              <a:rPr lang="hr-HR" sz="1100" b="1" dirty="0"/>
              <a:t>vrijednosti</a:t>
            </a:r>
            <a:r>
              <a:rPr lang="hr-HR" sz="1100" dirty="0"/>
              <a:t> (slično Python </a:t>
            </a:r>
            <a:r>
              <a:rPr lang="hr-HR" sz="1100" dirty="0" err="1"/>
              <a:t>dictionary</a:t>
            </a:r>
            <a:r>
              <a:rPr lang="hr-HR" sz="1100" dirty="0"/>
              <a:t>-ju)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100" dirty="0"/>
              <a:t>Ključevi su </a:t>
            </a:r>
            <a:r>
              <a:rPr lang="hr-HR" sz="1100" dirty="0" err="1"/>
              <a:t>stringovi</a:t>
            </a:r>
            <a:endParaRPr lang="hr-H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100" dirty="0"/>
              <a:t>Vrijednosti mogu biti: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 err="1"/>
              <a:t>Stringovi</a:t>
            </a:r>
            <a:r>
              <a:rPr lang="hr-HR" sz="1100" dirty="0"/>
              <a:t> (npr. "</a:t>
            </a:r>
            <a:r>
              <a:rPr lang="hr-HR" sz="1100" dirty="0" err="1"/>
              <a:t>example</a:t>
            </a:r>
            <a:r>
              <a:rPr lang="hr-HR" sz="1100" dirty="0"/>
              <a:t>")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/>
              <a:t>Brojevi (cijeli ili decimalni)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 err="1"/>
              <a:t>Booleans</a:t>
            </a:r>
            <a:r>
              <a:rPr lang="hr-HR" sz="1100" dirty="0"/>
              <a:t> (</a:t>
            </a:r>
            <a:r>
              <a:rPr lang="hr-HR" sz="1100" dirty="0" err="1"/>
              <a:t>true</a:t>
            </a:r>
            <a:r>
              <a:rPr lang="hr-HR" sz="1100" dirty="0"/>
              <a:t>, </a:t>
            </a:r>
            <a:r>
              <a:rPr lang="hr-HR" sz="1100" dirty="0" err="1"/>
              <a:t>false</a:t>
            </a:r>
            <a:r>
              <a:rPr lang="hr-HR" sz="1100" dirty="0"/>
              <a:t> – u JSON-u su pisani malim slovom)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/>
              <a:t>Liste (</a:t>
            </a:r>
            <a:r>
              <a:rPr lang="hr-HR" sz="1100" dirty="0" err="1"/>
              <a:t>arrays</a:t>
            </a:r>
            <a:r>
              <a:rPr lang="hr-HR" sz="1100" dirty="0"/>
              <a:t>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/>
              <a:t>Objekti (</a:t>
            </a:r>
            <a:r>
              <a:rPr lang="hr-HR" sz="1100" dirty="0" err="1"/>
              <a:t>nested</a:t>
            </a:r>
            <a:r>
              <a:rPr lang="hr-HR" sz="1100" dirty="0"/>
              <a:t> </a:t>
            </a:r>
            <a:r>
              <a:rPr lang="hr-HR" sz="1100" dirty="0" err="1"/>
              <a:t>dictionaries</a:t>
            </a:r>
            <a:r>
              <a:rPr lang="hr-HR" sz="11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Elementi se međusobno odvajaju zarezima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Redoslijed ključeva nije bitan – nije nužno da "</a:t>
            </a:r>
            <a:r>
              <a:rPr lang="hr-HR" sz="1100" dirty="0" err="1"/>
              <a:t>name</a:t>
            </a:r>
            <a:r>
              <a:rPr lang="hr-HR" sz="1100" dirty="0"/>
              <a:t>" i "age" budu istim redoslijedom</a:t>
            </a:r>
          </a:p>
          <a:p>
            <a:pPr marL="15875" indent="0">
              <a:buNone/>
            </a:pPr>
            <a:endParaRPr lang="en-US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CEA6B-F4B5-F714-9195-F05A2338E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720" y="810044"/>
            <a:ext cx="2143125" cy="2676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8F2B46-5E47-17D1-B6D4-AEB3B8297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815" y="4363021"/>
            <a:ext cx="4038933" cy="31585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D3A7FB-BBFC-3900-992C-10B92FFBE47A}"/>
              </a:ext>
            </a:extLst>
          </p:cNvPr>
          <p:cNvSpPr txBox="1">
            <a:spLocks/>
          </p:cNvSpPr>
          <p:nvPr/>
        </p:nvSpPr>
        <p:spPr>
          <a:xfrm>
            <a:off x="9233509" y="4004901"/>
            <a:ext cx="1175765" cy="27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Non-Prettified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219C68-7FF8-2F8A-7C35-5D410D807D7A}"/>
              </a:ext>
            </a:extLst>
          </p:cNvPr>
          <p:cNvSpPr txBox="1">
            <a:spLocks/>
          </p:cNvSpPr>
          <p:nvPr/>
        </p:nvSpPr>
        <p:spPr>
          <a:xfrm>
            <a:off x="9348695" y="415091"/>
            <a:ext cx="1175765" cy="27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Prettified</a:t>
            </a:r>
          </a:p>
        </p:txBody>
      </p:sp>
    </p:spTree>
    <p:extLst>
      <p:ext uri="{BB962C8B-B14F-4D97-AF65-F5344CB8AC3E}">
        <p14:creationId xmlns:p14="http://schemas.microsoft.com/office/powerpoint/2010/main" val="96479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C9A49-AE0C-3B4D-F76C-D7BEE8618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477730-0B0B-0F2C-8F52-815A41D2911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POSTMAN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0674-AEB3-3CC5-0989-1ED14A6546DE}"/>
              </a:ext>
            </a:extLst>
          </p:cNvPr>
          <p:cNvSpPr txBox="1">
            <a:spLocks/>
          </p:cNvSpPr>
          <p:nvPr/>
        </p:nvSpPr>
        <p:spPr>
          <a:xfrm>
            <a:off x="1124836" y="2049847"/>
            <a:ext cx="8262365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200" dirty="0"/>
              <a:t>🧪 </a:t>
            </a:r>
            <a:r>
              <a:rPr lang="hr-HR" sz="1200" b="1" dirty="0"/>
              <a:t>Važnost testiranja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Redovito testiranje API-ja je ključno za osiguranje ispravnog rada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Testiranje pomaže da provjerite da odgovori odgovaraju očekivanjima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Dva pristupa testiranju: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200" dirty="0"/>
              <a:t>Automatizirani testovi (ne obrađujemo ih u ovom tečaju)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200" dirty="0"/>
              <a:t>Ručno (</a:t>
            </a:r>
            <a:r>
              <a:rPr lang="hr-HR" sz="1200" dirty="0" err="1"/>
              <a:t>exploratory</a:t>
            </a:r>
            <a:r>
              <a:rPr lang="hr-HR" sz="1200" dirty="0"/>
              <a:t>) testiranje – prvo ručno, a zatim eventualno automatizirati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CB5FF9-B982-7953-63CD-049DBE5DD632}"/>
              </a:ext>
            </a:extLst>
          </p:cNvPr>
          <p:cNvSpPr txBox="1">
            <a:spLocks/>
          </p:cNvSpPr>
          <p:nvPr/>
        </p:nvSpPr>
        <p:spPr>
          <a:xfrm>
            <a:off x="1174029" y="1318276"/>
            <a:ext cx="8262365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👉</a:t>
            </a:r>
            <a:r>
              <a:rPr lang="en-US" sz="1400" dirty="0" err="1"/>
              <a:t>Instalirajte</a:t>
            </a:r>
            <a:r>
              <a:rPr lang="en-US" sz="1400" dirty="0"/>
              <a:t> </a:t>
            </a:r>
            <a:r>
              <a:rPr lang="en-US" sz="1400" dirty="0" err="1"/>
              <a:t>Insomia</a:t>
            </a:r>
            <a:r>
              <a:rPr lang="en-US" sz="1400" dirty="0"/>
              <a:t> program za API </a:t>
            </a:r>
            <a:r>
              <a:rPr lang="en-US" sz="1400" dirty="0" err="1"/>
              <a:t>okruzenje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vasem</a:t>
            </a:r>
            <a:r>
              <a:rPr lang="en-US" sz="1400" dirty="0"/>
              <a:t> </a:t>
            </a:r>
            <a:r>
              <a:rPr lang="en-US" sz="1400" dirty="0" err="1"/>
              <a:t>lokalnom</a:t>
            </a:r>
            <a:r>
              <a:rPr lang="en-US" sz="1400" dirty="0"/>
              <a:t> </a:t>
            </a:r>
            <a:r>
              <a:rPr lang="en-US" sz="1400" dirty="0" err="1"/>
              <a:t>racunalu</a:t>
            </a:r>
            <a:r>
              <a:rPr lang="en-US" sz="1400" dirty="0"/>
              <a:t> https://www.postman.com/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8C437-D133-E7C2-6FDF-41A1B9C59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226" y="4562431"/>
            <a:ext cx="1943100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D1A6D-A810-5584-85C6-3CF5A576A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373" y="4115912"/>
            <a:ext cx="1859253" cy="157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1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CCA77-81D4-9D87-AF91-6E2B7C8E7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18603B-27D8-4D76-E541-60A1B49A2E8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DODAVANJE (CREATE)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B5005-D133-BF3E-BAEF-990E97E6B5C5}"/>
              </a:ext>
            </a:extLst>
          </p:cNvPr>
          <p:cNvSpPr txBox="1">
            <a:spLocks/>
          </p:cNvSpPr>
          <p:nvPr/>
        </p:nvSpPr>
        <p:spPr>
          <a:xfrm>
            <a:off x="1099915" y="4011554"/>
            <a:ext cx="5855438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050" b="1" dirty="0"/>
              <a:t>Rješavanje grešaka:</a:t>
            </a:r>
            <a:r>
              <a:rPr lang="hr-HR" sz="1050" dirty="0"/>
              <a:t> </a:t>
            </a:r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Greška 405 (metoda nije dopuštena) javlja se kada </a:t>
            </a:r>
            <a:r>
              <a:rPr lang="hr-HR" sz="1050" dirty="0" err="1"/>
              <a:t>endpoint</a:t>
            </a:r>
            <a:r>
              <a:rPr lang="hr-HR" sz="1050" dirty="0"/>
              <a:t> ne podržava POST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Greška 500 (</a:t>
            </a:r>
            <a:r>
              <a:rPr lang="hr-HR" sz="1050" dirty="0" err="1"/>
              <a:t>internal</a:t>
            </a:r>
            <a:r>
              <a:rPr lang="hr-HR" sz="1050" dirty="0"/>
              <a:t> server </a:t>
            </a:r>
            <a:r>
              <a:rPr lang="hr-HR" sz="1050" dirty="0" err="1"/>
              <a:t>error</a:t>
            </a:r>
            <a:r>
              <a:rPr lang="hr-HR" sz="1050" dirty="0"/>
              <a:t>) se pojavljuje ako funkcija ne vraća valjani odgovor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Nakon implementacije, </a:t>
            </a:r>
            <a:r>
              <a:rPr lang="hr-HR" sz="1050" dirty="0" err="1"/>
              <a:t>endpoint</a:t>
            </a:r>
            <a:r>
              <a:rPr lang="hr-HR" sz="1050" dirty="0"/>
              <a:t> vraća status 201 (</a:t>
            </a:r>
            <a:r>
              <a:rPr lang="hr-HR" sz="1050" dirty="0" err="1"/>
              <a:t>Created</a:t>
            </a:r>
            <a:r>
              <a:rPr lang="hr-HR" sz="1050" dirty="0"/>
              <a:t>) uz novi objekt trgovine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54BAC-0C16-E2A7-8208-32A6AF7E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15" y="1279057"/>
            <a:ext cx="2124075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FB29A-1560-1C50-49AC-507DDAD7F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15" y="1771939"/>
            <a:ext cx="2838450" cy="36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281A9E-9244-A9A3-F096-322B83506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915" y="2381960"/>
            <a:ext cx="3114565" cy="10309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8ABCDA-FF84-9143-CADD-5C99A47EA0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915" y="3483615"/>
            <a:ext cx="2781300" cy="22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063411-67BC-A1B7-12DC-0BDC931166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3637" y="1444167"/>
            <a:ext cx="1778797" cy="1001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7F9886-CBD4-265E-DED6-C11DB6F8BD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3637" y="2713011"/>
            <a:ext cx="3114565" cy="270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8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63401-4725-579C-1607-3C39652D6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C10DB2-D897-072F-D61F-61E1AE14B97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DODAVANJE ARTIKALA DINAMICKI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8D9B7-89FC-4CE4-A934-93D026FD474D}"/>
              </a:ext>
            </a:extLst>
          </p:cNvPr>
          <p:cNvSpPr txBox="1">
            <a:spLocks/>
          </p:cNvSpPr>
          <p:nvPr/>
        </p:nvSpPr>
        <p:spPr>
          <a:xfrm>
            <a:off x="990600" y="1374680"/>
            <a:ext cx="5855438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✔ Kako primiti podatke od klijenta (</a:t>
            </a:r>
            <a:r>
              <a:rPr lang="hr-HR" sz="1400" dirty="0" err="1"/>
              <a:t>store</a:t>
            </a:r>
            <a:r>
              <a:rPr lang="hr-HR" sz="1400" dirty="0"/>
              <a:t> ime iz URL-a i </a:t>
            </a:r>
            <a:r>
              <a:rPr lang="hr-HR" sz="1400" dirty="0" err="1"/>
              <a:t>item</a:t>
            </a:r>
            <a:r>
              <a:rPr lang="hr-HR" sz="1400" dirty="0"/>
              <a:t> podatke iz JSON-a)</a:t>
            </a:r>
            <a:br>
              <a:rPr lang="hr-HR" sz="1400" dirty="0"/>
            </a:br>
            <a:r>
              <a:rPr lang="hr-HR" sz="1400" dirty="0"/>
              <a:t>✔ Kako pretraživati listu trgovina i dodati novi artikl u odgovarajuću trgovinu</a:t>
            </a:r>
            <a:br>
              <a:rPr lang="hr-HR" sz="1400" dirty="0"/>
            </a:br>
            <a:r>
              <a:rPr lang="hr-HR" sz="1400" dirty="0"/>
              <a:t>✔ Kako rukovati greškama (npr. ako trgovina ne postoji)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40683-FFBF-901B-0D5C-9FE6DB6D0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15" y="2735309"/>
            <a:ext cx="4633580" cy="242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DDC65E-92F2-26C9-8F91-4FAA87021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953" y="3711357"/>
            <a:ext cx="4270191" cy="12534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72E04D-9797-FF8A-D031-1F3696290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886" y="3079212"/>
            <a:ext cx="3352800" cy="5143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547F19-825C-0261-A581-CC2A7D6BC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899" y="3336387"/>
            <a:ext cx="5911079" cy="135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0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823D7-2446-A056-178F-E2FEE8A7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D7C318-74D8-6EDC-BD9E-DF4E3818FC5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DODAVANJE (CREATE)</a:t>
            </a: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C4CF5-E4D6-B258-41B9-CE8399B33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04" y="2290887"/>
            <a:ext cx="4572333" cy="737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765BCD-0139-A966-28C4-8DDA3E399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503" y="3281472"/>
            <a:ext cx="4572333" cy="72457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FB7DD9-5131-8539-A430-F9E434015736}"/>
              </a:ext>
            </a:extLst>
          </p:cNvPr>
          <p:cNvSpPr txBox="1">
            <a:spLocks/>
          </p:cNvSpPr>
          <p:nvPr/>
        </p:nvSpPr>
        <p:spPr>
          <a:xfrm>
            <a:off x="1172241" y="1404933"/>
            <a:ext cx="5855438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✔ Kako dohvatiti podatke o specifičnoj trgovini</a:t>
            </a:r>
            <a:br>
              <a:rPr lang="hr-HR" sz="1400" dirty="0"/>
            </a:br>
            <a:r>
              <a:rPr lang="hr-HR" sz="1400" dirty="0"/>
              <a:t>✔ Kako dohvatiti samo artikle iz specifične trgovine</a:t>
            </a:r>
            <a:br>
              <a:rPr lang="hr-HR" sz="1400" dirty="0"/>
            </a:br>
            <a:r>
              <a:rPr lang="hr-HR" sz="1400" dirty="0"/>
              <a:t>✔ Zašto je preporučljivo vraćati </a:t>
            </a:r>
            <a:r>
              <a:rPr lang="hr-HR" sz="1400" dirty="0" err="1"/>
              <a:t>dictionary</a:t>
            </a:r>
            <a:r>
              <a:rPr lang="hr-HR" sz="1400" dirty="0"/>
              <a:t> umjesto liste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49D4C5-810B-DEF1-7F22-9ED36EBCA883}"/>
              </a:ext>
            </a:extLst>
          </p:cNvPr>
          <p:cNvSpPr txBox="1">
            <a:spLocks/>
          </p:cNvSpPr>
          <p:nvPr/>
        </p:nvSpPr>
        <p:spPr>
          <a:xfrm>
            <a:off x="6578009" y="1404933"/>
            <a:ext cx="5505893" cy="1614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Zašto vraćati </a:t>
            </a:r>
            <a:r>
              <a:rPr lang="hr-HR" sz="1100" dirty="0" err="1"/>
              <a:t>dictionary</a:t>
            </a:r>
            <a:r>
              <a:rPr lang="hr-HR" sz="1100" dirty="0"/>
              <a:t> umjesto liste?</a:t>
            </a:r>
          </a:p>
          <a:p>
            <a:pPr>
              <a:buNone/>
            </a:pPr>
            <a:r>
              <a:rPr lang="hr-HR" sz="1100" dirty="0"/>
              <a:t>Fleksibilnost:</a:t>
            </a:r>
            <a:br>
              <a:rPr lang="hr-HR" sz="1100" dirty="0"/>
            </a:br>
            <a:r>
              <a:rPr lang="hr-HR" sz="1100" dirty="0"/>
              <a:t>Vraćanjem </a:t>
            </a:r>
            <a:r>
              <a:rPr lang="hr-HR" sz="1100" dirty="0" err="1"/>
              <a:t>dictionary</a:t>
            </a:r>
            <a:r>
              <a:rPr lang="hr-HR" sz="1100" dirty="0"/>
              <a:t>-ja (npr. {'</a:t>
            </a:r>
            <a:r>
              <a:rPr lang="hr-HR" sz="1100" dirty="0" err="1"/>
              <a:t>items</a:t>
            </a:r>
            <a:r>
              <a:rPr lang="hr-HR" sz="1100" dirty="0"/>
              <a:t>': [...]}) lako možete proširiti odgovor dodavanjem dodatnih podataka (npr. poruka, tagova, statusa) bez potrebe za promjenom formata koji klijent očekuje</a:t>
            </a:r>
          </a:p>
          <a:p>
            <a:r>
              <a:rPr lang="hr-HR" sz="1100" dirty="0"/>
              <a:t>Kompatibilnost:</a:t>
            </a:r>
            <a:br>
              <a:rPr lang="hr-HR" sz="1100" dirty="0"/>
            </a:br>
            <a:r>
              <a:rPr lang="hr-HR" sz="1100" dirty="0"/>
              <a:t>Ako se kasnije odlučite promijeniti strukturu odgovora, klijenti neće morati mijenjati svoju logiku ako je JSON objekt konzistentan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509526F-D129-5D8B-A7FD-B2FE3B567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503" y="4420495"/>
            <a:ext cx="2200275" cy="666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10C158-FC9D-1491-79F0-606F1D898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009" y="3288104"/>
            <a:ext cx="3975911" cy="10991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E2B55A4-159F-749C-CC85-81EC44776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8009" y="4407213"/>
            <a:ext cx="3696789" cy="12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9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6413</TotalTime>
  <Words>1063</Words>
  <Application>Microsoft Office PowerPoint</Application>
  <PresentationFormat>Widescreen</PresentationFormat>
  <Paragraphs>123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Open Sans</vt:lpstr>
      <vt:lpstr>Open Sans Semibold</vt:lpstr>
      <vt:lpstr>Wingdings</vt:lpstr>
      <vt:lpstr>Office Theme</vt:lpstr>
      <vt:lpstr>FLASK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260</cp:revision>
  <dcterms:created xsi:type="dcterms:W3CDTF">2021-08-14T09:32:24Z</dcterms:created>
  <dcterms:modified xsi:type="dcterms:W3CDTF">2025-03-17T14:07:11Z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