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78" r:id="rId3"/>
    <p:sldId id="262" r:id="rId4"/>
    <p:sldId id="263" r:id="rId5"/>
    <p:sldId id="265" r:id="rId6"/>
    <p:sldId id="266" r:id="rId7"/>
    <p:sldId id="267" r:id="rId8"/>
    <p:sldId id="272" r:id="rId9"/>
    <p:sldId id="268" r:id="rId10"/>
    <p:sldId id="269" r:id="rId11"/>
    <p:sldId id="271" r:id="rId12"/>
    <p:sldId id="273" r:id="rId13"/>
    <p:sldId id="276" r:id="rId14"/>
    <p:sldId id="279" r:id="rId15"/>
  </p:sldIdLst>
  <p:sldSz cx="12192000" cy="6858000"/>
  <p:notesSz cx="6858000" cy="9144000"/>
  <p:defaultText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89" autoAdjust="0"/>
    <p:restoredTop sz="73345" autoAdjust="0"/>
  </p:normalViewPr>
  <p:slideViewPr>
    <p:cSldViewPr snapToGrid="0">
      <p:cViewPr varScale="1">
        <p:scale>
          <a:sx n="116" d="100"/>
          <a:sy n="116" d="100"/>
        </p:scale>
        <p:origin x="4266" y="114"/>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122" d="100"/>
          <a:sy n="122" d="100"/>
        </p:scale>
        <p:origin x="3952" y="6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hr-H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C027FDF-D9AC-4497-8AF1-9347ACD4697E}" type="datetimeFigureOut">
              <a:rPr lang="hr-HR" smtClean="0"/>
              <a:t>10.7.2025.</a:t>
            </a:fld>
            <a:endParaRPr lang="hr-H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hr-H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hr-H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hr-H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0A064B2-EFF6-4760-BE09-0DEDA56827BE}" type="slidenum">
              <a:rPr lang="hr-HR" smtClean="0"/>
              <a:t>‹#›</a:t>
            </a:fld>
            <a:endParaRPr lang="hr-HR"/>
          </a:p>
        </p:txBody>
      </p:sp>
    </p:spTree>
    <p:extLst>
      <p:ext uri="{BB962C8B-B14F-4D97-AF65-F5344CB8AC3E}">
        <p14:creationId xmlns:p14="http://schemas.microsoft.com/office/powerpoint/2010/main" val="12185929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2</a:t>
            </a:fld>
            <a:endParaRPr lang="hr-HR"/>
          </a:p>
        </p:txBody>
      </p:sp>
    </p:spTree>
    <p:extLst>
      <p:ext uri="{BB962C8B-B14F-4D97-AF65-F5344CB8AC3E}">
        <p14:creationId xmlns:p14="http://schemas.microsoft.com/office/powerpoint/2010/main" val="62070697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Outline the key components of legal frameworks like GDPR and how they enforce accountability through fines and public scrutiny.</a:t>
            </a:r>
          </a:p>
          <a:p>
            <a:pPr>
              <a:buFont typeface="Arial" panose="020B0604020202020204" pitchFamily="34" charset="0"/>
              <a:buChar char="•"/>
            </a:pPr>
            <a:r>
              <a:rPr lang="en-US" dirty="0"/>
              <a:t>Explain the importance of regular audits and continuous monitoring in maintaining compliance.</a:t>
            </a:r>
          </a:p>
          <a:p>
            <a:pPr>
              <a:buFont typeface="Arial" panose="020B0604020202020204" pitchFamily="34" charset="0"/>
              <a:buChar char="•"/>
            </a:pPr>
            <a:r>
              <a:rPr lang="en-US" dirty="0"/>
              <a:t>Discuss the global impact of such regulations and how organizations adapt their security practices accordingly.</a:t>
            </a:r>
          </a:p>
          <a:p>
            <a:pPr>
              <a:buNone/>
            </a:pPr>
            <a:r>
              <a:rPr lang="en-US" b="1" dirty="0"/>
              <a:t>Resources:</a:t>
            </a:r>
            <a:endParaRPr lang="en-US" dirty="0"/>
          </a:p>
          <a:p>
            <a:pPr>
              <a:buFont typeface="Arial" panose="020B0604020202020204" pitchFamily="34" charset="0"/>
              <a:buChar char="•"/>
            </a:pPr>
            <a:r>
              <a:rPr lang="en-US" dirty="0"/>
              <a:t>Official GDPR documentation and guidelines available from European data protection authorities.</a:t>
            </a:r>
          </a:p>
          <a:p>
            <a:pPr>
              <a:buFont typeface="Arial" panose="020B0604020202020204" pitchFamily="34" charset="0"/>
              <a:buChar char="•"/>
            </a:pPr>
            <a:r>
              <a:rPr lang="en-US" dirty="0"/>
              <a:t>Online courses or webinars on compliance, available from platforms like Coursera or edX, that focus on real-world applications.</a:t>
            </a:r>
          </a:p>
          <a:p>
            <a:pPr>
              <a:buNone/>
            </a:pPr>
            <a:r>
              <a:rPr lang="en-US" b="1" dirty="0"/>
              <a:t>Additional Reading (if applicable):</a:t>
            </a:r>
            <a:endParaRPr lang="en-US" dirty="0"/>
          </a:p>
          <a:p>
            <a:pPr>
              <a:buFont typeface="Arial" panose="020B0604020202020204" pitchFamily="34" charset="0"/>
              <a:buChar char="•"/>
            </a:pPr>
            <a:r>
              <a:rPr lang="en-US" dirty="0"/>
              <a:t>Detailed case studies or legal analyses on high-profile data breaches, including critical evaluations of the British Airways case, and resources on setting up robust compliance frameworks.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11</a:t>
            </a:fld>
            <a:endParaRPr lang="hr-HR"/>
          </a:p>
        </p:txBody>
      </p:sp>
    </p:spTree>
    <p:extLst>
      <p:ext uri="{BB962C8B-B14F-4D97-AF65-F5344CB8AC3E}">
        <p14:creationId xmlns:p14="http://schemas.microsoft.com/office/powerpoint/2010/main" val="1490496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15892-602A-66EC-2285-98B8757E06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A1A1F4-2FC2-247C-9C6D-7B04F9999A3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46F1A5-623A-DC50-F441-CF72BC7EECAA}"/>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Outline the key components of legal frameworks like GDPR and how they enforce accountability through fines and public scrutiny.</a:t>
            </a:r>
          </a:p>
          <a:p>
            <a:pPr>
              <a:buFont typeface="Arial" panose="020B0604020202020204" pitchFamily="34" charset="0"/>
              <a:buChar char="•"/>
            </a:pPr>
            <a:r>
              <a:rPr lang="en-US" dirty="0"/>
              <a:t>Explain the importance of regular audits and continuous monitoring in maintaining compliance.</a:t>
            </a:r>
          </a:p>
          <a:p>
            <a:pPr>
              <a:buFont typeface="Arial" panose="020B0604020202020204" pitchFamily="34" charset="0"/>
              <a:buChar char="•"/>
            </a:pPr>
            <a:r>
              <a:rPr lang="en-US" dirty="0"/>
              <a:t>Discuss the global impact of such regulations and how organizations adapt their security practices accordingly.</a:t>
            </a:r>
          </a:p>
          <a:p>
            <a:pPr>
              <a:buNone/>
            </a:pPr>
            <a:r>
              <a:rPr lang="en-US" b="1" dirty="0"/>
              <a:t>Resources:</a:t>
            </a:r>
            <a:endParaRPr lang="en-US" dirty="0"/>
          </a:p>
          <a:p>
            <a:pPr>
              <a:buFont typeface="Arial" panose="020B0604020202020204" pitchFamily="34" charset="0"/>
              <a:buChar char="•"/>
            </a:pPr>
            <a:r>
              <a:rPr lang="en-US" dirty="0"/>
              <a:t>Official GDPR documentation and guidelines available from European data protection authorities.</a:t>
            </a:r>
          </a:p>
          <a:p>
            <a:pPr>
              <a:buFont typeface="Arial" panose="020B0604020202020204" pitchFamily="34" charset="0"/>
              <a:buChar char="•"/>
            </a:pPr>
            <a:r>
              <a:rPr lang="en-US" dirty="0"/>
              <a:t>Online courses or webinars on compliance, available from platforms like Coursera or edX, that focus on real-world applications.</a:t>
            </a:r>
          </a:p>
          <a:p>
            <a:pPr>
              <a:buNone/>
            </a:pPr>
            <a:r>
              <a:rPr lang="en-US" b="1" dirty="0"/>
              <a:t>Additional Reading (if applicable):</a:t>
            </a:r>
            <a:endParaRPr lang="en-US" dirty="0"/>
          </a:p>
          <a:p>
            <a:pPr>
              <a:buFont typeface="Arial" panose="020B0604020202020204" pitchFamily="34" charset="0"/>
              <a:buChar char="•"/>
            </a:pPr>
            <a:r>
              <a:rPr lang="en-US" dirty="0"/>
              <a:t>Detailed case studies or legal analyses on high-profile data breaches, including critical evaluations of the British Airways case, and resources on setting up robust compliance frameworks.</a:t>
            </a:r>
          </a:p>
          <a:p>
            <a:endParaRPr lang="hr-HR" dirty="0"/>
          </a:p>
        </p:txBody>
      </p:sp>
      <p:sp>
        <p:nvSpPr>
          <p:cNvPr id="4" name="Slide Number Placeholder 3">
            <a:extLst>
              <a:ext uri="{FF2B5EF4-FFF2-40B4-BE49-F238E27FC236}">
                <a16:creationId xmlns:a16="http://schemas.microsoft.com/office/drawing/2014/main" id="{AC0A1B91-3090-61C0-55B5-B6CD3778AD47}"/>
              </a:ext>
            </a:extLst>
          </p:cNvPr>
          <p:cNvSpPr>
            <a:spLocks noGrp="1"/>
          </p:cNvSpPr>
          <p:nvPr>
            <p:ph type="sldNum" sz="quarter" idx="5"/>
          </p:nvPr>
        </p:nvSpPr>
        <p:spPr/>
        <p:txBody>
          <a:bodyPr/>
          <a:lstStyle/>
          <a:p>
            <a:fld id="{90A064B2-EFF6-4760-BE09-0DEDA56827BE}" type="slidenum">
              <a:rPr lang="hr-HR" smtClean="0"/>
              <a:t>12</a:t>
            </a:fld>
            <a:endParaRPr lang="hr-HR"/>
          </a:p>
        </p:txBody>
      </p:sp>
    </p:spTree>
    <p:extLst>
      <p:ext uri="{BB962C8B-B14F-4D97-AF65-F5344CB8AC3E}">
        <p14:creationId xmlns:p14="http://schemas.microsoft.com/office/powerpoint/2010/main" val="3123174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Teacher Notes:</a:t>
            </a:r>
            <a:endParaRPr lang="en-US" dirty="0"/>
          </a:p>
          <a:p>
            <a:pPr marL="742950" lvl="1" indent="-285750">
              <a:buFont typeface="Arial" panose="020B0604020202020204" pitchFamily="34" charset="0"/>
              <a:buChar char="•"/>
            </a:pPr>
            <a:r>
              <a:rPr lang="en-US" dirty="0"/>
              <a:t>Start with a discussion on real-world examples (recent high-profile breaches) to illustrate how lack of security can affect organizations both financially and reputationally.</a:t>
            </a:r>
          </a:p>
          <a:p>
            <a:pPr marL="742950" lvl="1" indent="-285750">
              <a:buFont typeface="Arial" panose="020B0604020202020204" pitchFamily="34" charset="0"/>
              <a:buChar char="•"/>
            </a:pPr>
            <a:r>
              <a:rPr lang="en-US" dirty="0"/>
              <a:t>Emphasize the role of cybersecurity awareness in all departments of an organization.</a:t>
            </a:r>
          </a:p>
          <a:p>
            <a:pPr marL="742950" lvl="1" indent="-285750">
              <a:buFont typeface="Arial" panose="020B0604020202020204" pitchFamily="34" charset="0"/>
              <a:buChar char="•"/>
            </a:pPr>
            <a:r>
              <a:rPr lang="en-US" dirty="0"/>
              <a:t>Explain why security and privacy are not just IT issues but are central to corporate governance and risk management.</a:t>
            </a:r>
          </a:p>
          <a:p>
            <a:pPr>
              <a:buFont typeface="Arial" panose="020B0604020202020204" pitchFamily="34" charset="0"/>
              <a:buChar char="•"/>
            </a:pPr>
            <a:r>
              <a:rPr lang="en-US" b="1" dirty="0"/>
              <a:t>Resources:</a:t>
            </a:r>
            <a:endParaRPr lang="en-US" dirty="0"/>
          </a:p>
          <a:p>
            <a:pPr marL="742950" lvl="1" indent="-285750">
              <a:buFont typeface="Arial" panose="020B0604020202020204" pitchFamily="34" charset="0"/>
              <a:buChar char="•"/>
            </a:pPr>
            <a:r>
              <a:rPr lang="en-US" dirty="0"/>
              <a:t>A basic primer video or interactive module on cybersecurity fundamentals from organizations such as NIST or SANS Institute.</a:t>
            </a:r>
          </a:p>
          <a:p>
            <a:pPr marL="742950" lvl="1" indent="-285750">
              <a:buFont typeface="Arial" panose="020B0604020202020204" pitchFamily="34" charset="0"/>
              <a:buChar char="•"/>
            </a:pPr>
            <a:r>
              <a:rPr lang="en-US" dirty="0"/>
              <a:t>Infographics or news articles that highlight trends in cyberattacks and breaches.</a:t>
            </a:r>
          </a:p>
          <a:p>
            <a:pPr>
              <a:buFont typeface="Arial" panose="020B0604020202020204" pitchFamily="34" charset="0"/>
              <a:buChar char="•"/>
            </a:pPr>
            <a:r>
              <a:rPr lang="en-US" b="1" dirty="0"/>
              <a:t>Additional Reading:</a:t>
            </a:r>
            <a:endParaRPr lang="en-US" dirty="0"/>
          </a:p>
          <a:p>
            <a:pPr marL="742950" lvl="1" indent="-285750">
              <a:buFont typeface="Arial" panose="020B0604020202020204" pitchFamily="34" charset="0"/>
              <a:buChar char="•"/>
            </a:pPr>
            <a:r>
              <a:rPr lang="en-US" dirty="0"/>
              <a:t>“Cybersecurity 101” articles or introductory chapters from textbooks like </a:t>
            </a:r>
            <a:r>
              <a:rPr lang="en-US" i="1" dirty="0"/>
              <a:t>Cybersecurity and Cyberwar: What Everyone Needs to Know</a:t>
            </a:r>
            <a:r>
              <a:rPr lang="en-US" dirty="0"/>
              <a:t> by P. W. Singer and Allan Friedman.</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3</a:t>
            </a:fld>
            <a:endParaRPr lang="hr-HR"/>
          </a:p>
        </p:txBody>
      </p:sp>
    </p:spTree>
    <p:extLst>
      <p:ext uri="{BB962C8B-B14F-4D97-AF65-F5344CB8AC3E}">
        <p14:creationId xmlns:p14="http://schemas.microsoft.com/office/powerpoint/2010/main" val="2056341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Walk through each element of the CIA triad with practical examples. For instance, explain how encryption (for confidentiality), digital signatures (for integrity), and redundant systems (for availability) each play a role.</a:t>
            </a:r>
          </a:p>
          <a:p>
            <a:pPr>
              <a:buFont typeface="Arial" panose="020B0604020202020204" pitchFamily="34" charset="0"/>
              <a:buChar char="•"/>
            </a:pPr>
            <a:r>
              <a:rPr lang="en-US" dirty="0"/>
              <a:t>Consider using a short in-class activity where students classify different security scenarios under the correct pillar.</a:t>
            </a:r>
          </a:p>
          <a:p>
            <a:pPr>
              <a:buNone/>
            </a:pPr>
            <a:r>
              <a:rPr lang="en-US" b="1" dirty="0"/>
              <a:t>Resources:</a:t>
            </a:r>
            <a:endParaRPr lang="en-US" dirty="0"/>
          </a:p>
          <a:p>
            <a:pPr>
              <a:buFont typeface="Arial" panose="020B0604020202020204" pitchFamily="34" charset="0"/>
              <a:buChar char="•"/>
            </a:pPr>
            <a:r>
              <a:rPr lang="en-US" dirty="0"/>
              <a:t>Official documents or guides on the CIA model from reputable bodies such as NIST’s Cybersecurity Framework.</a:t>
            </a:r>
          </a:p>
          <a:p>
            <a:pPr>
              <a:buFont typeface="Arial" panose="020B0604020202020204" pitchFamily="34" charset="0"/>
              <a:buChar char="•"/>
            </a:pPr>
            <a:r>
              <a:rPr lang="en-US" dirty="0"/>
              <a:t>Online interactive tools or simulations that visually demonstrate the principles of confidentiality, integrity, and availability.</a:t>
            </a:r>
          </a:p>
          <a:p>
            <a:pPr>
              <a:buNone/>
            </a:pPr>
            <a:r>
              <a:rPr lang="en-US" b="1" dirty="0"/>
              <a:t>Additional Reading:</a:t>
            </a:r>
          </a:p>
          <a:p>
            <a:pPr>
              <a:buNone/>
            </a:pPr>
            <a:r>
              <a:rPr lang="en-US" dirty="0"/>
              <a:t>Articles or textbook chapters discussing the evolution of the CIA triad and its application in modern networks.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4</a:t>
            </a:fld>
            <a:endParaRPr lang="hr-HR"/>
          </a:p>
        </p:txBody>
      </p:sp>
    </p:spTree>
    <p:extLst>
      <p:ext uri="{BB962C8B-B14F-4D97-AF65-F5344CB8AC3E}">
        <p14:creationId xmlns:p14="http://schemas.microsoft.com/office/powerpoint/2010/main" val="578534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Char char="•"/>
            </a:pPr>
            <a:r>
              <a:rPr lang="en-US" b="1" dirty="0"/>
              <a:t>Teacher Notes:</a:t>
            </a:r>
            <a:endParaRPr lang="en-US" dirty="0"/>
          </a:p>
          <a:p>
            <a:pPr marL="742950" lvl="1" indent="-285750">
              <a:buFont typeface="Arial" panose="020B0604020202020204" pitchFamily="34" charset="0"/>
              <a:buChar char="•"/>
            </a:pPr>
            <a:r>
              <a:rPr lang="en-US" dirty="0"/>
              <a:t>Detail the importance of assigning clear roles for data protection. Discuss how documentation (policies, procedures, incident response plans) is critical to managing risks.</a:t>
            </a:r>
          </a:p>
          <a:p>
            <a:pPr marL="742950" lvl="1" indent="-285750">
              <a:buFont typeface="Arial" panose="020B0604020202020204" pitchFamily="34" charset="0"/>
              <a:buChar char="•"/>
            </a:pPr>
            <a:r>
              <a:rPr lang="en-US" dirty="0"/>
              <a:t>Provide a walk-through of a typical incident response lifecycle and review case studies from sectors like healthcare or finance.</a:t>
            </a:r>
          </a:p>
          <a:p>
            <a:pPr>
              <a:buFont typeface="Arial" panose="020B0604020202020204" pitchFamily="34" charset="0"/>
              <a:buChar char="•"/>
            </a:pPr>
            <a:r>
              <a:rPr lang="en-US" b="1" dirty="0"/>
              <a:t>Resources:</a:t>
            </a:r>
            <a:endParaRPr lang="en-US" dirty="0"/>
          </a:p>
          <a:p>
            <a:pPr marL="742950" lvl="1" indent="-285750">
              <a:buFont typeface="Arial" panose="020B0604020202020204" pitchFamily="34" charset="0"/>
              <a:buChar char="•"/>
            </a:pPr>
            <a:r>
              <a:rPr lang="en-US" dirty="0"/>
              <a:t>Templates or best-practice guides for data protection policies and incident response plans from sites such as SANS Institute or government cybersecurity agencies.</a:t>
            </a:r>
          </a:p>
          <a:p>
            <a:pPr marL="742950" lvl="1" indent="-285750">
              <a:buFont typeface="Arial" panose="020B0604020202020204" pitchFamily="34" charset="0"/>
              <a:buChar char="•"/>
            </a:pPr>
            <a:r>
              <a:rPr lang="en-US" dirty="0"/>
              <a:t>Checklists or flowcharts that illustrate the process of data handling and breach reporting.</a:t>
            </a:r>
          </a:p>
          <a:p>
            <a:pPr>
              <a:buFont typeface="Arial" panose="020B0604020202020204" pitchFamily="34" charset="0"/>
              <a:buChar char="•"/>
            </a:pPr>
            <a:r>
              <a:rPr lang="en-US" b="1" dirty="0"/>
              <a:t>Additional Reading:</a:t>
            </a:r>
            <a:endParaRPr lang="en-US" dirty="0"/>
          </a:p>
          <a:p>
            <a:pPr marL="742950" lvl="1" indent="-285750">
              <a:buFont typeface="Arial" panose="020B0604020202020204" pitchFamily="34" charset="0"/>
              <a:buChar char="•"/>
            </a:pPr>
            <a:r>
              <a:rPr lang="en-US" dirty="0"/>
              <a:t>Whitepapers on building an effective incident response plan or case studies analyzing data breach impacts in regulated sectors.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5</a:t>
            </a:fld>
            <a:endParaRPr lang="hr-HR"/>
          </a:p>
        </p:txBody>
      </p:sp>
    </p:spTree>
    <p:extLst>
      <p:ext uri="{BB962C8B-B14F-4D97-AF65-F5344CB8AC3E}">
        <p14:creationId xmlns:p14="http://schemas.microsoft.com/office/powerpoint/2010/main" val="26611649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Detail the importance of assigning clear roles for data protection. Discuss how documentation (policies, procedures, incident response plans) is critical to managing risks.</a:t>
            </a:r>
          </a:p>
          <a:p>
            <a:pPr>
              <a:buFont typeface="Arial" panose="020B0604020202020204" pitchFamily="34" charset="0"/>
              <a:buChar char="•"/>
            </a:pPr>
            <a:r>
              <a:rPr lang="en-US" dirty="0"/>
              <a:t>Provide a walk-through of a typical incident response lifecycle and review case studies from sectors like healthcare or finance.</a:t>
            </a:r>
          </a:p>
          <a:p>
            <a:pPr>
              <a:buNone/>
            </a:pPr>
            <a:r>
              <a:rPr lang="en-US" b="1" dirty="0"/>
              <a:t>Resources:</a:t>
            </a:r>
            <a:endParaRPr lang="en-US" dirty="0"/>
          </a:p>
          <a:p>
            <a:pPr>
              <a:buFont typeface="Arial" panose="020B0604020202020204" pitchFamily="34" charset="0"/>
              <a:buChar char="•"/>
            </a:pPr>
            <a:r>
              <a:rPr lang="en-US" dirty="0"/>
              <a:t>Templates or best-practice guides for data protection policies and incident response plans from sites such as SANS Institute or government cybersecurity agencies.</a:t>
            </a:r>
          </a:p>
          <a:p>
            <a:pPr>
              <a:buFont typeface="Arial" panose="020B0604020202020204" pitchFamily="34" charset="0"/>
              <a:buChar char="•"/>
            </a:pPr>
            <a:r>
              <a:rPr lang="en-US" dirty="0"/>
              <a:t>Checklists or flowcharts that illustrate the process of data handling and breach reporting.</a:t>
            </a:r>
          </a:p>
          <a:p>
            <a:pPr>
              <a:buNone/>
            </a:pPr>
            <a:r>
              <a:rPr lang="en-US" b="1" dirty="0"/>
              <a:t>Additional Reading (if applicable):</a:t>
            </a:r>
            <a:endParaRPr lang="en-US" dirty="0"/>
          </a:p>
          <a:p>
            <a:pPr>
              <a:buFont typeface="Arial" panose="020B0604020202020204" pitchFamily="34" charset="0"/>
              <a:buChar char="•"/>
            </a:pPr>
            <a:r>
              <a:rPr lang="en-US" dirty="0"/>
              <a:t>Whitepapers on building an effective incident response plan or case studies analyzing data breach impacts in regulated sectors.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6</a:t>
            </a:fld>
            <a:endParaRPr lang="hr-HR"/>
          </a:p>
        </p:txBody>
      </p:sp>
    </p:spTree>
    <p:extLst>
      <p:ext uri="{BB962C8B-B14F-4D97-AF65-F5344CB8AC3E}">
        <p14:creationId xmlns:p14="http://schemas.microsoft.com/office/powerpoint/2010/main" val="415226357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Differentiate between the speed and efficiency of symmetric encryption versus the enhanced security (at the cost of speed) provided by asymmetric encryption.</a:t>
            </a:r>
          </a:p>
          <a:p>
            <a:pPr>
              <a:buFont typeface="Arial" panose="020B0604020202020204" pitchFamily="34" charset="0"/>
              <a:buChar char="•"/>
            </a:pPr>
            <a:r>
              <a:rPr lang="en-US" dirty="0"/>
              <a:t>Consider including a live demonstration or a simplified diagram that illustrates how public and private keys work together.</a:t>
            </a:r>
          </a:p>
          <a:p>
            <a:pPr>
              <a:buNone/>
            </a:pPr>
            <a:r>
              <a:rPr lang="en-US" b="1" dirty="0"/>
              <a:t>Resources:</a:t>
            </a:r>
            <a:endParaRPr lang="en-US" dirty="0"/>
          </a:p>
          <a:p>
            <a:pPr>
              <a:buFont typeface="Arial" panose="020B0604020202020204" pitchFamily="34" charset="0"/>
              <a:buChar char="•"/>
            </a:pPr>
            <a:r>
              <a:rPr lang="en-US" dirty="0"/>
              <a:t>Beginner-friendly online tutorials like “Crypto101” that clearly explain the basics of cryptography.</a:t>
            </a:r>
          </a:p>
          <a:p>
            <a:pPr>
              <a:buFont typeface="Arial" panose="020B0604020202020204" pitchFamily="34" charset="0"/>
              <a:buChar char="•"/>
            </a:pPr>
            <a:r>
              <a:rPr lang="en-US" dirty="0"/>
              <a:t>Interactive encryption tools or simulations available on educational websites to visualize encryption processes in real time.</a:t>
            </a:r>
          </a:p>
          <a:p>
            <a:pPr>
              <a:buNone/>
            </a:pPr>
            <a:r>
              <a:rPr lang="en-US" b="1" dirty="0"/>
              <a:t>Additional Reading (if applicable):</a:t>
            </a:r>
            <a:endParaRPr lang="en-US" dirty="0"/>
          </a:p>
          <a:p>
            <a:pPr>
              <a:buFont typeface="Arial" panose="020B0604020202020204" pitchFamily="34" charset="0"/>
              <a:buChar char="•"/>
            </a:pPr>
            <a:r>
              <a:rPr lang="en-US" dirty="0"/>
              <a:t>Articles or research papers discussing recent developments in encryption standards and the evolving security landscape regarding encryption practices.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7</a:t>
            </a:fld>
            <a:endParaRPr lang="hr-HR"/>
          </a:p>
        </p:txBody>
      </p:sp>
    </p:spTree>
    <p:extLst>
      <p:ext uri="{BB962C8B-B14F-4D97-AF65-F5344CB8AC3E}">
        <p14:creationId xmlns:p14="http://schemas.microsoft.com/office/powerpoint/2010/main" val="16172392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A7D063-F9B4-E188-22AD-5D01C226A2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36C0C9-717F-CB13-EF80-385FC11DD4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A70DF8-CA63-9820-2DC6-10B4D766C5E3}"/>
              </a:ext>
            </a:extLst>
          </p:cNvPr>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Differentiate between the speed and efficiency of symmetric encryption versus the enhanced security (at the cost of speed) provided by asymmetric encryption.</a:t>
            </a:r>
          </a:p>
          <a:p>
            <a:pPr>
              <a:buFont typeface="Arial" panose="020B0604020202020204" pitchFamily="34" charset="0"/>
              <a:buChar char="•"/>
            </a:pPr>
            <a:r>
              <a:rPr lang="en-US" dirty="0"/>
              <a:t>Consider including a live demonstration or a simplified diagram that illustrates how public and private keys work together.</a:t>
            </a:r>
          </a:p>
          <a:p>
            <a:pPr>
              <a:buNone/>
            </a:pPr>
            <a:r>
              <a:rPr lang="en-US" b="1" dirty="0"/>
              <a:t>Resources:</a:t>
            </a:r>
            <a:endParaRPr lang="en-US" dirty="0"/>
          </a:p>
          <a:p>
            <a:pPr>
              <a:buFont typeface="Arial" panose="020B0604020202020204" pitchFamily="34" charset="0"/>
              <a:buChar char="•"/>
            </a:pPr>
            <a:r>
              <a:rPr lang="en-US" dirty="0"/>
              <a:t>Beginner-friendly online tutorials like “Crypto101” that clearly explain the basics of cryptography.</a:t>
            </a:r>
          </a:p>
          <a:p>
            <a:pPr>
              <a:buFont typeface="Arial" panose="020B0604020202020204" pitchFamily="34" charset="0"/>
              <a:buChar char="•"/>
            </a:pPr>
            <a:r>
              <a:rPr lang="en-US" dirty="0"/>
              <a:t>Interactive encryption tools or simulations available on educational websites to visualize encryption processes in real time.</a:t>
            </a:r>
          </a:p>
          <a:p>
            <a:pPr>
              <a:buNone/>
            </a:pPr>
            <a:r>
              <a:rPr lang="en-US" b="1" dirty="0"/>
              <a:t>Additional Reading (if applicable):</a:t>
            </a:r>
            <a:endParaRPr lang="en-US" dirty="0"/>
          </a:p>
          <a:p>
            <a:pPr>
              <a:buFont typeface="Arial" panose="020B0604020202020204" pitchFamily="34" charset="0"/>
              <a:buChar char="•"/>
            </a:pPr>
            <a:r>
              <a:rPr lang="en-US" dirty="0"/>
              <a:t>Articles or research papers discussing recent developments in encryption standards and the evolving security landscape regarding encryption practices.</a:t>
            </a:r>
          </a:p>
          <a:p>
            <a:endParaRPr lang="hr-HR" dirty="0"/>
          </a:p>
        </p:txBody>
      </p:sp>
      <p:sp>
        <p:nvSpPr>
          <p:cNvPr id="4" name="Slide Number Placeholder 3">
            <a:extLst>
              <a:ext uri="{FF2B5EF4-FFF2-40B4-BE49-F238E27FC236}">
                <a16:creationId xmlns:a16="http://schemas.microsoft.com/office/drawing/2014/main" id="{342C9F62-BB4F-4C39-842B-98BB835D39C5}"/>
              </a:ext>
            </a:extLst>
          </p:cNvPr>
          <p:cNvSpPr>
            <a:spLocks noGrp="1"/>
          </p:cNvSpPr>
          <p:nvPr>
            <p:ph type="sldNum" sz="quarter" idx="5"/>
          </p:nvPr>
        </p:nvSpPr>
        <p:spPr/>
        <p:txBody>
          <a:bodyPr/>
          <a:lstStyle/>
          <a:p>
            <a:fld id="{90A064B2-EFF6-4760-BE09-0DEDA56827BE}" type="slidenum">
              <a:rPr lang="hr-HR" smtClean="0"/>
              <a:t>8</a:t>
            </a:fld>
            <a:endParaRPr lang="hr-HR"/>
          </a:p>
        </p:txBody>
      </p:sp>
    </p:spTree>
    <p:extLst>
      <p:ext uri="{BB962C8B-B14F-4D97-AF65-F5344CB8AC3E}">
        <p14:creationId xmlns:p14="http://schemas.microsoft.com/office/powerpoint/2010/main" val="19629126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Illustrate the concept of a one-way function by comparing hashing with reversible encryption.</a:t>
            </a:r>
          </a:p>
          <a:p>
            <a:pPr>
              <a:buFont typeface="Arial" panose="020B0604020202020204" pitchFamily="34" charset="0"/>
              <a:buChar char="•"/>
            </a:pPr>
            <a:r>
              <a:rPr lang="en-US" dirty="0"/>
              <a:t>Discuss why salting passwords is necessary to prevent attacks (e.g., rainbow tables).</a:t>
            </a:r>
          </a:p>
          <a:p>
            <a:pPr>
              <a:buFont typeface="Arial" panose="020B0604020202020204" pitchFamily="34" charset="0"/>
              <a:buChar char="•"/>
            </a:pPr>
            <a:r>
              <a:rPr lang="en-US" dirty="0"/>
              <a:t>Use real-world examples of how compromised hash functions in legacy systems led to security breaches.</a:t>
            </a:r>
          </a:p>
          <a:p>
            <a:pPr>
              <a:buNone/>
            </a:pPr>
            <a:r>
              <a:rPr lang="en-US" b="1" dirty="0"/>
              <a:t>Resources:</a:t>
            </a:r>
            <a:endParaRPr lang="en-US" dirty="0"/>
          </a:p>
          <a:p>
            <a:pPr>
              <a:buFont typeface="Arial" panose="020B0604020202020204" pitchFamily="34" charset="0"/>
              <a:buChar char="•"/>
            </a:pPr>
            <a:r>
              <a:rPr lang="en-US" dirty="0"/>
              <a:t>OWASP guidelines on secure password storage and hashing best practices.</a:t>
            </a:r>
          </a:p>
          <a:p>
            <a:pPr>
              <a:buFont typeface="Arial" panose="020B0604020202020204" pitchFamily="34" charset="0"/>
              <a:buChar char="•"/>
            </a:pPr>
            <a:r>
              <a:rPr lang="en-US" dirty="0"/>
              <a:t>Online demos that allow students to see how different inputs yield unique hashes.</a:t>
            </a:r>
          </a:p>
          <a:p>
            <a:pPr>
              <a:buNone/>
            </a:pPr>
            <a:r>
              <a:rPr lang="en-US" b="1" dirty="0"/>
              <a:t>Additional Reading (if applicable):</a:t>
            </a:r>
            <a:endParaRPr lang="en-US" dirty="0"/>
          </a:p>
          <a:p>
            <a:pPr>
              <a:buFont typeface="Arial" panose="020B0604020202020204" pitchFamily="34" charset="0"/>
              <a:buChar char="•"/>
            </a:pPr>
            <a:r>
              <a:rPr lang="en-US" dirty="0"/>
              <a:t>In-depth articles that analyze modern hash functions versus older, vulnerable ones, plus comparisons and recommendations for best practices.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9</a:t>
            </a:fld>
            <a:endParaRPr lang="hr-HR"/>
          </a:p>
        </p:txBody>
      </p:sp>
    </p:spTree>
    <p:extLst>
      <p:ext uri="{BB962C8B-B14F-4D97-AF65-F5344CB8AC3E}">
        <p14:creationId xmlns:p14="http://schemas.microsoft.com/office/powerpoint/2010/main" val="37727096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None/>
            </a:pPr>
            <a:r>
              <a:rPr lang="en-US" b="1" dirty="0"/>
              <a:t>Teacher Notes:</a:t>
            </a:r>
            <a:endParaRPr lang="en-US" dirty="0"/>
          </a:p>
          <a:p>
            <a:pPr>
              <a:buFont typeface="Arial" panose="020B0604020202020204" pitchFamily="34" charset="0"/>
              <a:buChar char="•"/>
            </a:pPr>
            <a:r>
              <a:rPr lang="en-US" dirty="0"/>
              <a:t>Discuss the role of each security measure and how they complement each other to form a layered defense.</a:t>
            </a:r>
          </a:p>
          <a:p>
            <a:pPr>
              <a:buFont typeface="Arial" panose="020B0604020202020204" pitchFamily="34" charset="0"/>
              <a:buChar char="•"/>
            </a:pPr>
            <a:r>
              <a:rPr lang="en-US" dirty="0"/>
              <a:t>Introduce a discussion on emerging threats and how traditional measures need to evolve (e.g., next-generation firewalls, behavioral analysis in IDS).</a:t>
            </a:r>
          </a:p>
          <a:p>
            <a:pPr>
              <a:buFont typeface="Arial" panose="020B0604020202020204" pitchFamily="34" charset="0"/>
              <a:buChar char="•"/>
            </a:pPr>
            <a:r>
              <a:rPr lang="en-US" dirty="0"/>
              <a:t>Consider a case study analysis of a security breach that failed due to a lapse in one or more of these defenses.</a:t>
            </a:r>
          </a:p>
          <a:p>
            <a:pPr>
              <a:buNone/>
            </a:pPr>
            <a:r>
              <a:rPr lang="en-US" b="1" dirty="0"/>
              <a:t>Resources:</a:t>
            </a:r>
            <a:endParaRPr lang="en-US" dirty="0"/>
          </a:p>
          <a:p>
            <a:pPr>
              <a:buFont typeface="Arial" panose="020B0604020202020204" pitchFamily="34" charset="0"/>
              <a:buChar char="•"/>
            </a:pPr>
            <a:r>
              <a:rPr lang="en-US" dirty="0"/>
              <a:t>Whitepapers and technical briefings from cybersecurity firms that outline current threat landscapes.</a:t>
            </a:r>
          </a:p>
          <a:p>
            <a:pPr>
              <a:buFont typeface="Arial" panose="020B0604020202020204" pitchFamily="34" charset="0"/>
              <a:buChar char="•"/>
            </a:pPr>
            <a:r>
              <a:rPr lang="en-US" dirty="0"/>
              <a:t>Videos or recorded webinars that explore the functioning of firewalls and IDS/IPS in depth.</a:t>
            </a:r>
          </a:p>
          <a:p>
            <a:pPr>
              <a:buNone/>
            </a:pPr>
            <a:r>
              <a:rPr lang="en-US" b="1" dirty="0"/>
              <a:t>Additional Reading (if applicable):</a:t>
            </a:r>
            <a:endParaRPr lang="en-US" dirty="0"/>
          </a:p>
          <a:p>
            <a:pPr>
              <a:buFont typeface="Arial" panose="020B0604020202020204" pitchFamily="34" charset="0"/>
              <a:buChar char="•"/>
            </a:pPr>
            <a:r>
              <a:rPr lang="en-US" dirty="0"/>
              <a:t>Up-to-date research articles or industry reports on cyber threats and defenses—this can help spark advanced discussions on evolving security trends.</a:t>
            </a:r>
          </a:p>
          <a:p>
            <a:endParaRPr lang="hr-HR" dirty="0"/>
          </a:p>
        </p:txBody>
      </p:sp>
      <p:sp>
        <p:nvSpPr>
          <p:cNvPr id="4" name="Slide Number Placeholder 3"/>
          <p:cNvSpPr>
            <a:spLocks noGrp="1"/>
          </p:cNvSpPr>
          <p:nvPr>
            <p:ph type="sldNum" sz="quarter" idx="5"/>
          </p:nvPr>
        </p:nvSpPr>
        <p:spPr/>
        <p:txBody>
          <a:bodyPr/>
          <a:lstStyle/>
          <a:p>
            <a:fld id="{90A064B2-EFF6-4760-BE09-0DEDA56827BE}" type="slidenum">
              <a:rPr lang="hr-HR" smtClean="0"/>
              <a:t>10</a:t>
            </a:fld>
            <a:endParaRPr lang="hr-HR"/>
          </a:p>
        </p:txBody>
      </p:sp>
    </p:spTree>
    <p:extLst>
      <p:ext uri="{BB962C8B-B14F-4D97-AF65-F5344CB8AC3E}">
        <p14:creationId xmlns:p14="http://schemas.microsoft.com/office/powerpoint/2010/main" val="56330743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Naslovni slajd">
    <p:spTree>
      <p:nvGrpSpPr>
        <p:cNvPr id="1" name=""/>
        <p:cNvGrpSpPr/>
        <p:nvPr/>
      </p:nvGrpSpPr>
      <p:grpSpPr>
        <a:xfrm>
          <a:off x="0" y="0"/>
          <a:ext cx="0" cy="0"/>
          <a:chOff x="0" y="0"/>
          <a:chExt cx="0" cy="0"/>
        </a:xfrm>
      </p:grpSpPr>
      <p:pic>
        <p:nvPicPr>
          <p:cNvPr id="14" name="Slika 13">
            <a:extLst>
              <a:ext uri="{FF2B5EF4-FFF2-40B4-BE49-F238E27FC236}">
                <a16:creationId xmlns:a16="http://schemas.microsoft.com/office/drawing/2014/main" id="{8FBD081C-E6C2-807B-F622-45A52F57D623}"/>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2468084"/>
            <a:ext cx="9144000" cy="2387600"/>
          </a:xfrm>
        </p:spPr>
        <p:txBody>
          <a:bodyPr anchor="b"/>
          <a:lstStyle>
            <a:lvl1pPr algn="r">
              <a:defRPr sz="6000">
                <a:latin typeface="Montserrat" panose="00000500000000000000" pitchFamily="2" charset="-18"/>
              </a:defRPr>
            </a:lvl1pPr>
          </a:lstStyle>
          <a:p>
            <a:r>
              <a:rPr lang="hr-HR" dirty="0"/>
              <a:t>DOCUMENT TITLE</a:t>
            </a:r>
          </a:p>
        </p:txBody>
      </p:sp>
      <p:sp>
        <p:nvSpPr>
          <p:cNvPr id="3" name="Podnaslov 2">
            <a:extLst>
              <a:ext uri="{FF2B5EF4-FFF2-40B4-BE49-F238E27FC236}">
                <a16:creationId xmlns:a16="http://schemas.microsoft.com/office/drawing/2014/main" id="{7A61E420-EBAD-A9E6-F448-076E17D0F241}"/>
              </a:ext>
            </a:extLst>
          </p:cNvPr>
          <p:cNvSpPr>
            <a:spLocks noGrp="1"/>
          </p:cNvSpPr>
          <p:nvPr>
            <p:ph type="subTitle" idx="1" hasCustomPrompt="1"/>
          </p:nvPr>
        </p:nvSpPr>
        <p:spPr>
          <a:xfrm>
            <a:off x="2455653" y="4947759"/>
            <a:ext cx="9144000" cy="1655762"/>
          </a:xfrm>
        </p:spPr>
        <p:txBody>
          <a:bodyPr/>
          <a:lstStyle>
            <a:lvl1pPr marL="0" indent="0" algn="r">
              <a:buNone/>
              <a:defRPr sz="2400">
                <a:latin typeface="Montserrat" panose="00000500000000000000" pitchFamily="2" charset="-18"/>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hr-HR" dirty="0"/>
              <a:t>SUBHEADING</a:t>
            </a:r>
          </a:p>
        </p:txBody>
      </p:sp>
    </p:spTree>
    <p:extLst>
      <p:ext uri="{BB962C8B-B14F-4D97-AF65-F5344CB8AC3E}">
        <p14:creationId xmlns:p14="http://schemas.microsoft.com/office/powerpoint/2010/main" val="1637976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7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HOMEWORK</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029408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obj" preserve="1">
  <p:cSld name="8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1"/>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ASSESSMENTS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1420978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9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2" y="428"/>
            <a:ext cx="12191996"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ADDITIONAL READING</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241432428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10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3" y="428"/>
            <a:ext cx="12191994" cy="6857140"/>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RESOURCES</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800898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6_Završ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Tree>
    <p:extLst>
      <p:ext uri="{BB962C8B-B14F-4D97-AF65-F5344CB8AC3E}">
        <p14:creationId xmlns:p14="http://schemas.microsoft.com/office/powerpoint/2010/main" val="20498270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Naslovni slajd">
    <p:spTree>
      <p:nvGrpSpPr>
        <p:cNvPr id="1" name=""/>
        <p:cNvGrpSpPr/>
        <p:nvPr/>
      </p:nvGrpSpPr>
      <p:grpSpPr>
        <a:xfrm>
          <a:off x="0" y="0"/>
          <a:ext cx="0" cy="0"/>
          <a:chOff x="0" y="0"/>
          <a:chExt cx="0" cy="0"/>
        </a:xfrm>
      </p:grpSpPr>
      <p:pic>
        <p:nvPicPr>
          <p:cNvPr id="9" name="Slika 8">
            <a:extLst>
              <a:ext uri="{FF2B5EF4-FFF2-40B4-BE49-F238E27FC236}">
                <a16:creationId xmlns:a16="http://schemas.microsoft.com/office/drawing/2014/main" id="{1E9C26A1-6687-A87D-1AE0-CDCFC63DA5B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16266225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Naslov i sadržaj">
    <p:spTree>
      <p:nvGrpSpPr>
        <p:cNvPr id="1" name=""/>
        <p:cNvGrpSpPr/>
        <p:nvPr/>
      </p:nvGrpSpPr>
      <p:grpSpPr>
        <a:xfrm>
          <a:off x="0" y="0"/>
          <a:ext cx="0" cy="0"/>
          <a:chOff x="0" y="0"/>
          <a:chExt cx="0" cy="0"/>
        </a:xfrm>
      </p:grpSpPr>
      <p:pic>
        <p:nvPicPr>
          <p:cNvPr id="10" name="Slika 9" descr="Slika na kojoj se prikazuje crta, snimka zaslona, šarenilo, dizajn&#10;&#10;Opis je automatski generiran">
            <a:extLst>
              <a:ext uri="{FF2B5EF4-FFF2-40B4-BE49-F238E27FC236}">
                <a16:creationId xmlns:a16="http://schemas.microsoft.com/office/drawing/2014/main" id="{7D3E6235-77BD-81C2-1C4B-460BFF2AC5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601275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va sadržaja">
    <p:spTree>
      <p:nvGrpSpPr>
        <p:cNvPr id="1" name=""/>
        <p:cNvGrpSpPr/>
        <p:nvPr/>
      </p:nvGrpSpPr>
      <p:grpSpPr>
        <a:xfrm>
          <a:off x="0" y="0"/>
          <a:ext cx="0" cy="0"/>
          <a:chOff x="0" y="0"/>
          <a:chExt cx="0" cy="0"/>
        </a:xfrm>
      </p:grpSpPr>
      <p:pic>
        <p:nvPicPr>
          <p:cNvPr id="8" name="Slika 7" descr="Slika na kojoj se prikazuje crta, snimka zaslona, šarenilo, dizajn">
            <a:extLst>
              <a:ext uri="{FF2B5EF4-FFF2-40B4-BE49-F238E27FC236}">
                <a16:creationId xmlns:a16="http://schemas.microsoft.com/office/drawing/2014/main" id="{813DD7BB-6C45-D079-40C8-D9AAFA335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41308425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Naslovni slajd">
    <p:spTree>
      <p:nvGrpSpPr>
        <p:cNvPr id="1" name=""/>
        <p:cNvGrpSpPr/>
        <p:nvPr/>
      </p:nvGrpSpPr>
      <p:grpSpPr>
        <a:xfrm>
          <a:off x="0" y="0"/>
          <a:ext cx="0" cy="0"/>
          <a:chOff x="0" y="0"/>
          <a:chExt cx="0" cy="0"/>
        </a:xfrm>
      </p:grpSpPr>
      <p:pic>
        <p:nvPicPr>
          <p:cNvPr id="4" name="Slika 3">
            <a:extLst>
              <a:ext uri="{FF2B5EF4-FFF2-40B4-BE49-F238E27FC236}">
                <a16:creationId xmlns:a16="http://schemas.microsoft.com/office/drawing/2014/main" id="{4911BAC4-6BC8-78C9-C3A0-3B8193B50BAB}"/>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00F290A5-665D-F2E4-352E-051E267BCC19}"/>
              </a:ext>
            </a:extLst>
          </p:cNvPr>
          <p:cNvSpPr>
            <a:spLocks noGrp="1"/>
          </p:cNvSpPr>
          <p:nvPr>
            <p:ph type="ctrTitle" hasCustomPrompt="1"/>
          </p:nvPr>
        </p:nvSpPr>
        <p:spPr>
          <a:xfrm>
            <a:off x="2455653" y="3382477"/>
            <a:ext cx="9144000" cy="2387600"/>
          </a:xfrm>
        </p:spPr>
        <p:txBody>
          <a:bodyPr anchor="b"/>
          <a:lstStyle>
            <a:lvl1pPr algn="r">
              <a:defRPr sz="4800">
                <a:latin typeface="Bahnschrift" panose="020B0502040204020203" pitchFamily="34" charset="0"/>
              </a:defRPr>
            </a:lvl1pPr>
          </a:lstStyle>
          <a:p>
            <a:r>
              <a:rPr lang="hr-HR" dirty="0"/>
              <a:t>HEADING</a:t>
            </a:r>
          </a:p>
        </p:txBody>
      </p:sp>
    </p:spTree>
    <p:extLst>
      <p:ext uri="{BB962C8B-B14F-4D97-AF65-F5344CB8AC3E}">
        <p14:creationId xmlns:p14="http://schemas.microsoft.com/office/powerpoint/2010/main" val="29414218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1_Naslov i sadržaj">
    <p:spTree>
      <p:nvGrpSpPr>
        <p:cNvPr id="1" name=""/>
        <p:cNvGrpSpPr/>
        <p:nvPr/>
      </p:nvGrpSpPr>
      <p:grpSpPr>
        <a:xfrm>
          <a:off x="0" y="0"/>
          <a:ext cx="0" cy="0"/>
          <a:chOff x="0" y="0"/>
          <a:chExt cx="0" cy="0"/>
        </a:xfrm>
      </p:grpSpPr>
      <p:pic>
        <p:nvPicPr>
          <p:cNvPr id="7" name="Slika 6" descr="Slika na kojoj se prikazuje crta, snimka zaslona, dizajn&#10;&#10;Opis je automatski generiran">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155890316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1_Dva sadržaja">
    <p:spTree>
      <p:nvGrpSpPr>
        <p:cNvPr id="1" name=""/>
        <p:cNvGrpSpPr/>
        <p:nvPr/>
      </p:nvGrpSpPr>
      <p:grpSpPr>
        <a:xfrm>
          <a:off x="0" y="0"/>
          <a:ext cx="0" cy="0"/>
          <a:chOff x="0" y="0"/>
          <a:chExt cx="0" cy="0"/>
        </a:xfrm>
      </p:grpSpPr>
      <p:pic>
        <p:nvPicPr>
          <p:cNvPr id="5" name="Slika 4" descr="Slika na kojoj se prikazuje crta, snimka zaslona, dizajn&#10;&#10;Opis je automatski generiran">
            <a:extLst>
              <a:ext uri="{FF2B5EF4-FFF2-40B4-BE49-F238E27FC236}">
                <a16:creationId xmlns:a16="http://schemas.microsoft.com/office/drawing/2014/main" id="{5FF10651-A88B-132B-AE77-005E725B182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428"/>
            <a:ext cx="12192000" cy="6857143"/>
          </a:xfrm>
          <a:prstGeom prst="rect">
            <a:avLst/>
          </a:prstGeom>
        </p:spPr>
      </p:pic>
      <p:sp>
        <p:nvSpPr>
          <p:cNvPr id="2" name="Naslov 1">
            <a:extLst>
              <a:ext uri="{FF2B5EF4-FFF2-40B4-BE49-F238E27FC236}">
                <a16:creationId xmlns:a16="http://schemas.microsoft.com/office/drawing/2014/main" id="{E69C0126-D498-D7EF-F08C-471CA839C90A}"/>
              </a:ext>
            </a:extLst>
          </p:cNvPr>
          <p:cNvSpPr>
            <a:spLocks noGrp="1"/>
          </p:cNvSpPr>
          <p:nvPr>
            <p:ph type="title"/>
          </p:nvPr>
        </p:nvSpPr>
        <p:spPr/>
        <p:txBody>
          <a:bodyPr>
            <a:normAutofit/>
          </a:bodyPr>
          <a:lstStyle>
            <a:lvl1pPr algn="r">
              <a:defRPr sz="3600">
                <a:latin typeface="Bahnschrift SemiBold" panose="020B0502040204020203" pitchFamily="34" charset="0"/>
              </a:defRPr>
            </a:lvl1pPr>
          </a:lstStyle>
          <a:p>
            <a:r>
              <a:rPr lang="hr-HR" dirty="0"/>
              <a:t>Kliknite da biste uredili stil naslova matrice</a:t>
            </a:r>
          </a:p>
        </p:txBody>
      </p:sp>
      <p:sp>
        <p:nvSpPr>
          <p:cNvPr id="3" name="Rezervirano mjesto sadržaja 2">
            <a:extLst>
              <a:ext uri="{FF2B5EF4-FFF2-40B4-BE49-F238E27FC236}">
                <a16:creationId xmlns:a16="http://schemas.microsoft.com/office/drawing/2014/main" id="{E0915537-B2D1-B872-5BC6-E6A6498B822A}"/>
              </a:ext>
            </a:extLst>
          </p:cNvPr>
          <p:cNvSpPr>
            <a:spLocks noGrp="1"/>
          </p:cNvSpPr>
          <p:nvPr>
            <p:ph sz="half" idx="1"/>
          </p:nvPr>
        </p:nvSpPr>
        <p:spPr>
          <a:xfrm>
            <a:off x="838200" y="1825625"/>
            <a:ext cx="5181600" cy="4351338"/>
          </a:xfrm>
        </p:spPr>
        <p:txBody>
          <a:bodyPr/>
          <a:lstStyle>
            <a:lvl1pPr>
              <a:defRPr>
                <a:latin typeface="Bahnschrift SemiLight" panose="020B0502040204020203" pitchFamily="34" charset="0"/>
              </a:defRPr>
            </a:lvl1pPr>
          </a:lstStyle>
          <a:p>
            <a:pPr lvl="0"/>
            <a:r>
              <a:rPr lang="hr-HR" dirty="0"/>
              <a:t>Kliknite da biste uredili matrice</a:t>
            </a:r>
          </a:p>
        </p:txBody>
      </p:sp>
      <p:sp>
        <p:nvSpPr>
          <p:cNvPr id="4" name="Rezervirano mjesto sadržaja 3">
            <a:extLst>
              <a:ext uri="{FF2B5EF4-FFF2-40B4-BE49-F238E27FC236}">
                <a16:creationId xmlns:a16="http://schemas.microsoft.com/office/drawing/2014/main" id="{6E429AF7-3B52-7B21-C5E7-7BA86CDA8184}"/>
              </a:ext>
            </a:extLst>
          </p:cNvPr>
          <p:cNvSpPr>
            <a:spLocks noGrp="1"/>
          </p:cNvSpPr>
          <p:nvPr>
            <p:ph sz="half" idx="2"/>
          </p:nvPr>
        </p:nvSpPr>
        <p:spPr>
          <a:xfrm>
            <a:off x="6172200" y="1825625"/>
            <a:ext cx="5181600" cy="4351338"/>
          </a:xfrm>
        </p:spPr>
        <p:txBody>
          <a:bodyPr/>
          <a:lstStyle>
            <a:lvl1pPr marL="0" indent="0">
              <a:buNone/>
              <a:defRPr/>
            </a:lvl1pPr>
          </a:lstStyle>
          <a:p>
            <a:pPr lvl="0"/>
            <a:endParaRPr lang="hr-HR" dirty="0"/>
          </a:p>
        </p:txBody>
      </p:sp>
    </p:spTree>
    <p:extLst>
      <p:ext uri="{BB962C8B-B14F-4D97-AF65-F5344CB8AC3E}">
        <p14:creationId xmlns:p14="http://schemas.microsoft.com/office/powerpoint/2010/main" val="25568300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5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0" y="428"/>
            <a:ext cx="12192000"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DISCUSSION</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40141549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 preserve="1">
  <p:cSld name="6_Naslov i sadržaj">
    <p:spTree>
      <p:nvGrpSpPr>
        <p:cNvPr id="1" name=""/>
        <p:cNvGrpSpPr/>
        <p:nvPr/>
      </p:nvGrpSpPr>
      <p:grpSpPr>
        <a:xfrm>
          <a:off x="0" y="0"/>
          <a:ext cx="0" cy="0"/>
          <a:chOff x="0" y="0"/>
          <a:chExt cx="0" cy="0"/>
        </a:xfrm>
      </p:grpSpPr>
      <p:pic>
        <p:nvPicPr>
          <p:cNvPr id="7" name="Slika 6">
            <a:extLst>
              <a:ext uri="{FF2B5EF4-FFF2-40B4-BE49-F238E27FC236}">
                <a16:creationId xmlns:a16="http://schemas.microsoft.com/office/drawing/2014/main" id="{E1102532-B18A-F116-ED3D-C3E4F6576CC8}"/>
              </a:ext>
            </a:extLst>
          </p:cNvPr>
          <p:cNvPicPr>
            <a:picLocks noChangeAspect="1"/>
          </p:cNvPicPr>
          <p:nvPr userDrawn="1"/>
        </p:nvPicPr>
        <p:blipFill>
          <a:blip r:embed="rId2">
            <a:extLst>
              <a:ext uri="{28A0092B-C50C-407E-A947-70E740481C1C}">
                <a14:useLocalDpi xmlns:a14="http://schemas.microsoft.com/office/drawing/2010/main" val="0"/>
              </a:ext>
            </a:extLst>
          </a:blip>
          <a:srcRect/>
          <a:stretch/>
        </p:blipFill>
        <p:spPr>
          <a:xfrm>
            <a:off x="1" y="428"/>
            <a:ext cx="12191998" cy="6857142"/>
          </a:xfrm>
          <a:prstGeom prst="rect">
            <a:avLst/>
          </a:prstGeom>
        </p:spPr>
      </p:pic>
      <p:sp>
        <p:nvSpPr>
          <p:cNvPr id="2" name="Naslov 1">
            <a:extLst>
              <a:ext uri="{FF2B5EF4-FFF2-40B4-BE49-F238E27FC236}">
                <a16:creationId xmlns:a16="http://schemas.microsoft.com/office/drawing/2014/main" id="{3476ACE7-458A-DB79-D9F2-688CE21D2DDA}"/>
              </a:ext>
            </a:extLst>
          </p:cNvPr>
          <p:cNvSpPr>
            <a:spLocks noGrp="1"/>
          </p:cNvSpPr>
          <p:nvPr>
            <p:ph type="title" hasCustomPrompt="1"/>
          </p:nvPr>
        </p:nvSpPr>
        <p:spPr/>
        <p:txBody>
          <a:bodyPr>
            <a:normAutofit/>
          </a:bodyPr>
          <a:lstStyle>
            <a:lvl1pPr algn="l">
              <a:defRPr sz="3600">
                <a:latin typeface="Bahnschrift SemiBold" panose="020B0502040204020203" pitchFamily="34" charset="0"/>
              </a:defRPr>
            </a:lvl1pPr>
          </a:lstStyle>
          <a:p>
            <a:r>
              <a:rPr lang="hr-HR" dirty="0"/>
              <a:t>EXERCISE</a:t>
            </a:r>
          </a:p>
        </p:txBody>
      </p:sp>
      <p:sp>
        <p:nvSpPr>
          <p:cNvPr id="3" name="Rezervirano mjesto sadržaja 2">
            <a:extLst>
              <a:ext uri="{FF2B5EF4-FFF2-40B4-BE49-F238E27FC236}">
                <a16:creationId xmlns:a16="http://schemas.microsoft.com/office/drawing/2014/main" id="{48EC462E-02D9-044A-298B-A009977EE7DD}"/>
              </a:ext>
            </a:extLst>
          </p:cNvPr>
          <p:cNvSpPr>
            <a:spLocks noGrp="1"/>
          </p:cNvSpPr>
          <p:nvPr>
            <p:ph idx="1"/>
          </p:nvPr>
        </p:nvSpPr>
        <p:spPr/>
        <p:txBody>
          <a:bodyPr/>
          <a:lstStyle>
            <a:lvl1pPr>
              <a:defRPr>
                <a:latin typeface="Bahnschrift SemiLight" panose="020B0502040204020203" pitchFamily="34" charset="0"/>
              </a:defRPr>
            </a:lvl1pPr>
            <a:lvl2pPr>
              <a:defRPr>
                <a:latin typeface="Bahnschrift SemiLight" panose="020B0502040204020203" pitchFamily="34" charset="0"/>
              </a:defRPr>
            </a:lvl2pPr>
            <a:lvl3pPr>
              <a:defRPr>
                <a:latin typeface="Bahnschrift SemiLight" panose="020B0502040204020203" pitchFamily="34" charset="0"/>
              </a:defRPr>
            </a:lvl3pPr>
            <a:lvl4pPr>
              <a:defRPr>
                <a:latin typeface="Bahnschrift SemiLight" panose="020B0502040204020203" pitchFamily="34" charset="0"/>
              </a:defRPr>
            </a:lvl4pPr>
            <a:lvl5pPr>
              <a:defRPr>
                <a:latin typeface="Bahnschrift SemiLight" panose="020B0502040204020203" pitchFamily="34" charset="0"/>
              </a:defRPr>
            </a:lvl5pPr>
          </a:lstStyle>
          <a:p>
            <a:pPr lvl="0"/>
            <a:r>
              <a:rPr lang="hr-HR" dirty="0"/>
              <a:t>Kliknite da biste uredili matrice</a:t>
            </a:r>
          </a:p>
        </p:txBody>
      </p:sp>
    </p:spTree>
    <p:extLst>
      <p:ext uri="{BB962C8B-B14F-4D97-AF65-F5344CB8AC3E}">
        <p14:creationId xmlns:p14="http://schemas.microsoft.com/office/powerpoint/2010/main" val="5753899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Rezervirano mjesto naslova 1">
            <a:extLst>
              <a:ext uri="{FF2B5EF4-FFF2-40B4-BE49-F238E27FC236}">
                <a16:creationId xmlns:a16="http://schemas.microsoft.com/office/drawing/2014/main" id="{1B650DF9-2458-1434-6EFF-3D965EDC4A3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hr-HR" dirty="0"/>
              <a:t>Kliknite da biste uredili stil naslova matrice</a:t>
            </a:r>
          </a:p>
        </p:txBody>
      </p:sp>
      <p:sp>
        <p:nvSpPr>
          <p:cNvPr id="3" name="Rezervirano mjesto teksta 2">
            <a:extLst>
              <a:ext uri="{FF2B5EF4-FFF2-40B4-BE49-F238E27FC236}">
                <a16:creationId xmlns:a16="http://schemas.microsoft.com/office/drawing/2014/main" id="{76C6E5EE-2B8F-9019-690C-3AF0A69B8CC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hr-HR"/>
              <a:t>Kliknite da biste uredili matrice</a:t>
            </a:r>
          </a:p>
          <a:p>
            <a:pPr lvl="1"/>
            <a:r>
              <a:rPr lang="hr-HR"/>
              <a:t>Druga razina</a:t>
            </a:r>
          </a:p>
          <a:p>
            <a:pPr lvl="2"/>
            <a:r>
              <a:rPr lang="hr-HR"/>
              <a:t>Treća razina</a:t>
            </a:r>
          </a:p>
          <a:p>
            <a:pPr lvl="3"/>
            <a:r>
              <a:rPr lang="hr-HR"/>
              <a:t>Četvrta razina</a:t>
            </a:r>
          </a:p>
          <a:p>
            <a:pPr lvl="4"/>
            <a:r>
              <a:rPr lang="hr-HR"/>
              <a:t>Peta razina stilove teksta</a:t>
            </a:r>
          </a:p>
        </p:txBody>
      </p:sp>
      <p:sp>
        <p:nvSpPr>
          <p:cNvPr id="4" name="Rezervirano mjesto datuma 3">
            <a:extLst>
              <a:ext uri="{FF2B5EF4-FFF2-40B4-BE49-F238E27FC236}">
                <a16:creationId xmlns:a16="http://schemas.microsoft.com/office/drawing/2014/main" id="{470CF1CA-F427-A5AF-96AA-671002CD74C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963B997-549E-41F4-A1E4-B0CF42B49EF1}" type="datetimeFigureOut">
              <a:rPr lang="hr-HR" smtClean="0"/>
              <a:t>10.7.2025.</a:t>
            </a:fld>
            <a:endParaRPr lang="hr-HR"/>
          </a:p>
        </p:txBody>
      </p:sp>
      <p:sp>
        <p:nvSpPr>
          <p:cNvPr id="5" name="Rezervirano mjesto podnožja 4">
            <a:extLst>
              <a:ext uri="{FF2B5EF4-FFF2-40B4-BE49-F238E27FC236}">
                <a16:creationId xmlns:a16="http://schemas.microsoft.com/office/drawing/2014/main" id="{8D829544-1FE5-4ED0-6A51-373B245680A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hr-HR"/>
          </a:p>
        </p:txBody>
      </p:sp>
      <p:sp>
        <p:nvSpPr>
          <p:cNvPr id="6" name="Rezervirano mjesto broja slajda 5">
            <a:extLst>
              <a:ext uri="{FF2B5EF4-FFF2-40B4-BE49-F238E27FC236}">
                <a16:creationId xmlns:a16="http://schemas.microsoft.com/office/drawing/2014/main" id="{33A67201-5F88-A086-59F5-4A06FA6BE09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DD723-16A0-42C8-A963-6C8D73A0AD48}" type="slidenum">
              <a:rPr lang="hr-HR" smtClean="0"/>
              <a:t>‹#›</a:t>
            </a:fld>
            <a:endParaRPr lang="hr-HR"/>
          </a:p>
        </p:txBody>
      </p:sp>
    </p:spTree>
    <p:extLst>
      <p:ext uri="{BB962C8B-B14F-4D97-AF65-F5344CB8AC3E}">
        <p14:creationId xmlns:p14="http://schemas.microsoft.com/office/powerpoint/2010/main" val="897513809"/>
      </p:ext>
    </p:extLst>
  </p:cSld>
  <p:clrMap bg1="lt1" tx1="dk1" bg2="lt2" tx2="dk2" accent1="accent1" accent2="accent2" accent3="accent3" accent4="accent4" accent5="accent5" accent6="accent6" hlink="hlink" folHlink="folHlink"/>
  <p:sldLayoutIdLst>
    <p:sldLayoutId id="2147483649" r:id="rId1"/>
    <p:sldLayoutId id="2147483664" r:id="rId2"/>
    <p:sldLayoutId id="2147483650" r:id="rId3"/>
    <p:sldLayoutId id="2147483659" r:id="rId4"/>
    <p:sldLayoutId id="2147483665" r:id="rId5"/>
    <p:sldLayoutId id="2147483651" r:id="rId6"/>
    <p:sldLayoutId id="2147483660" r:id="rId7"/>
    <p:sldLayoutId id="2147483670" r:id="rId8"/>
    <p:sldLayoutId id="2147483671" r:id="rId9"/>
    <p:sldLayoutId id="2147483672" r:id="rId10"/>
    <p:sldLayoutId id="2147483673" r:id="rId11"/>
    <p:sldLayoutId id="2147483674" r:id="rId12"/>
    <p:sldLayoutId id="2147483675" r:id="rId13"/>
    <p:sldLayoutId id="2147483669" r:id="rId14"/>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sr-Latn-R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8" Type="http://schemas.openxmlformats.org/officeDocument/2006/relationships/hyperlink" Target="https://www.khanacademy.org/computing/computer-science/cryptography" TargetMode="External"/><Relationship Id="rId3" Type="http://schemas.openxmlformats.org/officeDocument/2006/relationships/hyperlink" Target="https://edpb.europa.eu/our-work-tools/our-documents/guidelines-recommendations-best-practices_en" TargetMode="External"/><Relationship Id="rId7" Type="http://schemas.openxmlformats.org/officeDocument/2006/relationships/hyperlink" Target="https://crypto101.io/" TargetMode="External"/><Relationship Id="rId2" Type="http://schemas.openxmlformats.org/officeDocument/2006/relationships/hyperlink" Target="https://www.eugdpr.org/" TargetMode="External"/><Relationship Id="rId1" Type="http://schemas.openxmlformats.org/officeDocument/2006/relationships/slideLayout" Target="../slideLayouts/slideLayout12.xml"/><Relationship Id="rId6" Type="http://schemas.openxmlformats.org/officeDocument/2006/relationships/hyperlink" Target="https://www.youtube.com/watch?v=Oqj3R6VtVnA" TargetMode="External"/><Relationship Id="rId5" Type="http://schemas.openxmlformats.org/officeDocument/2006/relationships/hyperlink" Target="https://symantec-enterprise-blogs.security.com/" TargetMode="External"/><Relationship Id="rId4" Type="http://schemas.openxmlformats.org/officeDocument/2006/relationships/hyperlink" Target="https://www.coursera.org/learn/general-data-protection-regulation" TargetMode="External"/><Relationship Id="rId9" Type="http://schemas.openxmlformats.org/officeDocument/2006/relationships/hyperlink" Target="https://csrc.nist.gov/publications/detail/sp/800-61/rev-2/final"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youtube.com/watch?v=Oqj3R6VtVnA" TargetMode="External"/><Relationship Id="rId3" Type="http://schemas.openxmlformats.org/officeDocument/2006/relationships/hyperlink" Target="https://edpb.europa.eu/our-work-tools/our-documents/guidelines-recommendations-best-practices_en" TargetMode="External"/><Relationship Id="rId7" Type="http://schemas.openxmlformats.org/officeDocument/2006/relationships/hyperlink" Target="https://www.paloaltonetworks.com/resources/whitepapers" TargetMode="External"/><Relationship Id="rId2" Type="http://schemas.openxmlformats.org/officeDocument/2006/relationships/hyperlink" Target="https://www.eugdpr.org/" TargetMode="External"/><Relationship Id="rId1" Type="http://schemas.openxmlformats.org/officeDocument/2006/relationships/slideLayout" Target="../slideLayouts/slideLayout13.xml"/><Relationship Id="rId6" Type="http://schemas.openxmlformats.org/officeDocument/2006/relationships/hyperlink" Target="https://symantec-enterprise-blogs.security.com/" TargetMode="External"/><Relationship Id="rId11" Type="http://schemas.openxmlformats.org/officeDocument/2006/relationships/hyperlink" Target="https://practicalcryptographyinpython.com/crypto-tools/cipher-tools/" TargetMode="External"/><Relationship Id="rId5" Type="http://schemas.openxmlformats.org/officeDocument/2006/relationships/hyperlink" Target="https://www.edx.org/course/eu-general-data-protection-regulation-gdpr" TargetMode="External"/><Relationship Id="rId10" Type="http://schemas.openxmlformats.org/officeDocument/2006/relationships/hyperlink" Target="https://www.khanacademy.org/computing/computer-science/cryptography" TargetMode="External"/><Relationship Id="rId4" Type="http://schemas.openxmlformats.org/officeDocument/2006/relationships/hyperlink" Target="https://www.coursera.org/learn/general-data-protection-regulation" TargetMode="External"/><Relationship Id="rId9" Type="http://schemas.openxmlformats.org/officeDocument/2006/relationships/hyperlink" Target="https://www.sans.org/webcasts/"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Naslov 3">
            <a:extLst>
              <a:ext uri="{FF2B5EF4-FFF2-40B4-BE49-F238E27FC236}">
                <a16:creationId xmlns:a16="http://schemas.microsoft.com/office/drawing/2014/main" id="{4022C4E9-1E70-8866-3479-A24FD93D0CAC}"/>
              </a:ext>
            </a:extLst>
          </p:cNvPr>
          <p:cNvSpPr>
            <a:spLocks noGrp="1"/>
          </p:cNvSpPr>
          <p:nvPr>
            <p:ph type="ctrTitle"/>
          </p:nvPr>
        </p:nvSpPr>
        <p:spPr/>
        <p:txBody>
          <a:bodyPr/>
          <a:lstStyle/>
          <a:p>
            <a:r>
              <a:rPr lang="en-US" dirty="0">
                <a:latin typeface="Bahnschrift SemiLight" panose="020B0502040204020203" pitchFamily="34" charset="0"/>
              </a:rPr>
              <a:t>SECURITY AND PRIVACY</a:t>
            </a:r>
            <a:endParaRPr lang="hr-HR" dirty="0">
              <a:latin typeface="Bahnschrift SemiLight" panose="020B0502040204020203" pitchFamily="34" charset="0"/>
            </a:endParaRPr>
          </a:p>
        </p:txBody>
      </p:sp>
      <p:sp>
        <p:nvSpPr>
          <p:cNvPr id="5" name="Podnaslov 4">
            <a:extLst>
              <a:ext uri="{FF2B5EF4-FFF2-40B4-BE49-F238E27FC236}">
                <a16:creationId xmlns:a16="http://schemas.microsoft.com/office/drawing/2014/main" id="{2D59F4E1-B531-21D4-1874-34304F7DAD4F}"/>
              </a:ext>
            </a:extLst>
          </p:cNvPr>
          <p:cNvSpPr>
            <a:spLocks noGrp="1"/>
          </p:cNvSpPr>
          <p:nvPr>
            <p:ph type="subTitle" idx="1"/>
          </p:nvPr>
        </p:nvSpPr>
        <p:spPr/>
        <p:txBody>
          <a:bodyPr/>
          <a:lstStyle/>
          <a:p>
            <a:r>
              <a:rPr lang="hr-HR" dirty="0">
                <a:latin typeface="Bahnschrift SemiLight" panose="020B0502040204020203" pitchFamily="34" charset="0"/>
              </a:rPr>
              <a:t>Data Security </a:t>
            </a:r>
            <a:r>
              <a:rPr lang="hr-HR" dirty="0" err="1">
                <a:latin typeface="Bahnschrift SemiLight" panose="020B0502040204020203" pitchFamily="34" charset="0"/>
              </a:rPr>
              <a:t>and</a:t>
            </a:r>
            <a:r>
              <a:rPr lang="hr-HR" dirty="0">
                <a:latin typeface="Bahnschrift SemiLight" panose="020B0502040204020203" pitchFamily="34" charset="0"/>
              </a:rPr>
              <a:t> </a:t>
            </a:r>
            <a:r>
              <a:rPr lang="hr-HR" dirty="0" err="1">
                <a:latin typeface="Bahnschrift SemiLight" panose="020B0502040204020203" pitchFamily="34" charset="0"/>
              </a:rPr>
              <a:t>Privacy</a:t>
            </a:r>
            <a:endParaRPr lang="en-US" dirty="0">
              <a:latin typeface="Bahnschrift SemiLight" panose="020B0502040204020203" pitchFamily="34" charset="0"/>
            </a:endParaRPr>
          </a:p>
        </p:txBody>
      </p:sp>
    </p:spTree>
    <p:extLst>
      <p:ext uri="{BB962C8B-B14F-4D97-AF65-F5344CB8AC3E}">
        <p14:creationId xmlns:p14="http://schemas.microsoft.com/office/powerpoint/2010/main" val="49551894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931566-1BFA-23AA-7C2A-E6E26017D056}"/>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10EBC45-754A-61FE-B349-7AA0B3365D77}"/>
              </a:ext>
            </a:extLst>
          </p:cNvPr>
          <p:cNvSpPr>
            <a:spLocks noGrp="1"/>
          </p:cNvSpPr>
          <p:nvPr>
            <p:ph type="title"/>
          </p:nvPr>
        </p:nvSpPr>
        <p:spPr>
          <a:xfrm>
            <a:off x="838200" y="358775"/>
            <a:ext cx="10515600" cy="1325563"/>
          </a:xfrm>
        </p:spPr>
        <p:txBody>
          <a:bodyPr/>
          <a:lstStyle/>
          <a:p>
            <a:r>
              <a:rPr lang="hr-HR" dirty="0"/>
              <a:t>SECURITY AND PRIVACY</a:t>
            </a:r>
            <a:r>
              <a:rPr lang="en-US" dirty="0"/>
              <a:t> - THREATS </a:t>
            </a:r>
            <a:endParaRPr lang="hr-HR" dirty="0"/>
          </a:p>
        </p:txBody>
      </p:sp>
      <p:pic>
        <p:nvPicPr>
          <p:cNvPr id="5" name="Picture 4">
            <a:extLst>
              <a:ext uri="{FF2B5EF4-FFF2-40B4-BE49-F238E27FC236}">
                <a16:creationId xmlns:a16="http://schemas.microsoft.com/office/drawing/2014/main" id="{3DCDFBC7-98C4-F9B4-E60A-21E9E2036472}"/>
              </a:ext>
            </a:extLst>
          </p:cNvPr>
          <p:cNvPicPr>
            <a:picLocks noChangeAspect="1"/>
          </p:cNvPicPr>
          <p:nvPr/>
        </p:nvPicPr>
        <p:blipFill>
          <a:blip r:embed="rId3"/>
          <a:stretch>
            <a:fillRect/>
          </a:stretch>
        </p:blipFill>
        <p:spPr>
          <a:xfrm>
            <a:off x="188361" y="3138931"/>
            <a:ext cx="5225706" cy="2196198"/>
          </a:xfrm>
          <a:prstGeom prst="rect">
            <a:avLst/>
          </a:prstGeom>
        </p:spPr>
      </p:pic>
      <p:sp>
        <p:nvSpPr>
          <p:cNvPr id="6" name="Content Placeholder 2">
            <a:extLst>
              <a:ext uri="{FF2B5EF4-FFF2-40B4-BE49-F238E27FC236}">
                <a16:creationId xmlns:a16="http://schemas.microsoft.com/office/drawing/2014/main" id="{82A102DA-2DB8-6C8A-7534-C9BD16706FAC}"/>
              </a:ext>
            </a:extLst>
          </p:cNvPr>
          <p:cNvSpPr txBox="1">
            <a:spLocks/>
          </p:cNvSpPr>
          <p:nvPr/>
        </p:nvSpPr>
        <p:spPr>
          <a:xfrm>
            <a:off x="5505450" y="1974836"/>
            <a:ext cx="6686550" cy="4524389"/>
          </a:xfrm>
          <a:prstGeom prst="rect">
            <a:avLst/>
          </a:prstGeom>
        </p:spPr>
        <p:txBody>
          <a:bodyPr vert="horz" lIns="91440" tIns="45720" rIns="91440" bIns="45720" rtlCol="0">
            <a:normAutofit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b="1" dirty="0">
                <a:latin typeface="Bahnschrift SemiLight" panose="020B0502040204020203" pitchFamily="34" charset="0"/>
              </a:rPr>
              <a:t>- </a:t>
            </a:r>
            <a:r>
              <a:rPr lang="hr-HR" b="1" dirty="0">
                <a:latin typeface="Bahnschrift SemiLight" panose="020B0502040204020203" pitchFamily="34" charset="0"/>
              </a:rPr>
              <a:t>Firewalls</a:t>
            </a:r>
            <a:r>
              <a:rPr lang="hr-HR" dirty="0">
                <a:latin typeface="Bahnschrift SemiLight" panose="020B0502040204020203" pitchFamily="34" charset="0"/>
              </a:rPr>
              <a:t> – Block unauthorized access to networks.</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Intrusion Detection/Prevention Systems (IDS/IPS)</a:t>
            </a:r>
            <a:r>
              <a:rPr lang="hr-HR" dirty="0">
                <a:latin typeface="Bahnschrift SemiLight" panose="020B0502040204020203" pitchFamily="34" charset="0"/>
              </a:rPr>
              <a:t> – Monitor and block malicious traffic.</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Antivirus and Antimalware</a:t>
            </a:r>
            <a:r>
              <a:rPr lang="hr-HR" dirty="0">
                <a:latin typeface="Bahnschrift SemiLight" panose="020B0502040204020203" pitchFamily="34" charset="0"/>
              </a:rPr>
              <a:t> – Detect and remove malicious software.</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Access Controls</a:t>
            </a:r>
            <a:r>
              <a:rPr lang="hr-HR" dirty="0">
                <a:latin typeface="Bahnschrift SemiLight" panose="020B0502040204020203" pitchFamily="34" charset="0"/>
              </a:rPr>
              <a:t> – Use role-based access and multi-factor authentication (MFA).</a:t>
            </a:r>
            <a:br>
              <a:rPr lang="en-US" dirty="0">
                <a:latin typeface="Bahnschrift SemiLight" panose="020B0502040204020203" pitchFamily="34" charset="0"/>
              </a:rPr>
            </a:br>
            <a:br>
              <a:rPr lang="hr-HR" dirty="0">
                <a:latin typeface="Bahnschrift SemiLight" panose="020B0502040204020203" pitchFamily="34" charset="0"/>
              </a:rPr>
            </a:br>
            <a:r>
              <a:rPr lang="en-US" dirty="0">
                <a:latin typeface="Bahnschrift SemiLight" panose="020B0502040204020203" pitchFamily="34" charset="0"/>
              </a:rPr>
              <a:t>-</a:t>
            </a:r>
            <a:r>
              <a:rPr lang="hr-HR" dirty="0">
                <a:latin typeface="Bahnschrift SemiLight" panose="020B0502040204020203" pitchFamily="34" charset="0"/>
              </a:rPr>
              <a:t> </a:t>
            </a:r>
            <a:r>
              <a:rPr lang="hr-HR" b="1" dirty="0">
                <a:latin typeface="Bahnschrift SemiLight" panose="020B0502040204020203" pitchFamily="34" charset="0"/>
              </a:rPr>
              <a:t>Data Loss Prevention (DLP)</a:t>
            </a:r>
            <a:r>
              <a:rPr lang="hr-HR" dirty="0">
                <a:latin typeface="Bahnschrift SemiLight" panose="020B0502040204020203" pitchFamily="34" charset="0"/>
              </a:rPr>
              <a:t> – Prevent data from being transferred or copied without permission.</a:t>
            </a:r>
          </a:p>
        </p:txBody>
      </p:sp>
    </p:spTree>
    <p:extLst>
      <p:ext uri="{BB962C8B-B14F-4D97-AF65-F5344CB8AC3E}">
        <p14:creationId xmlns:p14="http://schemas.microsoft.com/office/powerpoint/2010/main" val="22516065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35769F-780F-DB66-9CAF-AE03A4D1354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D37C309-8601-C02A-B16B-C817FEBFB66F}"/>
              </a:ext>
            </a:extLst>
          </p:cNvPr>
          <p:cNvSpPr>
            <a:spLocks noGrp="1"/>
          </p:cNvSpPr>
          <p:nvPr>
            <p:ph type="title"/>
          </p:nvPr>
        </p:nvSpPr>
        <p:spPr>
          <a:xfrm>
            <a:off x="838200" y="358775"/>
            <a:ext cx="10515600" cy="1325563"/>
          </a:xfrm>
        </p:spPr>
        <p:txBody>
          <a:bodyPr/>
          <a:lstStyle/>
          <a:p>
            <a:r>
              <a:rPr lang="hr-HR" dirty="0"/>
              <a:t>SECURITY AND PRIVACY</a:t>
            </a:r>
            <a:r>
              <a:rPr lang="en-US" dirty="0"/>
              <a:t> - </a:t>
            </a:r>
            <a:r>
              <a:rPr lang="hr-HR" dirty="0"/>
              <a:t>LAWS AND REGULATIONS</a:t>
            </a:r>
            <a:r>
              <a:rPr lang="en-US" dirty="0"/>
              <a:t> </a:t>
            </a:r>
            <a:endParaRPr lang="hr-HR" dirty="0"/>
          </a:p>
        </p:txBody>
      </p:sp>
      <p:sp>
        <p:nvSpPr>
          <p:cNvPr id="6" name="Content Placeholder 2">
            <a:extLst>
              <a:ext uri="{FF2B5EF4-FFF2-40B4-BE49-F238E27FC236}">
                <a16:creationId xmlns:a16="http://schemas.microsoft.com/office/drawing/2014/main" id="{45B47571-7674-12F9-596F-3F257C442F2D}"/>
              </a:ext>
            </a:extLst>
          </p:cNvPr>
          <p:cNvSpPr txBox="1">
            <a:spLocks/>
          </p:cNvSpPr>
          <p:nvPr/>
        </p:nvSpPr>
        <p:spPr>
          <a:xfrm>
            <a:off x="1754705" y="1982721"/>
            <a:ext cx="8336079" cy="3530613"/>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latin typeface="Bahnschrift SemiLight" panose="020B0502040204020203" pitchFamily="34" charset="0"/>
              </a:rPr>
              <a:t>Compliance Requirements</a:t>
            </a:r>
          </a:p>
          <a:p>
            <a:pPr marL="15875" indent="0">
              <a:buNone/>
            </a:pPr>
            <a:r>
              <a:rPr lang="en-US" b="1" dirty="0">
                <a:latin typeface="Bahnschrift SemiLight" panose="020B0502040204020203" pitchFamily="34" charset="0"/>
              </a:rPr>
              <a:t>Data Protection Impact Assessments (DPIA)</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Evaluate risks associated with data processing.</a:t>
            </a:r>
          </a:p>
          <a:p>
            <a:pPr marL="15875" indent="0">
              <a:buNone/>
            </a:pPr>
            <a:r>
              <a:rPr lang="en-US" b="1" dirty="0">
                <a:latin typeface="Bahnschrift SemiLight" panose="020B0502040204020203" pitchFamily="34" charset="0"/>
              </a:rPr>
              <a:t>Implementing Policies and Procedures</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Define how data is collected, stored, and protected.</a:t>
            </a:r>
          </a:p>
          <a:p>
            <a:pPr marL="457200" lvl="1" indent="0">
              <a:buNone/>
            </a:pPr>
            <a:r>
              <a:rPr lang="en-US" sz="2400" dirty="0">
                <a:latin typeface="Bahnschrift SemiLight" panose="020B0502040204020203" pitchFamily="34" charset="0"/>
              </a:rPr>
              <a:t>- Outline breach notification protocols.</a:t>
            </a:r>
          </a:p>
          <a:p>
            <a:pPr marL="15875" indent="0">
              <a:buNone/>
            </a:pPr>
            <a:r>
              <a:rPr lang="en-US" b="1" dirty="0">
                <a:latin typeface="Bahnschrift SemiLight" panose="020B0502040204020203" pitchFamily="34" charset="0"/>
              </a:rPr>
              <a:t>Regular Audits and Monitoring</a:t>
            </a:r>
            <a:r>
              <a:rPr lang="en-US" dirty="0">
                <a:latin typeface="Bahnschrift SemiLight" panose="020B0502040204020203" pitchFamily="34" charset="0"/>
              </a:rPr>
              <a:t> </a:t>
            </a:r>
          </a:p>
          <a:p>
            <a:pPr marL="457200" lvl="1" indent="0">
              <a:buNone/>
            </a:pPr>
            <a:r>
              <a:rPr lang="en-US" sz="2400" dirty="0">
                <a:latin typeface="Bahnschrift SemiLight" panose="020B0502040204020203" pitchFamily="34" charset="0"/>
              </a:rPr>
              <a:t>- Perform internal audits and vulnerability assessments.</a:t>
            </a:r>
          </a:p>
          <a:p>
            <a:pPr marL="457200" lvl="1" indent="0">
              <a:buNone/>
            </a:pPr>
            <a:r>
              <a:rPr lang="en-US" sz="2400" dirty="0">
                <a:latin typeface="Bahnschrift SemiLight" panose="020B0502040204020203" pitchFamily="34" charset="0"/>
              </a:rPr>
              <a:t>- Ensure systems meet compliance requirements.</a:t>
            </a:r>
          </a:p>
        </p:txBody>
      </p:sp>
    </p:spTree>
    <p:extLst>
      <p:ext uri="{BB962C8B-B14F-4D97-AF65-F5344CB8AC3E}">
        <p14:creationId xmlns:p14="http://schemas.microsoft.com/office/powerpoint/2010/main" val="23348825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BE34B3-9463-4769-9D3B-A9C2BDE5C26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4F3D9C7A-B29A-4BB6-7910-18760B411AC1}"/>
              </a:ext>
            </a:extLst>
          </p:cNvPr>
          <p:cNvSpPr>
            <a:spLocks noGrp="1"/>
          </p:cNvSpPr>
          <p:nvPr>
            <p:ph type="title"/>
          </p:nvPr>
        </p:nvSpPr>
        <p:spPr>
          <a:xfrm>
            <a:off x="838200" y="358775"/>
            <a:ext cx="10515600" cy="1325563"/>
          </a:xfrm>
        </p:spPr>
        <p:txBody>
          <a:bodyPr/>
          <a:lstStyle/>
          <a:p>
            <a:r>
              <a:rPr lang="hr-HR" dirty="0"/>
              <a:t>SECURITY AND PRIVACY</a:t>
            </a:r>
            <a:r>
              <a:rPr lang="en-US" dirty="0"/>
              <a:t> - </a:t>
            </a:r>
            <a:r>
              <a:rPr lang="hr-HR" dirty="0"/>
              <a:t>LAWS AND REGULATIONS</a:t>
            </a:r>
            <a:r>
              <a:rPr lang="en-US" dirty="0"/>
              <a:t> </a:t>
            </a:r>
            <a:endParaRPr lang="hr-HR" dirty="0"/>
          </a:p>
        </p:txBody>
      </p:sp>
      <p:sp>
        <p:nvSpPr>
          <p:cNvPr id="2" name="Content Placeholder 2">
            <a:extLst>
              <a:ext uri="{FF2B5EF4-FFF2-40B4-BE49-F238E27FC236}">
                <a16:creationId xmlns:a16="http://schemas.microsoft.com/office/drawing/2014/main" id="{05404E6E-8CC0-C933-29B5-C12AF85F235B}"/>
              </a:ext>
            </a:extLst>
          </p:cNvPr>
          <p:cNvSpPr txBox="1">
            <a:spLocks/>
          </p:cNvSpPr>
          <p:nvPr/>
        </p:nvSpPr>
        <p:spPr>
          <a:xfrm>
            <a:off x="555625" y="5173661"/>
            <a:ext cx="11080750" cy="1058864"/>
          </a:xfrm>
          <a:prstGeom prst="rect">
            <a:avLst/>
          </a:prstGeom>
        </p:spPr>
        <p:txBody>
          <a:bodyPr vert="horz" lIns="91440" tIns="45720" rIns="91440" bIns="45720" rtlCol="0">
            <a:normAutofit fontScale="925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b="1" dirty="0"/>
              <a:t>Example of a GDPR Breach Penalty</a:t>
            </a:r>
          </a:p>
          <a:p>
            <a:pPr marL="15875" indent="0">
              <a:buNone/>
            </a:pPr>
            <a:r>
              <a:rPr lang="en-US" dirty="0"/>
              <a:t>In 2019, British Airways was fined </a:t>
            </a:r>
            <a:r>
              <a:rPr lang="en-US" b="1" dirty="0"/>
              <a:t>£183 million</a:t>
            </a:r>
            <a:r>
              <a:rPr lang="en-US" dirty="0"/>
              <a:t> for failing to protect customer data due to security vulnerabilities.</a:t>
            </a:r>
          </a:p>
        </p:txBody>
      </p:sp>
      <p:pic>
        <p:nvPicPr>
          <p:cNvPr id="7" name="Picture 6">
            <a:extLst>
              <a:ext uri="{FF2B5EF4-FFF2-40B4-BE49-F238E27FC236}">
                <a16:creationId xmlns:a16="http://schemas.microsoft.com/office/drawing/2014/main" id="{AB0780C4-B173-C9D9-4BBE-EDA0A3937F83}"/>
              </a:ext>
            </a:extLst>
          </p:cNvPr>
          <p:cNvPicPr>
            <a:picLocks noChangeAspect="1"/>
          </p:cNvPicPr>
          <p:nvPr/>
        </p:nvPicPr>
        <p:blipFill>
          <a:blip r:embed="rId3"/>
          <a:stretch>
            <a:fillRect/>
          </a:stretch>
        </p:blipFill>
        <p:spPr>
          <a:xfrm>
            <a:off x="2297580" y="2299535"/>
            <a:ext cx="7212179" cy="2134975"/>
          </a:xfrm>
          <a:prstGeom prst="rect">
            <a:avLst/>
          </a:prstGeom>
        </p:spPr>
      </p:pic>
    </p:spTree>
    <p:extLst>
      <p:ext uri="{BB962C8B-B14F-4D97-AF65-F5344CB8AC3E}">
        <p14:creationId xmlns:p14="http://schemas.microsoft.com/office/powerpoint/2010/main" val="248536004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B345F7-04BA-DCF5-8400-47A18ED4FD2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D8D655C-AC9C-8FA1-8F00-58D0D7397321}"/>
              </a:ext>
            </a:extLst>
          </p:cNvPr>
          <p:cNvSpPr>
            <a:spLocks noGrp="1"/>
          </p:cNvSpPr>
          <p:nvPr>
            <p:ph type="title"/>
          </p:nvPr>
        </p:nvSpPr>
        <p:spPr/>
        <p:txBody>
          <a:bodyPr/>
          <a:lstStyle/>
          <a:p>
            <a:endParaRPr lang="hr-HR"/>
          </a:p>
        </p:txBody>
      </p:sp>
      <p:sp>
        <p:nvSpPr>
          <p:cNvPr id="7" name="Content Placeholder 6">
            <a:extLst>
              <a:ext uri="{FF2B5EF4-FFF2-40B4-BE49-F238E27FC236}">
                <a16:creationId xmlns:a16="http://schemas.microsoft.com/office/drawing/2014/main" id="{D75CC7F7-4A57-F4A3-BA5B-4285CF4FBB93}"/>
              </a:ext>
            </a:extLst>
          </p:cNvPr>
          <p:cNvSpPr>
            <a:spLocks noGrp="1"/>
          </p:cNvSpPr>
          <p:nvPr>
            <p:ph idx="1"/>
          </p:nvPr>
        </p:nvSpPr>
        <p:spPr/>
        <p:txBody>
          <a:bodyPr>
            <a:normAutofit fontScale="62500" lnSpcReduction="20000"/>
          </a:bodyPr>
          <a:lstStyle/>
          <a:p>
            <a:r>
              <a:rPr lang="hr-HR" dirty="0">
                <a:hlinkClick r:id="rId2"/>
              </a:rPr>
              <a:t>EU GDPR Portal</a:t>
            </a:r>
            <a:endParaRPr lang="hr-HR" dirty="0"/>
          </a:p>
          <a:p>
            <a:r>
              <a:rPr lang="hr-HR" dirty="0">
                <a:hlinkClick r:id="rId3"/>
              </a:rPr>
              <a:t>European Data Protection Board (EDPB) Guidelines</a:t>
            </a:r>
            <a:endParaRPr lang="hr-HR" dirty="0"/>
          </a:p>
          <a:p>
            <a:r>
              <a:rPr lang="hr-HR" dirty="0">
                <a:hlinkClick r:id="rId4"/>
              </a:rPr>
              <a:t>Coursera – General Data Protection Regulation (GDPR)</a:t>
            </a:r>
            <a:endParaRPr lang="hr-HR" dirty="0"/>
          </a:p>
          <a:p>
            <a:r>
              <a:rPr lang="hr-HR" dirty="0">
                <a:hlinkClick r:id="rId5"/>
              </a:rPr>
              <a:t>Symantec Internet Security Threat Report</a:t>
            </a:r>
            <a:endParaRPr lang="hr-HR" dirty="0"/>
          </a:p>
          <a:p>
            <a:r>
              <a:rPr lang="hr-HR" dirty="0">
                <a:hlinkClick r:id="rId6"/>
              </a:rPr>
              <a:t>Cisco – Firewalls Explained (Video)</a:t>
            </a:r>
            <a:endParaRPr lang="hr-HR" dirty="0"/>
          </a:p>
          <a:p>
            <a:r>
              <a:rPr lang="hr-HR" dirty="0">
                <a:hlinkClick r:id="rId7"/>
              </a:rPr>
              <a:t>Crypto101</a:t>
            </a:r>
            <a:endParaRPr lang="hr-HR" dirty="0"/>
          </a:p>
          <a:p>
            <a:r>
              <a:rPr lang="hr-HR" dirty="0">
                <a:hlinkClick r:id="rId8"/>
              </a:rPr>
              <a:t>Khan Academy – Cryptography</a:t>
            </a:r>
            <a:endParaRPr lang="hr-HR" dirty="0"/>
          </a:p>
          <a:p>
            <a:r>
              <a:rPr lang="hr-HR" dirty="0"/>
              <a:t>Cipher Tools (Practical Cryptography)</a:t>
            </a:r>
          </a:p>
          <a:p>
            <a:r>
              <a:rPr lang="hr-HR" dirty="0"/>
              <a:t>CrypTool Online</a:t>
            </a:r>
          </a:p>
          <a:p>
            <a:r>
              <a:rPr lang="hr-HR" dirty="0"/>
              <a:t>SANS Security Policy Templates</a:t>
            </a:r>
          </a:p>
          <a:p>
            <a:r>
              <a:rPr lang="hr-HR" dirty="0">
                <a:hlinkClick r:id="rId9"/>
              </a:rPr>
              <a:t>NIST Computer Security Resource Center</a:t>
            </a:r>
            <a:endParaRPr lang="hr-HR" dirty="0"/>
          </a:p>
          <a:p>
            <a:r>
              <a:rPr lang="hr-HR" dirty="0"/>
              <a:t>ICO Data Breach Response Checklist (UK)</a:t>
            </a:r>
          </a:p>
          <a:p>
            <a:r>
              <a:rPr lang="hr-HR" dirty="0"/>
              <a:t>GDPR.eu – Breach Notification Guidelines</a:t>
            </a:r>
          </a:p>
        </p:txBody>
      </p:sp>
    </p:spTree>
    <p:extLst>
      <p:ext uri="{BB962C8B-B14F-4D97-AF65-F5344CB8AC3E}">
        <p14:creationId xmlns:p14="http://schemas.microsoft.com/office/powerpoint/2010/main" val="174679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D7FC7B2-7BC2-996B-8ED6-D66B1D5E5B35}"/>
              </a:ext>
            </a:extLst>
          </p:cNvPr>
          <p:cNvSpPr>
            <a:spLocks noGrp="1"/>
          </p:cNvSpPr>
          <p:nvPr>
            <p:ph type="title"/>
          </p:nvPr>
        </p:nvSpPr>
        <p:spPr/>
        <p:txBody>
          <a:bodyPr/>
          <a:lstStyle/>
          <a:p>
            <a:endParaRPr lang="hr-HR" dirty="0"/>
          </a:p>
        </p:txBody>
      </p:sp>
      <p:sp>
        <p:nvSpPr>
          <p:cNvPr id="5" name="Content Placeholder 4">
            <a:extLst>
              <a:ext uri="{FF2B5EF4-FFF2-40B4-BE49-F238E27FC236}">
                <a16:creationId xmlns:a16="http://schemas.microsoft.com/office/drawing/2014/main" id="{A27946C5-68C4-1DDD-3E43-D3F2F01A651F}"/>
              </a:ext>
            </a:extLst>
          </p:cNvPr>
          <p:cNvSpPr>
            <a:spLocks noGrp="1"/>
          </p:cNvSpPr>
          <p:nvPr>
            <p:ph idx="1"/>
          </p:nvPr>
        </p:nvSpPr>
        <p:spPr/>
        <p:txBody>
          <a:bodyPr>
            <a:normAutofit fontScale="85000" lnSpcReduction="20000"/>
          </a:bodyPr>
          <a:lstStyle/>
          <a:p>
            <a:r>
              <a:rPr lang="hr-HR" dirty="0">
                <a:hlinkClick r:id="rId2"/>
              </a:rPr>
              <a:t>https://www.eugdpr.org/</a:t>
            </a:r>
            <a:endParaRPr lang="en-US" dirty="0"/>
          </a:p>
          <a:p>
            <a:r>
              <a:rPr lang="hr-HR" dirty="0">
                <a:hlinkClick r:id="rId3"/>
              </a:rPr>
              <a:t>https://edpb.europa.eu/our-work-tools/our-documents/guidelines-recommendations-best-practices_en</a:t>
            </a:r>
            <a:endParaRPr lang="en-US" dirty="0"/>
          </a:p>
          <a:p>
            <a:r>
              <a:rPr lang="hr-HR" dirty="0">
                <a:hlinkClick r:id="rId4"/>
              </a:rPr>
              <a:t>https://www.coursera.org/learn/general-data-protection-regulation</a:t>
            </a:r>
            <a:endParaRPr lang="en-US" dirty="0"/>
          </a:p>
          <a:p>
            <a:r>
              <a:rPr lang="hr-HR" dirty="0">
                <a:hlinkClick r:id="rId5"/>
              </a:rPr>
              <a:t>https://www.edx.org/course/eu-general-data-protection-regulation-gdpr</a:t>
            </a:r>
            <a:endParaRPr lang="en-US" dirty="0"/>
          </a:p>
          <a:p>
            <a:r>
              <a:rPr lang="hr-HR" dirty="0">
                <a:hlinkClick r:id="rId6"/>
              </a:rPr>
              <a:t>https://symantec-enterprise-blogs.security.com/</a:t>
            </a:r>
            <a:endParaRPr lang="en-US" dirty="0"/>
          </a:p>
          <a:p>
            <a:r>
              <a:rPr lang="hr-HR" dirty="0">
                <a:hlinkClick r:id="rId7"/>
              </a:rPr>
              <a:t>https://www.paloaltonetworks.com/resources/whitepapers</a:t>
            </a:r>
            <a:endParaRPr lang="en-US" dirty="0"/>
          </a:p>
          <a:p>
            <a:r>
              <a:rPr lang="hr-HR" dirty="0">
                <a:hlinkClick r:id="rId8"/>
              </a:rPr>
              <a:t>https://www.youtube.com/watch?v=Oqj3R6VtVnA</a:t>
            </a:r>
            <a:endParaRPr lang="en-US" dirty="0"/>
          </a:p>
          <a:p>
            <a:r>
              <a:rPr lang="hr-HR" dirty="0">
                <a:hlinkClick r:id="rId9"/>
              </a:rPr>
              <a:t>https://www.sans.org/webcasts/</a:t>
            </a:r>
            <a:endParaRPr lang="en-US" dirty="0"/>
          </a:p>
          <a:p>
            <a:r>
              <a:rPr lang="hr-HR" dirty="0">
                <a:hlinkClick r:id="rId10"/>
              </a:rPr>
              <a:t>https://www.khanacademy.org/computing/computer-science/cryptography</a:t>
            </a:r>
            <a:endParaRPr lang="en-US" dirty="0"/>
          </a:p>
          <a:p>
            <a:r>
              <a:rPr lang="hr-HR" dirty="0">
                <a:hlinkClick r:id="rId11"/>
              </a:rPr>
              <a:t>https://practicalcryptographyinpython.com/crypto-tools/cipher-tools/</a:t>
            </a:r>
            <a:endParaRPr lang="hr-HR" dirty="0"/>
          </a:p>
        </p:txBody>
      </p:sp>
    </p:spTree>
    <p:extLst>
      <p:ext uri="{BB962C8B-B14F-4D97-AF65-F5344CB8AC3E}">
        <p14:creationId xmlns:p14="http://schemas.microsoft.com/office/powerpoint/2010/main" val="3040462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F6A72BE-D594-958A-E99F-47D873417D01}"/>
              </a:ext>
            </a:extLst>
          </p:cNvPr>
          <p:cNvSpPr>
            <a:spLocks noGrp="1"/>
          </p:cNvSpPr>
          <p:nvPr>
            <p:ph type="title"/>
          </p:nvPr>
        </p:nvSpPr>
        <p:spPr/>
        <p:txBody>
          <a:bodyPr/>
          <a:lstStyle/>
          <a:p>
            <a:r>
              <a:rPr lang="en-US" dirty="0"/>
              <a:t>SUMMARY</a:t>
            </a:r>
            <a:endParaRPr lang="hr-HR" dirty="0"/>
          </a:p>
        </p:txBody>
      </p:sp>
      <p:sp>
        <p:nvSpPr>
          <p:cNvPr id="5" name="Rectangle 1">
            <a:extLst>
              <a:ext uri="{FF2B5EF4-FFF2-40B4-BE49-F238E27FC236}">
                <a16:creationId xmlns:a16="http://schemas.microsoft.com/office/drawing/2014/main" id="{F5C5053B-861C-B3D2-578C-D23EDBAED533}"/>
              </a:ext>
            </a:extLst>
          </p:cNvPr>
          <p:cNvSpPr>
            <a:spLocks noGrp="1" noChangeArrowheads="1"/>
          </p:cNvSpPr>
          <p:nvPr>
            <p:ph idx="1"/>
          </p:nvPr>
        </p:nvSpPr>
        <p:spPr bwMode="auto">
          <a:xfrm>
            <a:off x="908538" y="1879461"/>
            <a:ext cx="14606884" cy="47089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Key security principles:</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latin typeface="Arial" panose="020B0604020202020204" pitchFamily="34" charset="0"/>
              </a:rPr>
              <a:t>Confidentiality:</a:t>
            </a:r>
            <a:r>
              <a:rPr kumimoji="0" lang="sr-Latn-RS" altLang="sr-Latn-RS" sz="2000" b="0" i="0" u="none" strike="noStrike" cap="none" normalizeH="0" baseline="0" dirty="0">
                <a:ln>
                  <a:noFill/>
                </a:ln>
                <a:solidFill>
                  <a:schemeClr val="tx1"/>
                </a:solidFill>
                <a:effectLst/>
                <a:latin typeface="Arial" panose="020B0604020202020204" pitchFamily="34" charset="0"/>
              </a:rPr>
              <a:t> Protect data from unauthorized access (e.g., encryption).</a:t>
            </a: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latin typeface="Arial" panose="020B0604020202020204" pitchFamily="34" charset="0"/>
              </a:rPr>
              <a:t>Integrity:</a:t>
            </a:r>
            <a:r>
              <a:rPr kumimoji="0" lang="sr-Latn-RS" altLang="sr-Latn-RS" sz="2000" b="0" i="0" u="none" strike="noStrike" cap="none" normalizeH="0" baseline="0" dirty="0">
                <a:ln>
                  <a:noFill/>
                </a:ln>
                <a:solidFill>
                  <a:schemeClr val="tx1"/>
                </a:solidFill>
                <a:effectLst/>
                <a:latin typeface="Arial" panose="020B0604020202020204" pitchFamily="34" charset="0"/>
              </a:rPr>
              <a:t> Ensure data isn’t altered (e.g., hashing).</a:t>
            </a:r>
          </a:p>
          <a:p>
            <a:pPr marL="457200" lvl="1" indent="0" eaLnBrk="0" fontAlgn="base" hangingPunct="0">
              <a:lnSpc>
                <a:spcPct val="100000"/>
              </a:lnSpc>
              <a:spcBef>
                <a:spcPct val="0"/>
              </a:spcBef>
              <a:spcAft>
                <a:spcPct val="0"/>
              </a:spcAft>
              <a:buFontTx/>
              <a:buChar char="•"/>
            </a:pPr>
            <a:r>
              <a:rPr kumimoji="0" lang="sr-Latn-RS" altLang="sr-Latn-RS" sz="2000" b="0" i="1" u="none" strike="noStrike" cap="none" normalizeH="0" baseline="0" dirty="0">
                <a:ln>
                  <a:noFill/>
                </a:ln>
                <a:solidFill>
                  <a:schemeClr val="tx1"/>
                </a:solidFill>
                <a:effectLst/>
                <a:latin typeface="Arial" panose="020B0604020202020204" pitchFamily="34" charset="0"/>
              </a:rPr>
              <a:t>Availability:</a:t>
            </a:r>
            <a:r>
              <a:rPr kumimoji="0" lang="sr-Latn-RS" altLang="sr-Latn-RS" sz="2000" b="0" i="0" u="none" strike="noStrike" cap="none" normalizeH="0" baseline="0" dirty="0">
                <a:ln>
                  <a:noFill/>
                </a:ln>
                <a:solidFill>
                  <a:schemeClr val="tx1"/>
                </a:solidFill>
                <a:effectLst/>
                <a:latin typeface="Arial" panose="020B0604020202020204" pitchFamily="34" charset="0"/>
              </a:rPr>
              <a:t> Keep data accessible when needed.</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Core tools &amp; practices:</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Encryption:</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latin typeface="Arial" panose="020B0604020202020204" pitchFamily="34" charset="0"/>
              </a:rPr>
              <a:t>Symmetric:</a:t>
            </a:r>
            <a:r>
              <a:rPr kumimoji="0" lang="sr-Latn-RS" altLang="sr-Latn-RS" sz="2000" b="0" i="0" u="none" strike="noStrike" cap="none" normalizeH="0" baseline="0" dirty="0">
                <a:ln>
                  <a:noFill/>
                </a:ln>
                <a:solidFill>
                  <a:schemeClr val="tx1"/>
                </a:solidFill>
                <a:effectLst/>
                <a:latin typeface="Arial" panose="020B0604020202020204" pitchFamily="34" charset="0"/>
              </a:rPr>
              <a:t> Same key (e.g., AES).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latin typeface="Arial" panose="020B0604020202020204" pitchFamily="34" charset="0"/>
              </a:rPr>
              <a:t>Asymmetric:</a:t>
            </a:r>
            <a:r>
              <a:rPr kumimoji="0" lang="sr-Latn-RS" altLang="sr-Latn-RS" sz="2000" b="0" i="0" u="none" strike="noStrike" cap="none" normalizeH="0" baseline="0" dirty="0">
                <a:ln>
                  <a:noFill/>
                </a:ln>
                <a:solidFill>
                  <a:schemeClr val="tx1"/>
                </a:solidFill>
                <a:effectLst/>
                <a:latin typeface="Arial" panose="020B0604020202020204" pitchFamily="34" charset="0"/>
              </a:rPr>
              <a:t> Key pairs (e.g., RSA).</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sr-Latn-RS" altLang="sr-Latn-RS" sz="2000" b="0" i="1" u="none" strike="noStrike" cap="none" normalizeH="0" baseline="0" dirty="0">
                <a:ln>
                  <a:noFill/>
                </a:ln>
                <a:solidFill>
                  <a:schemeClr val="tx1"/>
                </a:solidFill>
                <a:effectLst/>
                <a:latin typeface="Arial" panose="020B0604020202020204" pitchFamily="34" charset="0"/>
              </a:rPr>
              <a:t>Hybrid:</a:t>
            </a:r>
            <a:r>
              <a:rPr kumimoji="0" lang="sr-Latn-RS" altLang="sr-Latn-RS" sz="2000" b="0" i="0" u="none" strike="noStrike" cap="none" normalizeH="0" baseline="0" dirty="0">
                <a:ln>
                  <a:noFill/>
                </a:ln>
                <a:solidFill>
                  <a:schemeClr val="tx1"/>
                </a:solidFill>
                <a:effectLst/>
                <a:latin typeface="Arial" panose="020B0604020202020204" pitchFamily="34" charset="0"/>
              </a:rPr>
              <a:t> Combines both (e.g., HTTPS).</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Hashing:</a:t>
            </a:r>
            <a:r>
              <a:rPr kumimoji="0" lang="sr-Latn-RS" altLang="sr-Latn-RS" sz="2000" b="0" i="0" u="none" strike="noStrike" cap="none" normalizeH="0" baseline="0" dirty="0">
                <a:ln>
                  <a:noFill/>
                </a:ln>
                <a:solidFill>
                  <a:schemeClr val="tx1"/>
                </a:solidFill>
                <a:effectLst/>
                <a:latin typeface="Arial" panose="020B0604020202020204" pitchFamily="34" charset="0"/>
              </a:rPr>
              <a:t> One-way checks for integrity (e.g., SHA-256).</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Security measures:</a:t>
            </a:r>
            <a:r>
              <a:rPr kumimoji="0" lang="sr-Latn-RS" altLang="sr-Latn-RS" sz="2000" b="0" i="0" u="none" strike="noStrike" cap="none" normalizeH="0" baseline="0" dirty="0">
                <a:ln>
                  <a:noFill/>
                </a:ln>
                <a:solidFill>
                  <a:schemeClr val="tx1"/>
                </a:solidFill>
                <a:effectLst/>
                <a:latin typeface="Arial" panose="020B0604020202020204" pitchFamily="34" charset="0"/>
              </a:rPr>
              <a:t> Firewalls, IDS/IPS, antivirus, access controls, DLP.</a:t>
            </a:r>
          </a:p>
          <a:p>
            <a:pPr marL="0" marR="0" lvl="0" indent="0" algn="l" defTabSz="914400" rtl="0" eaLnBrk="0" fontAlgn="base" latinLnBrk="0" hangingPunct="0">
              <a:lnSpc>
                <a:spcPct val="100000"/>
              </a:lnSpc>
              <a:spcBef>
                <a:spcPct val="0"/>
              </a:spcBef>
              <a:spcAft>
                <a:spcPct val="0"/>
              </a:spcAft>
              <a:buClrTx/>
              <a:buSzTx/>
              <a:buNone/>
              <a:tabLst/>
            </a:pPr>
            <a:r>
              <a:rPr kumimoji="0" lang="sr-Latn-RS" altLang="sr-Latn-RS" sz="2000" b="1" i="0" u="none" strike="noStrike" cap="none" normalizeH="0" baseline="0" dirty="0">
                <a:ln>
                  <a:noFill/>
                </a:ln>
                <a:solidFill>
                  <a:schemeClr val="tx1"/>
                </a:solidFill>
                <a:effectLst/>
                <a:latin typeface="Arial" panose="020B0604020202020204" pitchFamily="34" charset="0"/>
              </a:rPr>
              <a:t>Compliance &amp; regulations:</a:t>
            </a:r>
            <a:endParaRPr kumimoji="0" lang="sr-Latn-RS" altLang="sr-Latn-RS" sz="2000" b="0" i="0" u="none" strike="noStrike" cap="none" normalizeH="0" baseline="0" dirty="0">
              <a:ln>
                <a:noFill/>
              </a:ln>
              <a:solidFill>
                <a:schemeClr val="tx1"/>
              </a:solidFill>
              <a:effectLst/>
              <a:latin typeface="Arial" panose="020B0604020202020204" pitchFamily="34" charset="0"/>
            </a:endParaRPr>
          </a:p>
          <a:p>
            <a:pPr marL="457200" lvl="1" indent="0" eaLnBrk="0" fontAlgn="base" hangingPunct="0">
              <a:lnSpc>
                <a:spcPct val="100000"/>
              </a:lnSpc>
              <a:spcBef>
                <a:spcPct val="0"/>
              </a:spcBef>
              <a:spcAft>
                <a:spcPct val="0"/>
              </a:spcAft>
              <a:buFontTx/>
              <a:buChar char="•"/>
            </a:pPr>
            <a:r>
              <a:rPr kumimoji="0" lang="sr-Latn-RS" altLang="sr-Latn-RS" sz="2000" b="0" i="0" u="none" strike="noStrike" cap="none" normalizeH="0" baseline="0" dirty="0">
                <a:ln>
                  <a:noFill/>
                </a:ln>
                <a:solidFill>
                  <a:schemeClr val="tx1"/>
                </a:solidFill>
                <a:effectLst/>
                <a:latin typeface="Arial" panose="020B0604020202020204" pitchFamily="34" charset="0"/>
              </a:rPr>
              <a:t>GDPR and other laws mandate data protection, impact assessments, breach notification, audits, and documented policies.</a:t>
            </a:r>
          </a:p>
          <a:p>
            <a:pPr marL="457200" lvl="1" indent="0" eaLnBrk="0" fontAlgn="base" hangingPunct="0">
              <a:lnSpc>
                <a:spcPct val="100000"/>
              </a:lnSpc>
              <a:spcBef>
                <a:spcPct val="0"/>
              </a:spcBef>
              <a:spcAft>
                <a:spcPct val="0"/>
              </a:spcAft>
              <a:buFontTx/>
              <a:buChar char="•"/>
            </a:pPr>
            <a:r>
              <a:rPr kumimoji="0" lang="sr-Latn-RS" altLang="sr-Latn-RS" sz="2000" b="0" i="0" u="none" strike="noStrike" cap="none" normalizeH="0" baseline="0" dirty="0">
                <a:ln>
                  <a:noFill/>
                </a:ln>
                <a:solidFill>
                  <a:schemeClr val="tx1"/>
                </a:solidFill>
                <a:effectLst/>
                <a:latin typeface="Arial" panose="020B0604020202020204" pitchFamily="34" charset="0"/>
              </a:rPr>
              <a:t>Example: British Airways fined £183 million for GDPR violations.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sr-Latn-RS" altLang="sr-Latn-RS" sz="20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569916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CF6CC9-59DB-574D-01B9-43A035564B1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FE37A71-79D2-32E5-CB08-65EA1371559B}"/>
              </a:ext>
            </a:extLst>
          </p:cNvPr>
          <p:cNvSpPr>
            <a:spLocks noGrp="1"/>
          </p:cNvSpPr>
          <p:nvPr>
            <p:ph type="title"/>
          </p:nvPr>
        </p:nvSpPr>
        <p:spPr/>
        <p:txBody>
          <a:bodyPr/>
          <a:lstStyle/>
          <a:p>
            <a:r>
              <a:rPr lang="hr-HR" dirty="0"/>
              <a:t>SECURITY AND PRIVACY</a:t>
            </a:r>
          </a:p>
        </p:txBody>
      </p:sp>
      <p:sp>
        <p:nvSpPr>
          <p:cNvPr id="2" name="Content Placeholder 2">
            <a:extLst>
              <a:ext uri="{FF2B5EF4-FFF2-40B4-BE49-F238E27FC236}">
                <a16:creationId xmlns:a16="http://schemas.microsoft.com/office/drawing/2014/main" id="{7C50B6B2-6272-D71B-34FD-2D133177BFA2}"/>
              </a:ext>
            </a:extLst>
          </p:cNvPr>
          <p:cNvSpPr txBox="1">
            <a:spLocks/>
          </p:cNvSpPr>
          <p:nvPr/>
        </p:nvSpPr>
        <p:spPr>
          <a:xfrm>
            <a:off x="1229648" y="1936197"/>
            <a:ext cx="10353802" cy="1137203"/>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Cyberattacks, data breaches, and privacy violations are becoming more frequent and more sophisticated — making it essential for businesses and individuals to implement strong security and privacy practices</a:t>
            </a:r>
            <a:endParaRPr lang="pt-BR" dirty="0">
              <a:latin typeface="Bahnschrift SemiLight" panose="020B0502040204020203" pitchFamily="34" charset="0"/>
            </a:endParaRPr>
          </a:p>
        </p:txBody>
      </p:sp>
      <p:sp>
        <p:nvSpPr>
          <p:cNvPr id="5" name="Content Placeholder 2">
            <a:extLst>
              <a:ext uri="{FF2B5EF4-FFF2-40B4-BE49-F238E27FC236}">
                <a16:creationId xmlns:a16="http://schemas.microsoft.com/office/drawing/2014/main" id="{C377BFA6-2705-D01E-E41F-7C04B95E55CE}"/>
              </a:ext>
            </a:extLst>
          </p:cNvPr>
          <p:cNvSpPr txBox="1">
            <a:spLocks/>
          </p:cNvSpPr>
          <p:nvPr/>
        </p:nvSpPr>
        <p:spPr>
          <a:xfrm>
            <a:off x="1245396" y="3318909"/>
            <a:ext cx="10353802" cy="3246992"/>
          </a:xfrm>
          <a:prstGeom prst="rect">
            <a:avLst/>
          </a:prstGeom>
        </p:spPr>
        <p:txBody>
          <a:bodyPr vert="horz" lIns="91440" tIns="45720" rIns="91440" bIns="45720" rtlCol="0">
            <a:normAutofit fontScale="92500" lnSpcReduction="2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Modern organizations rely heavily on data, from customer information to proprietary business strategies. Without adequate security and privacy controls, sensitive data can be exposed to threats like hacking, unauthorized access, or accidental disclosure.</a:t>
            </a:r>
          </a:p>
          <a:p>
            <a:pPr>
              <a:buNone/>
            </a:pPr>
            <a:r>
              <a:rPr lang="en-US" b="1" dirty="0">
                <a:latin typeface="Bahnschrift SemiLight" panose="020B0502040204020203" pitchFamily="34" charset="0"/>
              </a:rPr>
              <a:t>Consequences of Poor Security and Privacy Practices:</a:t>
            </a:r>
          </a:p>
          <a:p>
            <a:pPr marL="15875" indent="0">
              <a:buNone/>
            </a:pPr>
            <a:r>
              <a:rPr lang="en-US" b="1" dirty="0">
                <a:latin typeface="Bahnschrift SemiLight" panose="020B0502040204020203" pitchFamily="34" charset="0"/>
              </a:rPr>
              <a:t>- Data Breaches</a:t>
            </a:r>
            <a:r>
              <a:rPr lang="en-US" dirty="0">
                <a:latin typeface="Bahnschrift SemiLight" panose="020B0502040204020203" pitchFamily="34" charset="0"/>
              </a:rPr>
              <a:t> – Exposure of customer or business data</a:t>
            </a:r>
          </a:p>
          <a:p>
            <a:pPr marL="15875" indent="0">
              <a:buNone/>
            </a:pPr>
            <a:r>
              <a:rPr lang="en-US" b="1" dirty="0">
                <a:latin typeface="Bahnschrift SemiLight" panose="020B0502040204020203" pitchFamily="34" charset="0"/>
              </a:rPr>
              <a:t>- Financial Loss</a:t>
            </a:r>
            <a:r>
              <a:rPr lang="en-US" dirty="0">
                <a:latin typeface="Bahnschrift SemiLight" panose="020B0502040204020203" pitchFamily="34" charset="0"/>
              </a:rPr>
              <a:t> – Fines, penalties, and lawsuits</a:t>
            </a:r>
          </a:p>
          <a:p>
            <a:pPr marL="15875" indent="0">
              <a:buNone/>
            </a:pPr>
            <a:r>
              <a:rPr lang="en-US" b="1" dirty="0">
                <a:latin typeface="Bahnschrift SemiLight" panose="020B0502040204020203" pitchFamily="34" charset="0"/>
              </a:rPr>
              <a:t>- Reputation Damage</a:t>
            </a:r>
            <a:r>
              <a:rPr lang="en-US" dirty="0">
                <a:latin typeface="Bahnschrift SemiLight" panose="020B0502040204020203" pitchFamily="34" charset="0"/>
              </a:rPr>
              <a:t> – Loss of customer trust and brand value</a:t>
            </a:r>
          </a:p>
          <a:p>
            <a:pPr marL="15875" indent="0">
              <a:buNone/>
            </a:pPr>
            <a:r>
              <a:rPr lang="en-US" b="1" dirty="0">
                <a:latin typeface="Bahnschrift SemiLight" panose="020B0502040204020203" pitchFamily="34" charset="0"/>
              </a:rPr>
              <a:t>- Operational Disruption</a:t>
            </a:r>
            <a:r>
              <a:rPr lang="en-US" dirty="0">
                <a:latin typeface="Bahnschrift SemiLight" panose="020B0502040204020203" pitchFamily="34" charset="0"/>
              </a:rPr>
              <a:t> – Downtime caused by attacks or misconfigurations</a:t>
            </a:r>
          </a:p>
        </p:txBody>
      </p:sp>
    </p:spTree>
    <p:extLst>
      <p:ext uri="{BB962C8B-B14F-4D97-AF65-F5344CB8AC3E}">
        <p14:creationId xmlns:p14="http://schemas.microsoft.com/office/powerpoint/2010/main" val="32916512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939D0C-4DF3-FA97-BE24-B586C6804630}"/>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640E88D-6425-C493-43CE-E0E961D04E7F}"/>
              </a:ext>
            </a:extLst>
          </p:cNvPr>
          <p:cNvSpPr>
            <a:spLocks noGrp="1"/>
          </p:cNvSpPr>
          <p:nvPr>
            <p:ph type="title"/>
          </p:nvPr>
        </p:nvSpPr>
        <p:spPr/>
        <p:txBody>
          <a:bodyPr/>
          <a:lstStyle/>
          <a:p>
            <a:r>
              <a:rPr lang="hr-HR" dirty="0"/>
              <a:t>SECURITY AND PRIVACY</a:t>
            </a:r>
          </a:p>
        </p:txBody>
      </p:sp>
      <p:pic>
        <p:nvPicPr>
          <p:cNvPr id="6" name="Picture 5">
            <a:extLst>
              <a:ext uri="{FF2B5EF4-FFF2-40B4-BE49-F238E27FC236}">
                <a16:creationId xmlns:a16="http://schemas.microsoft.com/office/drawing/2014/main" id="{64CA2DC0-5930-7715-1E81-5BE1A4A1B8F7}"/>
              </a:ext>
            </a:extLst>
          </p:cNvPr>
          <p:cNvPicPr>
            <a:picLocks noChangeAspect="1"/>
          </p:cNvPicPr>
          <p:nvPr/>
        </p:nvPicPr>
        <p:blipFill>
          <a:blip r:embed="rId3"/>
          <a:stretch>
            <a:fillRect/>
          </a:stretch>
        </p:blipFill>
        <p:spPr>
          <a:xfrm>
            <a:off x="1657350" y="1781175"/>
            <a:ext cx="8877300" cy="4857750"/>
          </a:xfrm>
          <a:prstGeom prst="rect">
            <a:avLst/>
          </a:prstGeom>
        </p:spPr>
      </p:pic>
      <p:sp>
        <p:nvSpPr>
          <p:cNvPr id="4" name="TextBox 3">
            <a:extLst>
              <a:ext uri="{FF2B5EF4-FFF2-40B4-BE49-F238E27FC236}">
                <a16:creationId xmlns:a16="http://schemas.microsoft.com/office/drawing/2014/main" id="{8DF977ED-4AC2-773D-1DFA-9A43A065DDEF}"/>
              </a:ext>
            </a:extLst>
          </p:cNvPr>
          <p:cNvSpPr txBox="1"/>
          <p:nvPr/>
        </p:nvSpPr>
        <p:spPr>
          <a:xfrm>
            <a:off x="6835005" y="6483191"/>
            <a:ext cx="3564266" cy="246221"/>
          </a:xfrm>
          <a:prstGeom prst="rect">
            <a:avLst/>
          </a:prstGeom>
          <a:noFill/>
        </p:spPr>
        <p:txBody>
          <a:bodyPr wrap="square">
            <a:spAutoFit/>
          </a:bodyPr>
          <a:lstStyle/>
          <a:p>
            <a:pPr lvl="1" algn="ctr"/>
            <a:r>
              <a:rPr lang="en-US" sz="1000" dirty="0"/>
              <a:t>https://www.researchgate.net/</a:t>
            </a:r>
          </a:p>
        </p:txBody>
      </p:sp>
    </p:spTree>
    <p:extLst>
      <p:ext uri="{BB962C8B-B14F-4D97-AF65-F5344CB8AC3E}">
        <p14:creationId xmlns:p14="http://schemas.microsoft.com/office/powerpoint/2010/main" val="415825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D133C3-E6DD-D2F8-8D71-90B4ACFDA1BA}"/>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7335D67F-1E9D-50D8-8D3F-7DA00AE6B758}"/>
              </a:ext>
            </a:extLst>
          </p:cNvPr>
          <p:cNvSpPr>
            <a:spLocks noGrp="1"/>
          </p:cNvSpPr>
          <p:nvPr>
            <p:ph type="title"/>
          </p:nvPr>
        </p:nvSpPr>
        <p:spPr>
          <a:xfrm>
            <a:off x="838200" y="358775"/>
            <a:ext cx="10515600" cy="1325563"/>
          </a:xfrm>
        </p:spPr>
        <p:txBody>
          <a:bodyPr/>
          <a:lstStyle/>
          <a:p>
            <a:r>
              <a:rPr lang="hr-HR" dirty="0"/>
              <a:t>SECURITY AND PRIVACY</a:t>
            </a:r>
            <a:r>
              <a:rPr lang="en-US" dirty="0"/>
              <a:t> - BASICS</a:t>
            </a:r>
            <a:endParaRPr lang="hr-HR" dirty="0"/>
          </a:p>
        </p:txBody>
      </p:sp>
      <p:sp>
        <p:nvSpPr>
          <p:cNvPr id="2" name="Content Placeholder 2">
            <a:extLst>
              <a:ext uri="{FF2B5EF4-FFF2-40B4-BE49-F238E27FC236}">
                <a16:creationId xmlns:a16="http://schemas.microsoft.com/office/drawing/2014/main" id="{94237B57-379A-CF5E-4FCF-7C15EF1370C2}"/>
              </a:ext>
            </a:extLst>
          </p:cNvPr>
          <p:cNvSpPr txBox="1">
            <a:spLocks/>
          </p:cNvSpPr>
          <p:nvPr/>
        </p:nvSpPr>
        <p:spPr>
          <a:xfrm>
            <a:off x="1122156" y="1996512"/>
            <a:ext cx="9947688" cy="3161656"/>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sz="2000" dirty="0">
                <a:latin typeface="Bahnschrift SemiLight" panose="020B0502040204020203" pitchFamily="34" charset="0"/>
              </a:rPr>
              <a:t>The three core pillars of information security are:</a:t>
            </a:r>
          </a:p>
          <a:p>
            <a:pPr marL="15875" indent="0">
              <a:buNone/>
            </a:pPr>
            <a:r>
              <a:rPr lang="en-US" sz="2000" b="1" dirty="0">
                <a:latin typeface="Bahnschrift SemiLight" panose="020B0502040204020203" pitchFamily="34" charset="0"/>
              </a:rPr>
              <a:t>Confidentiality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is only accessible to authorized parties.</a:t>
            </a:r>
          </a:p>
          <a:p>
            <a:pPr marL="457200" lvl="1" indent="0">
              <a:buNone/>
            </a:pPr>
            <a:r>
              <a:rPr lang="en-US" sz="2000" dirty="0">
                <a:latin typeface="Bahnschrift SemiLight" panose="020B0502040204020203" pitchFamily="34" charset="0"/>
              </a:rPr>
              <a:t>- Example: Encrypting customer credit card details to prevent exposure.</a:t>
            </a:r>
          </a:p>
          <a:p>
            <a:pPr marL="15875" indent="0">
              <a:buNone/>
            </a:pPr>
            <a:r>
              <a:rPr lang="en-US" sz="2000" b="1" dirty="0">
                <a:latin typeface="Bahnschrift SemiLight" panose="020B0502040204020203" pitchFamily="34" charset="0"/>
              </a:rPr>
              <a:t>Integrity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remains accurate and unchanged during transmission and storage.</a:t>
            </a:r>
          </a:p>
          <a:p>
            <a:pPr marL="457200" lvl="1" indent="0">
              <a:buNone/>
            </a:pPr>
            <a:r>
              <a:rPr lang="en-US" sz="2000" dirty="0">
                <a:latin typeface="Bahnschrift SemiLight" panose="020B0502040204020203" pitchFamily="34" charset="0"/>
              </a:rPr>
              <a:t>- Example: Using hashing to verify that downloaded files are not corrupted.</a:t>
            </a:r>
          </a:p>
          <a:p>
            <a:pPr marL="15875" indent="0">
              <a:buNone/>
            </a:pPr>
            <a:r>
              <a:rPr lang="en-US" sz="2000" b="1" dirty="0">
                <a:latin typeface="Bahnschrift SemiLight" panose="020B0502040204020203" pitchFamily="34" charset="0"/>
              </a:rPr>
              <a:t>- Availability</a:t>
            </a:r>
            <a:endParaRPr lang="en-US"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Ensuring that data is accessible when needed.</a:t>
            </a:r>
          </a:p>
          <a:p>
            <a:pPr marL="457200" lvl="1" indent="0">
              <a:buNone/>
            </a:pPr>
            <a:r>
              <a:rPr lang="en-US" sz="2000" dirty="0">
                <a:latin typeface="Bahnschrift SemiLight" panose="020B0502040204020203" pitchFamily="34" charset="0"/>
              </a:rPr>
              <a:t>- Example: Implementing failover systems to maintain access during outages.</a:t>
            </a:r>
          </a:p>
        </p:txBody>
      </p:sp>
    </p:spTree>
    <p:extLst>
      <p:ext uri="{BB962C8B-B14F-4D97-AF65-F5344CB8AC3E}">
        <p14:creationId xmlns:p14="http://schemas.microsoft.com/office/powerpoint/2010/main" val="36450609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4132DD-FB64-3BBF-C0FA-F8F3DA720FFB}"/>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8B45CD5C-FED8-770E-0FC7-47A12972BCEA}"/>
              </a:ext>
            </a:extLst>
          </p:cNvPr>
          <p:cNvSpPr>
            <a:spLocks noGrp="1"/>
          </p:cNvSpPr>
          <p:nvPr>
            <p:ph type="title"/>
          </p:nvPr>
        </p:nvSpPr>
        <p:spPr>
          <a:xfrm>
            <a:off x="838200" y="358775"/>
            <a:ext cx="10515600" cy="1325563"/>
          </a:xfrm>
        </p:spPr>
        <p:txBody>
          <a:bodyPr/>
          <a:lstStyle/>
          <a:p>
            <a:r>
              <a:rPr lang="hr-HR" dirty="0"/>
              <a:t>SECURITY AND PRIVACY</a:t>
            </a:r>
            <a:r>
              <a:rPr lang="en-US" dirty="0"/>
              <a:t> - BASICS</a:t>
            </a:r>
            <a:endParaRPr lang="hr-HR" dirty="0"/>
          </a:p>
        </p:txBody>
      </p:sp>
      <p:sp>
        <p:nvSpPr>
          <p:cNvPr id="4" name="Content Placeholder 2">
            <a:extLst>
              <a:ext uri="{FF2B5EF4-FFF2-40B4-BE49-F238E27FC236}">
                <a16:creationId xmlns:a16="http://schemas.microsoft.com/office/drawing/2014/main" id="{94237B57-379A-CF5E-4FCF-7C15EF1370C2}"/>
              </a:ext>
            </a:extLst>
          </p:cNvPr>
          <p:cNvSpPr txBox="1">
            <a:spLocks/>
          </p:cNvSpPr>
          <p:nvPr/>
        </p:nvSpPr>
        <p:spPr>
          <a:xfrm>
            <a:off x="1602962" y="2482850"/>
            <a:ext cx="9947688" cy="3238919"/>
          </a:xfrm>
          <a:prstGeom prst="rect">
            <a:avLst/>
          </a:prstGeom>
        </p:spPr>
        <p:txBody>
          <a:bodyPr vert="horz" lIns="91440" tIns="45720" rIns="91440" bIns="45720" rtlCol="0">
            <a:normAutofit fontScale="92500" lnSpcReduction="10000"/>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en-US" dirty="0">
                <a:latin typeface="Bahnschrift SemiLight" panose="020B0502040204020203" pitchFamily="34" charset="0"/>
              </a:rPr>
              <a:t>Organizations must define:</a:t>
            </a:r>
          </a:p>
          <a:p>
            <a:pPr marL="15875" indent="0">
              <a:buNone/>
            </a:pPr>
            <a:r>
              <a:rPr lang="en-US" b="1" dirty="0">
                <a:latin typeface="Bahnschrift SemiLight" panose="020B0502040204020203" pitchFamily="34" charset="0"/>
              </a:rPr>
              <a:t>- Who is responsible</a:t>
            </a:r>
            <a:r>
              <a:rPr lang="en-US" dirty="0">
                <a:latin typeface="Bahnschrift SemiLight" panose="020B0502040204020203" pitchFamily="34" charset="0"/>
              </a:rPr>
              <a:t> for data protection (Data Protection Officer or equivalent).</a:t>
            </a:r>
          </a:p>
          <a:p>
            <a:pPr marL="15875" indent="0">
              <a:buNone/>
            </a:pPr>
            <a:r>
              <a:rPr lang="en-US" b="1" dirty="0">
                <a:latin typeface="Bahnschrift SemiLight" panose="020B0502040204020203" pitchFamily="34" charset="0"/>
              </a:rPr>
              <a:t>- How data is collected, processed, and stored</a:t>
            </a:r>
            <a:r>
              <a:rPr lang="en-US" dirty="0">
                <a:latin typeface="Bahnschrift SemiLight" panose="020B0502040204020203" pitchFamily="34" charset="0"/>
              </a:rPr>
              <a:t> (Data Flow Documentation).</a:t>
            </a:r>
          </a:p>
          <a:p>
            <a:pPr marL="15875" indent="0">
              <a:buNone/>
            </a:pPr>
            <a:r>
              <a:rPr lang="en-US" b="1" dirty="0">
                <a:latin typeface="Bahnschrift SemiLight" panose="020B0502040204020203" pitchFamily="34" charset="0"/>
              </a:rPr>
              <a:t>- How data breaches will be reported and handled</a:t>
            </a:r>
            <a:r>
              <a:rPr lang="en-US" dirty="0">
                <a:latin typeface="Bahnschrift SemiLight" panose="020B0502040204020203" pitchFamily="34" charset="0"/>
              </a:rPr>
              <a:t> (Incident Response Plan).</a:t>
            </a:r>
          </a:p>
          <a:p>
            <a:pPr>
              <a:buFont typeface="Arial" panose="020B0604020202020204" pitchFamily="34" charset="0"/>
              <a:buChar char="•"/>
            </a:pPr>
            <a:endParaRPr lang="en-US" dirty="0">
              <a:latin typeface="Bahnschrift SemiLight" panose="020B0502040204020203" pitchFamily="34" charset="0"/>
            </a:endParaRPr>
          </a:p>
          <a:p>
            <a:pPr marL="15875" indent="0">
              <a:buNone/>
            </a:pPr>
            <a:r>
              <a:rPr lang="en-US" i="1" dirty="0">
                <a:latin typeface="Bahnschrift SemiLight" panose="020B0502040204020203" pitchFamily="34" charset="0"/>
              </a:rPr>
              <a:t>Example: A healthcare provider should have documented policies for handling patient records and notifying affected parties in case of a breach.</a:t>
            </a:r>
          </a:p>
        </p:txBody>
      </p:sp>
    </p:spTree>
    <p:extLst>
      <p:ext uri="{BB962C8B-B14F-4D97-AF65-F5344CB8AC3E}">
        <p14:creationId xmlns:p14="http://schemas.microsoft.com/office/powerpoint/2010/main" val="642649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3D87F5-0262-4975-AB80-B524CFF7E41C}"/>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1D7B3256-1C6D-A1A8-4370-96EFA0AE38C7}"/>
              </a:ext>
            </a:extLst>
          </p:cNvPr>
          <p:cNvSpPr>
            <a:spLocks noGrp="1"/>
          </p:cNvSpPr>
          <p:nvPr>
            <p:ph type="title"/>
          </p:nvPr>
        </p:nvSpPr>
        <p:spPr>
          <a:xfrm>
            <a:off x="838200" y="358775"/>
            <a:ext cx="10515600" cy="1325563"/>
          </a:xfrm>
        </p:spPr>
        <p:txBody>
          <a:bodyPr/>
          <a:lstStyle/>
          <a:p>
            <a:r>
              <a:rPr lang="hr-HR" dirty="0"/>
              <a:t>SECURITY AND PRIVACY</a:t>
            </a:r>
            <a:r>
              <a:rPr lang="en-US" dirty="0"/>
              <a:t> - ENCRYPTION </a:t>
            </a:r>
            <a:endParaRPr lang="hr-HR" dirty="0"/>
          </a:p>
        </p:txBody>
      </p:sp>
      <p:sp>
        <p:nvSpPr>
          <p:cNvPr id="4" name="Content Placeholder 2">
            <a:extLst>
              <a:ext uri="{FF2B5EF4-FFF2-40B4-BE49-F238E27FC236}">
                <a16:creationId xmlns:a16="http://schemas.microsoft.com/office/drawing/2014/main" id="{0D836B67-1007-AD9F-43B8-2D84A978FEDB}"/>
              </a:ext>
            </a:extLst>
          </p:cNvPr>
          <p:cNvSpPr txBox="1">
            <a:spLocks/>
          </p:cNvSpPr>
          <p:nvPr/>
        </p:nvSpPr>
        <p:spPr>
          <a:xfrm>
            <a:off x="918427" y="1684338"/>
            <a:ext cx="10572750" cy="46672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1800" dirty="0" err="1">
                <a:latin typeface="Bahnschrift SemiLight" panose="020B0502040204020203" pitchFamily="34" charset="0"/>
              </a:rPr>
              <a:t>Encryption</a:t>
            </a:r>
            <a:r>
              <a:rPr lang="hr-HR" sz="1800" dirty="0">
                <a:latin typeface="Bahnschrift SemiLight" panose="020B0502040204020203" pitchFamily="34" charset="0"/>
              </a:rPr>
              <a:t> </a:t>
            </a:r>
            <a:r>
              <a:rPr lang="hr-HR" sz="1800" dirty="0" err="1">
                <a:latin typeface="Bahnschrift SemiLight" panose="020B0502040204020203" pitchFamily="34" charset="0"/>
              </a:rPr>
              <a:t>protects</a:t>
            </a:r>
            <a:r>
              <a:rPr lang="hr-HR" sz="1800" dirty="0">
                <a:latin typeface="Bahnschrift SemiLight" panose="020B0502040204020203" pitchFamily="34" charset="0"/>
              </a:rPr>
              <a:t> data </a:t>
            </a:r>
            <a:r>
              <a:rPr lang="hr-HR" sz="1800" dirty="0" err="1">
                <a:latin typeface="Bahnschrift SemiLight" panose="020B0502040204020203" pitchFamily="34" charset="0"/>
              </a:rPr>
              <a:t>from</a:t>
            </a:r>
            <a:r>
              <a:rPr lang="hr-HR" sz="1800" dirty="0">
                <a:latin typeface="Bahnschrift SemiLight" panose="020B0502040204020203" pitchFamily="34" charset="0"/>
              </a:rPr>
              <a:t> </a:t>
            </a:r>
            <a:r>
              <a:rPr lang="hr-HR" sz="1800" dirty="0" err="1">
                <a:latin typeface="Bahnschrift SemiLight" panose="020B0502040204020203" pitchFamily="34" charset="0"/>
              </a:rPr>
              <a:t>unauthorized</a:t>
            </a:r>
            <a:r>
              <a:rPr lang="hr-HR" sz="1800" dirty="0">
                <a:latin typeface="Bahnschrift SemiLight" panose="020B0502040204020203" pitchFamily="34" charset="0"/>
              </a:rPr>
              <a:t> </a:t>
            </a:r>
            <a:r>
              <a:rPr lang="hr-HR" sz="1800" dirty="0" err="1">
                <a:latin typeface="Bahnschrift SemiLight" panose="020B0502040204020203" pitchFamily="34" charset="0"/>
              </a:rPr>
              <a:t>access</a:t>
            </a:r>
            <a:r>
              <a:rPr lang="hr-HR" sz="1800" dirty="0">
                <a:latin typeface="Bahnschrift SemiLight" panose="020B0502040204020203" pitchFamily="34" charset="0"/>
              </a:rPr>
              <a:t> </a:t>
            </a:r>
            <a:r>
              <a:rPr lang="hr-HR" sz="1800" dirty="0" err="1">
                <a:latin typeface="Bahnschrift SemiLight" panose="020B0502040204020203" pitchFamily="34" charset="0"/>
              </a:rPr>
              <a:t>during</a:t>
            </a:r>
            <a:r>
              <a:rPr lang="hr-HR" sz="1800" dirty="0">
                <a:latin typeface="Bahnschrift SemiLight" panose="020B0502040204020203" pitchFamily="34" charset="0"/>
              </a:rPr>
              <a:t> </a:t>
            </a:r>
            <a:r>
              <a:rPr lang="hr-HR" sz="1800" dirty="0" err="1">
                <a:latin typeface="Bahnschrift SemiLight" panose="020B0502040204020203" pitchFamily="34" charset="0"/>
              </a:rPr>
              <a:t>transmission</a:t>
            </a:r>
            <a:r>
              <a:rPr lang="hr-HR" sz="1800" dirty="0">
                <a:latin typeface="Bahnschrift SemiLight" panose="020B0502040204020203" pitchFamily="34" charset="0"/>
              </a:rPr>
              <a:t> </a:t>
            </a:r>
            <a:r>
              <a:rPr lang="hr-HR" sz="1800" dirty="0" err="1">
                <a:latin typeface="Bahnschrift SemiLight" panose="020B0502040204020203" pitchFamily="34" charset="0"/>
              </a:rPr>
              <a:t>and</a:t>
            </a:r>
            <a:r>
              <a:rPr lang="hr-HR" sz="1800" dirty="0">
                <a:latin typeface="Bahnschrift SemiLight" panose="020B0502040204020203" pitchFamily="34" charset="0"/>
              </a:rPr>
              <a:t> </a:t>
            </a:r>
            <a:r>
              <a:rPr lang="hr-HR" sz="1800" dirty="0" err="1">
                <a:latin typeface="Bahnschrift SemiLight" panose="020B0502040204020203" pitchFamily="34" charset="0"/>
              </a:rPr>
              <a:t>storage</a:t>
            </a:r>
            <a:r>
              <a:rPr lang="hr-HR" sz="1800" dirty="0">
                <a:latin typeface="Bahnschrift SemiLight" panose="020B0502040204020203" pitchFamily="34" charset="0"/>
              </a:rPr>
              <a:t>.</a:t>
            </a:r>
          </a:p>
          <a:p>
            <a:pPr marL="15875" indent="0">
              <a:buNone/>
            </a:pPr>
            <a:r>
              <a:rPr lang="hr-HR" sz="1800" b="1" dirty="0" err="1">
                <a:latin typeface="Bahnschrift SemiLight" panose="020B0502040204020203" pitchFamily="34" charset="0"/>
              </a:rPr>
              <a:t>Symmetric</a:t>
            </a:r>
            <a:r>
              <a:rPr lang="hr-HR" sz="1800" b="1" dirty="0">
                <a:latin typeface="Bahnschrift SemiLight" panose="020B0502040204020203" pitchFamily="34" charset="0"/>
              </a:rPr>
              <a:t> </a:t>
            </a:r>
            <a:r>
              <a:rPr lang="hr-HR" sz="1800" b="1" dirty="0" err="1">
                <a:latin typeface="Bahnschrift SemiLight" panose="020B0502040204020203" pitchFamily="34" charset="0"/>
              </a:rPr>
              <a:t>Encryption</a:t>
            </a:r>
            <a:endParaRPr lang="hr-HR" sz="1800" dirty="0">
              <a:latin typeface="Bahnschrift SemiLight" panose="020B0502040204020203" pitchFamily="34" charset="0"/>
            </a:endParaRP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Same key is used for both encryption and decryption.</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Example: AES (Advanced Encryption Standard)</a:t>
            </a:r>
          </a:p>
          <a:p>
            <a:pPr marL="457200" lvl="1" indent="0">
              <a:buNone/>
            </a:pPr>
            <a:r>
              <a:rPr lang="en-US" sz="1800" dirty="0">
                <a:latin typeface="Bahnschrift SemiLight" panose="020B0502040204020203" pitchFamily="34" charset="0"/>
              </a:rPr>
              <a:t>-</a:t>
            </a:r>
            <a:r>
              <a:rPr lang="hr-HR" sz="1800" dirty="0">
                <a:latin typeface="Bahnschrift SemiLight" panose="020B0502040204020203" pitchFamily="34" charset="0"/>
              </a:rPr>
              <a:t> Fast and efficient</a:t>
            </a:r>
          </a:p>
          <a:p>
            <a:pPr marL="457200" lvl="1" indent="0">
              <a:buNone/>
            </a:pPr>
            <a:r>
              <a:rPr lang="en-US" sz="1800" dirty="0">
                <a:latin typeface="Bahnschrift SemiLight" panose="020B0502040204020203" pitchFamily="34" charset="0"/>
              </a:rPr>
              <a:t>-</a:t>
            </a:r>
            <a:r>
              <a:rPr lang="hr-HR" sz="1800" dirty="0">
                <a:latin typeface="Bahnschrift SemiLight" panose="020B0502040204020203" pitchFamily="34" charset="0"/>
              </a:rPr>
              <a:t> If the key is compromised, the data is vulnerable</a:t>
            </a:r>
          </a:p>
          <a:p>
            <a:pPr marL="15875" indent="0">
              <a:buNone/>
            </a:pPr>
            <a:r>
              <a:rPr lang="hr-HR" sz="1800" b="1" dirty="0" err="1">
                <a:latin typeface="Bahnschrift SemiLight" panose="020B0502040204020203" pitchFamily="34" charset="0"/>
              </a:rPr>
              <a:t>Asymmetric</a:t>
            </a:r>
            <a:r>
              <a:rPr lang="hr-HR" sz="1800" b="1" dirty="0">
                <a:latin typeface="Bahnschrift SemiLight" panose="020B0502040204020203" pitchFamily="34" charset="0"/>
              </a:rPr>
              <a:t> </a:t>
            </a:r>
            <a:r>
              <a:rPr lang="hr-HR" sz="1800" b="1" dirty="0" err="1">
                <a:latin typeface="Bahnschrift SemiLight" panose="020B0502040204020203" pitchFamily="34" charset="0"/>
              </a:rPr>
              <a:t>Encryption</a:t>
            </a:r>
            <a:endParaRPr lang="hr-HR" sz="1800" dirty="0">
              <a:latin typeface="Bahnschrift SemiLight" panose="020B0502040204020203" pitchFamily="34" charset="0"/>
            </a:endParaRPr>
          </a:p>
          <a:p>
            <a:pPr marL="457200" lvl="1" indent="0">
              <a:buNone/>
            </a:pPr>
            <a:r>
              <a:rPr lang="hr-HR" sz="1800" dirty="0" err="1">
                <a:latin typeface="Bahnschrift SemiLight" panose="020B0502040204020203" pitchFamily="34" charset="0"/>
              </a:rPr>
              <a:t>Uses</a:t>
            </a:r>
            <a:r>
              <a:rPr lang="hr-HR" sz="1800" dirty="0">
                <a:latin typeface="Bahnschrift SemiLight" panose="020B0502040204020203" pitchFamily="34" charset="0"/>
              </a:rPr>
              <a:t> a </a:t>
            </a:r>
            <a:r>
              <a:rPr lang="hr-HR" sz="1800" dirty="0" err="1">
                <a:latin typeface="Bahnschrift SemiLight" panose="020B0502040204020203" pitchFamily="34" charset="0"/>
              </a:rPr>
              <a:t>pair</a:t>
            </a:r>
            <a:r>
              <a:rPr lang="hr-HR" sz="1800" dirty="0">
                <a:latin typeface="Bahnschrift SemiLight" panose="020B0502040204020203" pitchFamily="34" charset="0"/>
              </a:rPr>
              <a:t> </a:t>
            </a:r>
            <a:r>
              <a:rPr lang="hr-HR" sz="1800" dirty="0" err="1">
                <a:latin typeface="Bahnschrift SemiLight" panose="020B0502040204020203" pitchFamily="34" charset="0"/>
              </a:rPr>
              <a:t>of</a:t>
            </a:r>
            <a:r>
              <a:rPr lang="hr-HR" sz="1800" dirty="0">
                <a:latin typeface="Bahnschrift SemiLight" panose="020B0502040204020203" pitchFamily="34" charset="0"/>
              </a:rPr>
              <a:t> </a:t>
            </a:r>
            <a:r>
              <a:rPr lang="hr-HR" sz="1800" dirty="0" err="1">
                <a:latin typeface="Bahnschrift SemiLight" panose="020B0502040204020203" pitchFamily="34" charset="0"/>
              </a:rPr>
              <a:t>keys</a:t>
            </a:r>
            <a:r>
              <a:rPr lang="hr-HR" sz="1800" dirty="0">
                <a:latin typeface="Bahnschrift SemiLight" panose="020B0502040204020203" pitchFamily="34" charset="0"/>
              </a:rPr>
              <a:t>: </a:t>
            </a:r>
          </a:p>
          <a:p>
            <a:pPr marL="914400" lvl="2" indent="0">
              <a:buNone/>
            </a:pPr>
            <a:r>
              <a:rPr lang="en-US" sz="1800" b="1" dirty="0">
                <a:latin typeface="Bahnschrift SemiLight" panose="020B0502040204020203" pitchFamily="34" charset="0"/>
              </a:rPr>
              <a:t>- </a:t>
            </a:r>
            <a:r>
              <a:rPr lang="hr-HR" sz="1800" b="1" dirty="0">
                <a:latin typeface="Bahnschrift SemiLight" panose="020B0502040204020203" pitchFamily="34" charset="0"/>
              </a:rPr>
              <a:t>Public key</a:t>
            </a:r>
            <a:r>
              <a:rPr lang="hr-HR" sz="1800" dirty="0">
                <a:latin typeface="Bahnschrift SemiLight" panose="020B0502040204020203" pitchFamily="34" charset="0"/>
              </a:rPr>
              <a:t> – Used for encryption</a:t>
            </a:r>
          </a:p>
          <a:p>
            <a:pPr marL="914400" lvl="2" indent="0">
              <a:buNone/>
            </a:pPr>
            <a:r>
              <a:rPr lang="en-US" sz="1800" b="1" dirty="0">
                <a:latin typeface="Bahnschrift SemiLight" panose="020B0502040204020203" pitchFamily="34" charset="0"/>
              </a:rPr>
              <a:t>- </a:t>
            </a:r>
            <a:r>
              <a:rPr lang="hr-HR" sz="1800" b="1" dirty="0">
                <a:latin typeface="Bahnschrift SemiLight" panose="020B0502040204020203" pitchFamily="34" charset="0"/>
              </a:rPr>
              <a:t>Private key</a:t>
            </a:r>
            <a:r>
              <a:rPr lang="hr-HR" sz="1800" dirty="0">
                <a:latin typeface="Bahnschrift SemiLight" panose="020B0502040204020203" pitchFamily="34" charset="0"/>
              </a:rPr>
              <a:t> – Used for decryption</a:t>
            </a:r>
          </a:p>
          <a:p>
            <a:pPr marL="457200" lvl="1" indent="0">
              <a:buNone/>
            </a:pPr>
            <a:r>
              <a:rPr lang="hr-HR" sz="1800" dirty="0" err="1">
                <a:latin typeface="Bahnschrift SemiLight" panose="020B0502040204020203" pitchFamily="34" charset="0"/>
              </a:rPr>
              <a:t>Example</a:t>
            </a:r>
            <a:r>
              <a:rPr lang="hr-HR" sz="1800" dirty="0">
                <a:latin typeface="Bahnschrift SemiLight" panose="020B0502040204020203" pitchFamily="34" charset="0"/>
              </a:rPr>
              <a:t>: RSA (</a:t>
            </a:r>
            <a:r>
              <a:rPr lang="hr-HR" sz="1800" dirty="0" err="1">
                <a:latin typeface="Bahnschrift SemiLight" panose="020B0502040204020203" pitchFamily="34" charset="0"/>
              </a:rPr>
              <a:t>Rivest</a:t>
            </a:r>
            <a:r>
              <a:rPr lang="hr-HR" sz="1800" dirty="0">
                <a:latin typeface="Bahnschrift SemiLight" panose="020B0502040204020203" pitchFamily="34" charset="0"/>
              </a:rPr>
              <a:t>–</a:t>
            </a:r>
            <a:r>
              <a:rPr lang="hr-HR" sz="1800" dirty="0" err="1">
                <a:latin typeface="Bahnschrift SemiLight" panose="020B0502040204020203" pitchFamily="34" charset="0"/>
              </a:rPr>
              <a:t>Shamir</a:t>
            </a:r>
            <a:r>
              <a:rPr lang="hr-HR" sz="1800" dirty="0">
                <a:latin typeface="Bahnschrift SemiLight" panose="020B0502040204020203" pitchFamily="34" charset="0"/>
              </a:rPr>
              <a:t>–</a:t>
            </a:r>
            <a:r>
              <a:rPr lang="hr-HR" sz="1800" dirty="0" err="1">
                <a:latin typeface="Bahnschrift SemiLight" panose="020B0502040204020203" pitchFamily="34" charset="0"/>
              </a:rPr>
              <a:t>Adleman</a:t>
            </a:r>
            <a:r>
              <a:rPr lang="hr-HR" sz="1800" dirty="0">
                <a:latin typeface="Bahnschrift SemiLight" panose="020B0502040204020203" pitchFamily="34" charset="0"/>
              </a:rPr>
              <a:t>)</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 Secure even if public key is exposed</a:t>
            </a:r>
          </a:p>
          <a:p>
            <a:pPr marL="457200" lvl="1" indent="0">
              <a:buNone/>
            </a:pPr>
            <a:r>
              <a:rPr lang="en-US" sz="1800" dirty="0">
                <a:latin typeface="Bahnschrift SemiLight" panose="020B0502040204020203" pitchFamily="34" charset="0"/>
              </a:rPr>
              <a:t>- </a:t>
            </a:r>
            <a:r>
              <a:rPr lang="hr-HR" sz="1800" dirty="0">
                <a:latin typeface="Bahnschrift SemiLight" panose="020B0502040204020203" pitchFamily="34" charset="0"/>
              </a:rPr>
              <a:t> Slower than symmetric encryption</a:t>
            </a:r>
          </a:p>
        </p:txBody>
      </p:sp>
    </p:spTree>
    <p:extLst>
      <p:ext uri="{BB962C8B-B14F-4D97-AF65-F5344CB8AC3E}">
        <p14:creationId xmlns:p14="http://schemas.microsoft.com/office/powerpoint/2010/main" val="41145832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C27ADA-1FA5-CDAB-1DB6-4D649DFFF403}"/>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563C3ED0-D4EF-6253-BD5E-70780E24C6B0}"/>
              </a:ext>
            </a:extLst>
          </p:cNvPr>
          <p:cNvSpPr>
            <a:spLocks noGrp="1"/>
          </p:cNvSpPr>
          <p:nvPr>
            <p:ph type="title"/>
          </p:nvPr>
        </p:nvSpPr>
        <p:spPr>
          <a:xfrm>
            <a:off x="838200" y="358775"/>
            <a:ext cx="10515600" cy="1325563"/>
          </a:xfrm>
        </p:spPr>
        <p:txBody>
          <a:bodyPr/>
          <a:lstStyle/>
          <a:p>
            <a:r>
              <a:rPr lang="hr-HR" dirty="0"/>
              <a:t>SECURITY AND PRIVACY</a:t>
            </a:r>
            <a:r>
              <a:rPr lang="en-US" dirty="0"/>
              <a:t> - ENCRYPTION </a:t>
            </a:r>
            <a:endParaRPr lang="hr-HR" dirty="0"/>
          </a:p>
        </p:txBody>
      </p:sp>
      <p:sp>
        <p:nvSpPr>
          <p:cNvPr id="4" name="Content Placeholder 2">
            <a:extLst>
              <a:ext uri="{FF2B5EF4-FFF2-40B4-BE49-F238E27FC236}">
                <a16:creationId xmlns:a16="http://schemas.microsoft.com/office/drawing/2014/main" id="{949D2C6F-8F9B-88C1-79BA-FAECB73EB7FE}"/>
              </a:ext>
            </a:extLst>
          </p:cNvPr>
          <p:cNvSpPr txBox="1">
            <a:spLocks/>
          </p:cNvSpPr>
          <p:nvPr/>
        </p:nvSpPr>
        <p:spPr>
          <a:xfrm>
            <a:off x="977900" y="2038350"/>
            <a:ext cx="10572750" cy="4667250"/>
          </a:xfrm>
          <a:prstGeom prst="rect">
            <a:avLst/>
          </a:prstGeom>
        </p:spPr>
        <p:txBody>
          <a:bodyPr vert="horz" lIns="91440" tIns="45720" rIns="91440" bIns="45720" rtlCol="0">
            <a:no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None/>
            </a:pPr>
            <a:r>
              <a:rPr lang="hr-HR" sz="2000" dirty="0" err="1">
                <a:latin typeface="Bahnschrift SemiLight" panose="020B0502040204020203" pitchFamily="34" charset="0"/>
              </a:rPr>
              <a:t>Encryption</a:t>
            </a:r>
            <a:r>
              <a:rPr lang="hr-HR" sz="2000" dirty="0">
                <a:latin typeface="Bahnschrift SemiLight" panose="020B0502040204020203" pitchFamily="34" charset="0"/>
              </a:rPr>
              <a:t> </a:t>
            </a:r>
            <a:r>
              <a:rPr lang="hr-HR" sz="2000" dirty="0" err="1">
                <a:latin typeface="Bahnschrift SemiLight" panose="020B0502040204020203" pitchFamily="34" charset="0"/>
              </a:rPr>
              <a:t>protects</a:t>
            </a:r>
            <a:r>
              <a:rPr lang="hr-HR" sz="2000" dirty="0">
                <a:latin typeface="Bahnschrift SemiLight" panose="020B0502040204020203" pitchFamily="34" charset="0"/>
              </a:rPr>
              <a:t> data </a:t>
            </a:r>
            <a:r>
              <a:rPr lang="hr-HR" sz="2000" dirty="0" err="1">
                <a:latin typeface="Bahnschrift SemiLight" panose="020B0502040204020203" pitchFamily="34" charset="0"/>
              </a:rPr>
              <a:t>from</a:t>
            </a:r>
            <a:r>
              <a:rPr lang="hr-HR" sz="2000" dirty="0">
                <a:latin typeface="Bahnschrift SemiLight" panose="020B0502040204020203" pitchFamily="34" charset="0"/>
              </a:rPr>
              <a:t> </a:t>
            </a:r>
            <a:r>
              <a:rPr lang="hr-HR" sz="2000" dirty="0" err="1">
                <a:latin typeface="Bahnschrift SemiLight" panose="020B0502040204020203" pitchFamily="34" charset="0"/>
              </a:rPr>
              <a:t>unauthorized</a:t>
            </a:r>
            <a:r>
              <a:rPr lang="hr-HR" sz="2000" dirty="0">
                <a:latin typeface="Bahnschrift SemiLight" panose="020B0502040204020203" pitchFamily="34" charset="0"/>
              </a:rPr>
              <a:t> </a:t>
            </a:r>
            <a:r>
              <a:rPr lang="hr-HR" sz="2000" dirty="0" err="1">
                <a:latin typeface="Bahnschrift SemiLight" panose="020B0502040204020203" pitchFamily="34" charset="0"/>
              </a:rPr>
              <a:t>access</a:t>
            </a:r>
            <a:r>
              <a:rPr lang="hr-HR" sz="2000" dirty="0">
                <a:latin typeface="Bahnschrift SemiLight" panose="020B0502040204020203" pitchFamily="34" charset="0"/>
              </a:rPr>
              <a:t> </a:t>
            </a:r>
            <a:r>
              <a:rPr lang="hr-HR" sz="2000" dirty="0" err="1">
                <a:latin typeface="Bahnschrift SemiLight" panose="020B0502040204020203" pitchFamily="34" charset="0"/>
              </a:rPr>
              <a:t>during</a:t>
            </a:r>
            <a:r>
              <a:rPr lang="hr-HR" sz="2000" dirty="0">
                <a:latin typeface="Bahnschrift SemiLight" panose="020B0502040204020203" pitchFamily="34" charset="0"/>
              </a:rPr>
              <a:t> </a:t>
            </a:r>
            <a:r>
              <a:rPr lang="hr-HR" sz="2000" dirty="0" err="1">
                <a:latin typeface="Bahnschrift SemiLight" panose="020B0502040204020203" pitchFamily="34" charset="0"/>
              </a:rPr>
              <a:t>transmission</a:t>
            </a:r>
            <a:r>
              <a:rPr lang="hr-HR" sz="2000" dirty="0">
                <a:latin typeface="Bahnschrift SemiLight" panose="020B0502040204020203" pitchFamily="34" charset="0"/>
              </a:rPr>
              <a:t> </a:t>
            </a:r>
            <a:r>
              <a:rPr lang="hr-HR" sz="2000" dirty="0" err="1">
                <a:latin typeface="Bahnschrift SemiLight" panose="020B0502040204020203" pitchFamily="34" charset="0"/>
              </a:rPr>
              <a:t>and</a:t>
            </a:r>
            <a:r>
              <a:rPr lang="hr-HR" sz="2000" dirty="0">
                <a:latin typeface="Bahnschrift SemiLight" panose="020B0502040204020203" pitchFamily="34" charset="0"/>
              </a:rPr>
              <a:t> </a:t>
            </a:r>
            <a:r>
              <a:rPr lang="hr-HR" sz="2000" dirty="0" err="1">
                <a:latin typeface="Bahnschrift SemiLight" panose="020B0502040204020203" pitchFamily="34" charset="0"/>
              </a:rPr>
              <a:t>storage</a:t>
            </a:r>
            <a:r>
              <a:rPr lang="hr-HR" sz="2000" dirty="0">
                <a:latin typeface="Bahnschrift SemiLight" panose="020B0502040204020203" pitchFamily="34" charset="0"/>
              </a:rPr>
              <a:t>.</a:t>
            </a:r>
          </a:p>
          <a:p>
            <a:pPr marL="15875" indent="0">
              <a:buNone/>
            </a:pPr>
            <a:r>
              <a:rPr lang="hr-HR" sz="2000" b="1" dirty="0">
                <a:latin typeface="Bahnschrift SemiLight" panose="020B0502040204020203" pitchFamily="34" charset="0"/>
              </a:rPr>
              <a:t>Hybrid Encryption</a:t>
            </a:r>
            <a:endParaRPr lang="hr-HR" sz="2000" dirty="0">
              <a:latin typeface="Bahnschrift SemiLight" panose="020B0502040204020203" pitchFamily="34" charset="0"/>
            </a:endParaRP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Combines symmetric and asymmetric encryption.</a:t>
            </a:r>
          </a:p>
          <a:p>
            <a:pPr marL="457200" lvl="1" indent="0">
              <a:buNone/>
            </a:pPr>
            <a:r>
              <a:rPr lang="en-US" sz="2000" dirty="0">
                <a:latin typeface="Bahnschrift SemiLight" panose="020B0502040204020203" pitchFamily="34" charset="0"/>
              </a:rPr>
              <a:t>- </a:t>
            </a:r>
            <a:r>
              <a:rPr lang="hr-HR" sz="2000" dirty="0">
                <a:latin typeface="Bahnschrift SemiLight" panose="020B0502040204020203" pitchFamily="34" charset="0"/>
              </a:rPr>
              <a:t>Example: HTTPS uses asymmetric encryption to establish a connection, then symmetric encryption to transmit data.</a:t>
            </a:r>
          </a:p>
        </p:txBody>
      </p:sp>
    </p:spTree>
    <p:extLst>
      <p:ext uri="{BB962C8B-B14F-4D97-AF65-F5344CB8AC3E}">
        <p14:creationId xmlns:p14="http://schemas.microsoft.com/office/powerpoint/2010/main" val="62331444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000F6E-6867-2704-2EE6-4BD1CF1C572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C5FC1B31-6E31-6780-92A6-1739D60FF10F}"/>
              </a:ext>
            </a:extLst>
          </p:cNvPr>
          <p:cNvSpPr>
            <a:spLocks noGrp="1"/>
          </p:cNvSpPr>
          <p:nvPr>
            <p:ph type="title"/>
          </p:nvPr>
        </p:nvSpPr>
        <p:spPr>
          <a:xfrm>
            <a:off x="838200" y="358775"/>
            <a:ext cx="10515600" cy="1325563"/>
          </a:xfrm>
        </p:spPr>
        <p:txBody>
          <a:bodyPr/>
          <a:lstStyle/>
          <a:p>
            <a:r>
              <a:rPr lang="hr-HR" dirty="0"/>
              <a:t>SECURITY AND PRIVACY</a:t>
            </a:r>
            <a:r>
              <a:rPr lang="en-US" dirty="0"/>
              <a:t> - HASHING </a:t>
            </a:r>
            <a:endParaRPr lang="hr-HR" dirty="0"/>
          </a:p>
        </p:txBody>
      </p:sp>
      <p:sp>
        <p:nvSpPr>
          <p:cNvPr id="4" name="Content Placeholder 2">
            <a:extLst>
              <a:ext uri="{FF2B5EF4-FFF2-40B4-BE49-F238E27FC236}">
                <a16:creationId xmlns:a16="http://schemas.microsoft.com/office/drawing/2014/main" id="{379BB945-0ADA-FCA7-990A-55791F4D766F}"/>
              </a:ext>
            </a:extLst>
          </p:cNvPr>
          <p:cNvSpPr txBox="1">
            <a:spLocks/>
          </p:cNvSpPr>
          <p:nvPr/>
        </p:nvSpPr>
        <p:spPr>
          <a:xfrm>
            <a:off x="977900" y="2038350"/>
            <a:ext cx="10572750" cy="4667250"/>
          </a:xfrm>
          <a:prstGeom prst="rect">
            <a:avLst/>
          </a:prstGeom>
        </p:spPr>
        <p:txBody>
          <a:bodyPr vert="horz" lIns="91440" tIns="45720" rIns="91440" bIns="45720" rtlCol="0">
            <a:normAutofit/>
          </a:bodyPr>
          <a:lstStyle>
            <a:lvl1pPr marL="368300" indent="-352425" algn="l" defTabSz="914400" rtl="0" eaLnBrk="1" latinLnBrk="0" hangingPunct="1">
              <a:lnSpc>
                <a:spcPct val="90000"/>
              </a:lnSpc>
              <a:spcBef>
                <a:spcPts val="600"/>
              </a:spcBef>
              <a:spcAft>
                <a:spcPts val="600"/>
              </a:spcAft>
              <a:buClr>
                <a:schemeClr val="accent2"/>
              </a:buClr>
              <a:buFont typeface="Wingdings" pitchFamily="2" charset="2"/>
              <a:buChar char="§"/>
              <a:tabLst/>
              <a:defRPr sz="2400" kern="1200">
                <a:solidFill>
                  <a:schemeClr val="tx1"/>
                </a:solidFill>
                <a:latin typeface="+mn-lt"/>
                <a:ea typeface="Open Sans" panose="020B0606030504020204" pitchFamily="34" charset="0"/>
                <a:cs typeface="Open Sans" panose="020B0606030504020204" pitchFamily="34" charset="0"/>
              </a:defRPr>
            </a:lvl1pPr>
            <a:lvl2pPr marL="771525" indent="-274638" algn="l" defTabSz="914400" rtl="0" eaLnBrk="1" latinLnBrk="0" hangingPunct="1">
              <a:lnSpc>
                <a:spcPct val="90000"/>
              </a:lnSpc>
              <a:spcBef>
                <a:spcPts val="600"/>
              </a:spcBef>
              <a:spcAft>
                <a:spcPts val="600"/>
              </a:spcAft>
              <a:buClr>
                <a:schemeClr val="accent2"/>
              </a:buClr>
              <a:buFont typeface="Wingdings" pitchFamily="2" charset="2"/>
              <a:buChar char="§"/>
              <a:tabLst/>
              <a:defRPr sz="2200" kern="1200">
                <a:solidFill>
                  <a:schemeClr val="tx1"/>
                </a:solidFill>
                <a:latin typeface="+mn-lt"/>
                <a:ea typeface="Open Sans" panose="020B0606030504020204" pitchFamily="34" charset="0"/>
                <a:cs typeface="Open Sans" panose="020B0606030504020204" pitchFamily="34" charset="0"/>
              </a:defRPr>
            </a:lvl2pPr>
            <a:lvl3pPr marL="1143000" indent="-228600" algn="l" defTabSz="914400" rtl="0" eaLnBrk="1" latinLnBrk="0" hangingPunct="1">
              <a:lnSpc>
                <a:spcPct val="90000"/>
              </a:lnSpc>
              <a:spcBef>
                <a:spcPts val="600"/>
              </a:spcBef>
              <a:spcAft>
                <a:spcPts val="600"/>
              </a:spcAft>
              <a:buClr>
                <a:schemeClr val="accent2"/>
              </a:buClr>
              <a:buFont typeface="Wingdings" pitchFamily="2" charset="2"/>
              <a:buChar char="§"/>
              <a:defRPr sz="2000" kern="1200">
                <a:solidFill>
                  <a:schemeClr val="tx1"/>
                </a:solidFill>
                <a:latin typeface="+mn-lt"/>
                <a:ea typeface="Open Sans" panose="020B0606030504020204" pitchFamily="34" charset="0"/>
                <a:cs typeface="Open Sans" panose="020B0606030504020204" pitchFamily="34" charset="0"/>
              </a:defRPr>
            </a:lvl3pPr>
            <a:lvl4pPr marL="1600200" indent="-228600" algn="l" defTabSz="914400" rtl="0" eaLnBrk="1" latinLnBrk="0" hangingPunct="1">
              <a:lnSpc>
                <a:spcPct val="90000"/>
              </a:lnSpc>
              <a:spcBef>
                <a:spcPts val="600"/>
              </a:spcBef>
              <a:spcAft>
                <a:spcPts val="600"/>
              </a:spcAft>
              <a:buClr>
                <a:schemeClr val="accent2"/>
              </a:buClr>
              <a:buFont typeface="Wingdings" pitchFamily="2" charset="2"/>
              <a:buChar char="§"/>
              <a:defRPr sz="1800" kern="1200">
                <a:solidFill>
                  <a:schemeClr val="tx1"/>
                </a:solidFill>
                <a:latin typeface="+mn-lt"/>
                <a:ea typeface="Open Sans" panose="020B0606030504020204" pitchFamily="34" charset="0"/>
                <a:cs typeface="Open Sans" panose="020B0606030504020204" pitchFamily="34" charset="0"/>
              </a:defRPr>
            </a:lvl4pPr>
            <a:lvl5pPr marL="1960563" indent="-225425" algn="l" defTabSz="914400" rtl="0" eaLnBrk="1" latinLnBrk="0" hangingPunct="1">
              <a:lnSpc>
                <a:spcPct val="90000"/>
              </a:lnSpc>
              <a:spcBef>
                <a:spcPts val="600"/>
              </a:spcBef>
              <a:spcAft>
                <a:spcPts val="600"/>
              </a:spcAft>
              <a:buClr>
                <a:schemeClr val="accent2"/>
              </a:buClr>
              <a:buFont typeface="Wingdings" pitchFamily="2" charset="2"/>
              <a:buChar char="§"/>
              <a:tabLst/>
              <a:defRPr sz="1600" kern="1200">
                <a:solidFill>
                  <a:schemeClr val="tx1"/>
                </a:solidFill>
                <a:latin typeface="+mn-lt"/>
                <a:ea typeface="Open Sans" panose="020B0606030504020204" pitchFamily="34" charset="0"/>
                <a:cs typeface="Open Sans" panose="020B0606030504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5875" indent="0">
              <a:buNone/>
            </a:pPr>
            <a:r>
              <a:rPr lang="en-US" dirty="0">
                <a:latin typeface="Bahnschrift SemiLight" panose="020B0502040204020203" pitchFamily="34" charset="0"/>
              </a:rPr>
              <a:t>- Converts data into a fixed-size value (hash) to verify integrity.</a:t>
            </a:r>
          </a:p>
          <a:p>
            <a:pPr marL="15875" indent="0">
              <a:buNone/>
            </a:pPr>
            <a:r>
              <a:rPr lang="en-US" dirty="0">
                <a:latin typeface="Bahnschrift SemiLight" panose="020B0502040204020203" pitchFamily="34" charset="0"/>
              </a:rPr>
              <a:t>- One-way process — data cannot be recovered from the hash.</a:t>
            </a:r>
          </a:p>
          <a:p>
            <a:pPr marL="15875" indent="0">
              <a:buNone/>
            </a:pPr>
            <a:r>
              <a:rPr lang="en-US" dirty="0">
                <a:latin typeface="Bahnschrift SemiLight" panose="020B0502040204020203" pitchFamily="34" charset="0"/>
              </a:rPr>
              <a:t>- Example: SHA-256 (Secure Hash Algorithm)</a:t>
            </a:r>
          </a:p>
          <a:p>
            <a:pPr marL="15875" indent="0">
              <a:buNone/>
            </a:pPr>
            <a:r>
              <a:rPr lang="en-US" dirty="0">
                <a:latin typeface="Bahnschrift SemiLight" panose="020B0502040204020203" pitchFamily="34" charset="0"/>
              </a:rPr>
              <a:t>- Ensures that data has not been altered</a:t>
            </a:r>
          </a:p>
          <a:p>
            <a:pPr marL="15875" indent="0">
              <a:buNone/>
            </a:pPr>
            <a:r>
              <a:rPr lang="en-US" dirty="0">
                <a:latin typeface="Bahnschrift SemiLight" panose="020B0502040204020203" pitchFamily="34" charset="0"/>
              </a:rPr>
              <a:t>- Used for storing passwords securely</a:t>
            </a:r>
            <a:br>
              <a:rPr lang="en-US" dirty="0">
                <a:latin typeface="Bahnschrift SemiLight" panose="020B0502040204020203" pitchFamily="34" charset="0"/>
              </a:rPr>
            </a:br>
            <a:endParaRPr lang="en-US" dirty="0">
              <a:latin typeface="Bahnschrift SemiLight" panose="020B0502040204020203" pitchFamily="34" charset="0"/>
            </a:endParaRPr>
          </a:p>
          <a:p>
            <a:pPr marL="15875" indent="0">
              <a:buNone/>
            </a:pPr>
            <a:r>
              <a:rPr lang="en-US" dirty="0">
                <a:latin typeface="Bahnschrift SemiLight" panose="020B0502040204020203" pitchFamily="34" charset="0"/>
              </a:rPr>
              <a:t>- Example: Websites store a hash of the password instead of the actual password — even if the hash is exposed, the password remains secure.</a:t>
            </a:r>
          </a:p>
          <a:p>
            <a:pPr>
              <a:buFont typeface="Arial" panose="020B0604020202020204" pitchFamily="34" charset="0"/>
              <a:buChar char="•"/>
            </a:pPr>
            <a:endParaRPr lang="en-US" dirty="0">
              <a:latin typeface="Bahnschrift SemiLight" panose="020B0502040204020203" pitchFamily="34" charset="0"/>
            </a:endParaRPr>
          </a:p>
        </p:txBody>
      </p:sp>
    </p:spTree>
    <p:extLst>
      <p:ext uri="{BB962C8B-B14F-4D97-AF65-F5344CB8AC3E}">
        <p14:creationId xmlns:p14="http://schemas.microsoft.com/office/powerpoint/2010/main" val="2384248119"/>
      </p:ext>
    </p:extLst>
  </p:cSld>
  <p:clrMapOvr>
    <a:masterClrMapping/>
  </p:clrMapOvr>
</p:sld>
</file>

<file path=ppt/theme/theme1.xml><?xml version="1.0" encoding="utf-8"?>
<a:theme xmlns:a="http://schemas.openxmlformats.org/drawingml/2006/main" name="Tema sustava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TM04033923[[fn=Depth]]</Template>
  <TotalTime>509</TotalTime>
  <Words>2211</Words>
  <Application>Microsoft Office PowerPoint</Application>
  <PresentationFormat>Widescreen</PresentationFormat>
  <Paragraphs>205</Paragraphs>
  <Slides>14</Slides>
  <Notes>11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Bahnschrift</vt:lpstr>
      <vt:lpstr>Bahnschrift SemiBold</vt:lpstr>
      <vt:lpstr>Bahnschrift SemiLight</vt:lpstr>
      <vt:lpstr>Calibri</vt:lpstr>
      <vt:lpstr>Calibri Light</vt:lpstr>
      <vt:lpstr>Montserrat</vt:lpstr>
      <vt:lpstr>Tema sustava Office</vt:lpstr>
      <vt:lpstr>SECURITY AND PRIVACY</vt:lpstr>
      <vt:lpstr>SUMMARY</vt:lpstr>
      <vt:lpstr>SECURITY AND PRIVACY</vt:lpstr>
      <vt:lpstr>SECURITY AND PRIVACY</vt:lpstr>
      <vt:lpstr>SECURITY AND PRIVACY - BASICS</vt:lpstr>
      <vt:lpstr>SECURITY AND PRIVACY - BASICS</vt:lpstr>
      <vt:lpstr>SECURITY AND PRIVACY - ENCRYPTION </vt:lpstr>
      <vt:lpstr>SECURITY AND PRIVACY - ENCRYPTION </vt:lpstr>
      <vt:lpstr>SECURITY AND PRIVACY - HASHING </vt:lpstr>
      <vt:lpstr>SECURITY AND PRIVACY - THREATS </vt:lpstr>
      <vt:lpstr>SECURITY AND PRIVACY - LAWS AND REGULATIONS </vt:lpstr>
      <vt:lpstr>SECURITY AND PRIVACY - LAWS AND REGULATIONS </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prezentacija</dc:title>
  <dc:creator>Božica Bajčić</dc:creator>
  <cp:lastModifiedBy>Dino Duvnjak</cp:lastModifiedBy>
  <cp:revision>126</cp:revision>
  <dcterms:created xsi:type="dcterms:W3CDTF">2024-02-12T13:35:47Z</dcterms:created>
  <dcterms:modified xsi:type="dcterms:W3CDTF">2025-07-10T11:16:10Z</dcterms:modified>
</cp:coreProperties>
</file>