
<file path=[Content_Types].xml><?xml version="1.0" encoding="utf-8"?>
<Types xmlns="http://schemas.openxmlformats.org/package/2006/content-types">
  <Default Extension="jfif" ContentType="image/jpeg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7"/>
  </p:notesMasterIdLst>
  <p:sldIdLst>
    <p:sldId id="282" r:id="rId5"/>
    <p:sldId id="308" r:id="rId6"/>
    <p:sldId id="381" r:id="rId7"/>
    <p:sldId id="382" r:id="rId8"/>
    <p:sldId id="384" r:id="rId9"/>
    <p:sldId id="391" r:id="rId10"/>
    <p:sldId id="383" r:id="rId11"/>
    <p:sldId id="385" r:id="rId12"/>
    <p:sldId id="345" r:id="rId13"/>
    <p:sldId id="387" r:id="rId14"/>
    <p:sldId id="388" r:id="rId15"/>
    <p:sldId id="389" r:id="rId16"/>
    <p:sldId id="378" r:id="rId17"/>
    <p:sldId id="392" r:id="rId18"/>
    <p:sldId id="390" r:id="rId19"/>
    <p:sldId id="393" r:id="rId20"/>
    <p:sldId id="394" r:id="rId21"/>
    <p:sldId id="395" r:id="rId22"/>
    <p:sldId id="398" r:id="rId23"/>
    <p:sldId id="397" r:id="rId24"/>
    <p:sldId id="396" r:id="rId25"/>
    <p:sldId id="399" r:id="rId26"/>
    <p:sldId id="400" r:id="rId27"/>
    <p:sldId id="401" r:id="rId28"/>
    <p:sldId id="402" r:id="rId29"/>
    <p:sldId id="403" r:id="rId30"/>
    <p:sldId id="404" r:id="rId31"/>
    <p:sldId id="405" r:id="rId32"/>
    <p:sldId id="406" r:id="rId33"/>
    <p:sldId id="407" r:id="rId34"/>
    <p:sldId id="408" r:id="rId35"/>
    <p:sldId id="40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E7A638-9D50-4CF5-A8CB-B320F4624C46}">
          <p14:sldIdLst>
            <p14:sldId id="282"/>
          </p14:sldIdLst>
        </p14:section>
        <p14:section name="Untitled Section" id="{1DB02032-E45E-4409-AD9E-959B3FA7150D}">
          <p14:sldIdLst>
            <p14:sldId id="308"/>
            <p14:sldId id="381"/>
            <p14:sldId id="382"/>
            <p14:sldId id="384"/>
            <p14:sldId id="391"/>
            <p14:sldId id="383"/>
            <p14:sldId id="385"/>
            <p14:sldId id="345"/>
            <p14:sldId id="387"/>
            <p14:sldId id="388"/>
            <p14:sldId id="389"/>
            <p14:sldId id="378"/>
            <p14:sldId id="392"/>
            <p14:sldId id="390"/>
            <p14:sldId id="393"/>
            <p14:sldId id="394"/>
            <p14:sldId id="395"/>
            <p14:sldId id="398"/>
            <p14:sldId id="397"/>
            <p14:sldId id="396"/>
            <p14:sldId id="399"/>
            <p14:sldId id="400"/>
            <p14:sldId id="401"/>
            <p14:sldId id="402"/>
            <p14:sldId id="403"/>
            <p14:sldId id="404"/>
            <p14:sldId id="405"/>
            <p14:sldId id="406"/>
            <p14:sldId id="407"/>
            <p14:sldId id="408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954C"/>
    <a:srgbClr val="0F4B0D"/>
    <a:srgbClr val="000000"/>
    <a:srgbClr val="115411"/>
    <a:srgbClr val="196C1C"/>
    <a:srgbClr val="2C782D"/>
    <a:srgbClr val="2F792E"/>
    <a:srgbClr val="1A6332"/>
    <a:srgbClr val="0070C0"/>
    <a:srgbClr val="04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BC89EF96-8CEA-46FF-86C4-4CE0E7609802}" styleName="Light Style 3 –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327F97BB-C833-4FB7-BDE5-3F7075034690}" styleName="Themed Style 2 –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74501" autoAdjust="0"/>
  </p:normalViewPr>
  <p:slideViewPr>
    <p:cSldViewPr snapToGrid="0" snapToObjects="1" showGuides="1">
      <p:cViewPr varScale="1">
        <p:scale>
          <a:sx n="110" d="100"/>
          <a:sy n="110" d="100"/>
        </p:scale>
        <p:origin x="90" y="28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viewProps" Target="viewProps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41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A70591-2E3C-5F42-A4E1-C0F5A0F4E5DB}" type="datetimeFigureOut">
              <a:rPr lang="en-US" smtClean="0"/>
              <a:t>3/12/2025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3B951A-A665-1949-AEDB-B62DC9BE7F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8460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bp.enterprisedb.com/getfile.jsp?fileid=1258649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sbp.enterprisedb.com/getfile.jsp?fileid=1258653" TargetMode="Externa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6A90C5-9F84-E132-76CA-0DA6970EF5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FBFFE3-6640-9B1F-34B5-4BA77F0F7D3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8B94C4-6A3E-CFCD-289D-42461792D7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CF72AC-B609-F87B-F4A3-1E172C74FC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601693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6CFF9B-A097-0D77-DB9C-BBD803D184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64D646-2067-51BA-BC3A-03D9FD4C12C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33C53-DDFD-AAD9-0C1F-05E0462329A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5CAFA4-F555-5AF2-D867-4A1B7D265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497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F85629-8EDA-1AFF-8BEE-44B71F4C7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8BBE4E-DE25-DA39-FEB4-8111164E95D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9D71DE-80DA-D762-7813-E6BCF70D6B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42941F-34F3-886B-27D6-52DC1693EF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01108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2F5CD-A2DA-DD60-9A45-CC97E0363F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4C1F54-F75E-E6EF-02BB-6B7640CF52A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4EDBDA2-31AB-B8AC-5E4B-BFEBC5570D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2A1C05-6BC9-2947-A3F1-2736F5A627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850778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4FDDE4-586D-862D-1274-356A00EBA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4A8308-9D9E-9E25-B455-526B6A3C3B3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206C387-0FFE-C9CA-FA07-31A1C95361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8587EB-B6B8-D5D5-D913-81CC40868AE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751265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28BB44-9631-6D4D-68A8-4F4617D36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B768D5-A8C3-8C55-112E-CDD264C18BF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4A9026-F141-00C8-6C7D-C39A7E92CE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6C0F4-FDDD-7B76-9078-0B431193C0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79471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0A8F65-A6BD-2CF2-9740-9100D5D8CD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A32F345-C10E-3F25-FCB8-8FF90CCAFE1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1024809-572B-B34B-18B8-9FDE1A6CD5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350998-62B7-77DB-9780-3E3DE72EA5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56080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6AAD58-419B-AC87-8A45-4E763DDC19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690C4E-4E05-92AA-ED32-38E5DF3EEE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E6347-55F5-E003-3593-48BAE452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7DDB45-7D1D-3D70-E9AC-950D97AFBA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0094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B53CF8-06C2-2540-2942-956F005FEE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745337-4256-4F6A-A5D9-E20B4C73E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0BD818-2F59-443C-FE50-D3365EA7B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B8A51A-26F4-4FB6-8A2C-3CAB58BDA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61046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75B7F-91E9-13A5-9323-9CB064B0A9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57BEBA-1AFB-5428-853E-7AA5AA10A19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275EA0-73A4-E2A2-810F-05F00A98D3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CB25DD-68B6-5947-D9B1-18A76D837E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904657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EC98D7-02A1-830F-6BD4-05800C95B6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B237C2-F2FC-C3C9-8443-101FDE4429B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B6DD71-AF3C-4D87-23CF-A7BD93034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D40EF2-09BD-E620-21E9-DD84AB09994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89607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A80698-9A03-8C37-B72B-F0243E9EC1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CF7059B-13E9-BE0E-2C30-527AF686E4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325F76-D5D1-9151-F020-AA0FA7FF65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F2B251-E1F4-C9E7-09C2-92E7B500848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92449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990A41-CE9A-FD5A-F2A8-3AA3EF2E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9F331F-3EA3-0DCF-9547-FC569A20AB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9CE6ED-B066-380A-2FBB-FB5CA4888F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02A19-1E3F-E7ED-B861-390C808700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3651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589DE-BE26-C0AF-28EF-2367ED7D9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6E696D-9691-B283-38B2-C0C2BA243B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39A186-502C-E75A-ECEF-1D0F78017E9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C160D0-38EE-85FD-93AA-546B354892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67270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0314F9-687A-26E3-46FB-0F6A9C8209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0B7694F-315A-AA87-E03F-7F8A887DB4F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08D9040-B72E-3E51-7C90-30138103B9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3F1963-731E-E215-23A3-7D9756D6C7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4426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708B8-4F09-6A2B-ECAD-BB98F316C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84A01-CD7D-9455-0DDD-6B980DB71F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B578DD-B72E-267B-6EA6-3A5657E28A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FD015-CE54-7BFA-12AA-CFB056B4CD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631727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9F332-8BE5-1208-3AB1-0789671A5A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F5AAE2-FDC4-80A7-9F6A-B2B5A9B4BE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487187-8FA0-135F-6F62-3F770D98B7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628326-3AFF-2165-7F48-1D6836F7428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908986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DEB63-517C-4051-3E57-9449028FBB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A4219D-5E97-8660-55FE-527473B857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003CD74-76EF-9B3D-1F1C-77360F4FE76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7A9C1-7693-F06A-7499-FC3A2A0EBB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57413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749D73-8FC8-1906-E5A2-6726C1E5D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AEC52C-A105-22BC-FB9F-5A81705189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6FF684-E15A-BDC0-7C53-A0E8E4E2E3A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6A11D98-7395-42E2-BCBE-C4FDFAF29B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88429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30FA73-B3D0-5F8C-9F4D-EAD80C9CC2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883472-0A0B-7EAB-E38A-1B320FA480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FAAE26-B863-5903-5F91-C833521AEDE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F2025C-3163-64C9-3D85-3391550C82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12628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71D9B5-646B-DE29-AA1A-44B16D58B1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1DC00-03DF-716C-CF65-116CA0357F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D775D8-DC33-A4DB-E13D-455A1BBED89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BEBFB-E239-D9CC-4C10-1E4397A3B0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9757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3261F1-6BDE-17F1-D3AB-63B36C3813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B7C3A0-D999-2048-41AA-1D961676A5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9EE927-122C-01CE-9AAE-EDE39C466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93370-BE7B-BD7B-4983-0177835DC1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70814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C6B58C-9B13-BE82-AAA7-B1BF22792D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8C17E5-EFB5-B539-7C5B-657BDBE0C8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EB323-CD1C-C7B8-DC90-A8A84843FE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EF5C96-CF65-6E2C-87B2-0422C3B6D20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125037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7CE55-D789-F97A-C3E5-0C561B703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60E1239-3BB3-BCC1-3C6C-92E2845B0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9A547C9-D32E-D66D-647C-0490612DABB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0A1194-B79D-1CA7-D6E9-D70B02F1A4B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05185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60D398-9B40-E5EE-B0F5-2E88FA3933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805B8A-4449-54FD-835A-B9F994CEE3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CB3031-4E67-8CB2-C4A1-AF4B40045D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A433E3-B6D0-CDC9-BE24-C04F879C5A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7585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44C01-AB28-CD7C-718F-0FC61E615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185AD3-D6E5-2177-DF15-A375B1CFC52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BB0AE6-EC02-9525-776E-7E8F5323F1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0FAD73-5CDF-F536-1DEE-697111670F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94877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DA052D-867C-2C82-262C-4CDF8A56F1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0E6E86-B18A-C659-7BD7-E9B49C9E3B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43B0A1-D41A-8D41-E711-EE11F029A2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r>
              <a:rPr lang="en-US" dirty="0" err="1"/>
              <a:t>Instaliranje</a:t>
            </a:r>
            <a:r>
              <a:rPr lang="en-US" dirty="0"/>
              <a:t> u local</a:t>
            </a:r>
            <a:br>
              <a:rPr lang="en-US" dirty="0"/>
            </a:br>
            <a:br>
              <a:rPr lang="en-US" dirty="0"/>
            </a:br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Windows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3"/>
              </a:rPr>
              <a:t>https://sbp.enterprisedb.com/getfile.jsp?fileid=1258649</a:t>
            </a: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b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</a:br>
            <a:endParaRPr lang="en-US" b="0" i="0" dirty="0">
              <a:solidFill>
                <a:srgbClr val="303141"/>
              </a:solidFill>
              <a:effectLst/>
              <a:latin typeface="Udemy Sans"/>
            </a:endParaRPr>
          </a:p>
          <a:p>
            <a:pPr algn="l"/>
            <a:r>
              <a:rPr lang="en-US" b="1" i="0" dirty="0">
                <a:solidFill>
                  <a:srgbClr val="303141"/>
                </a:solidFill>
                <a:effectLst/>
                <a:latin typeface="Udemy Sans"/>
              </a:rPr>
              <a:t>1. Mac Users:</a:t>
            </a:r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 Download the Postgres Installer here:</a:t>
            </a:r>
          </a:p>
          <a:p>
            <a:pPr algn="l"/>
            <a:r>
              <a:rPr lang="en-US" b="0" i="0" dirty="0">
                <a:solidFill>
                  <a:srgbClr val="6D28D2"/>
                </a:solidFill>
                <a:effectLst/>
                <a:latin typeface="Udemy Sans"/>
                <a:hlinkClick r:id="rId4"/>
              </a:rPr>
              <a:t>https://sbp.enterprisedb.com/getfile.jsp?fileid=1258653</a:t>
            </a:r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endParaRPr lang="en-US" b="0" i="0" dirty="0">
              <a:solidFill>
                <a:srgbClr val="6D28D2"/>
              </a:solidFill>
              <a:effectLst/>
              <a:latin typeface="Udemy Sans"/>
            </a:endParaRPr>
          </a:p>
          <a:p>
            <a:pPr algn="l"/>
            <a:r>
              <a:rPr lang="en-US" b="0" i="0" dirty="0">
                <a:solidFill>
                  <a:srgbClr val="303141"/>
                </a:solidFill>
                <a:effectLst/>
                <a:latin typeface="Udemy Sans"/>
              </a:rPr>
              <a:t>https://www.postgresql.org/docs/current/datatype.html</a:t>
            </a:r>
          </a:p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06240-EE6C-C767-8457-B5B22DEB36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4391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7A11BD-B19D-BB88-29B8-173AF9305C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079C82F-238F-7367-6787-8A9EA71E0A3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B79A0C8-CAA1-BA12-0E18-EE83457485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D5F03C-6D6C-35BD-DF93-66719FE96D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5182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AAE7F-4D10-CFF2-4E33-7FBDE2CF2F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09C95F-4F0E-19F1-2288-E6431CA6C0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A50F6E-AE78-3DCE-7878-A28AC08DB34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r-HR" dirty="0"/>
              <a:t>w3schools.com/</a:t>
            </a:r>
            <a:r>
              <a:rPr lang="hr-HR" dirty="0" err="1"/>
              <a:t>sql</a:t>
            </a:r>
            <a:endParaRPr lang="en-US" dirty="0"/>
          </a:p>
          <a:p>
            <a:r>
              <a:rPr lang="hr-HR" dirty="0"/>
              <a:t>sqliteonline.com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546FA-4246-F14E-1743-697EF7F7ED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8418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6635EA-9235-F233-73EC-CD48FA19FB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E486BFA-36B4-38D0-8601-28DA59F689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535205-60DD-4F0E-8717-1EE73641D09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CCB8011-23F7-EF2E-95A6-BECDE84282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99219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47E1D4-78B8-37FD-1C3A-4164CC4346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43E683-BEEE-32B6-54F7-E46083B4B4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43B68D3-49FA-5D89-2863-27A2503AB7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r-H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F67FF3-B9AF-5DCB-C75B-6018224176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43B951A-A665-1949-AEDB-B62DC9BE7F13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4456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jp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jpeg"/><Relationship Id="rId13" Type="http://schemas.openxmlformats.org/officeDocument/2006/relationships/image" Target="../media/image16.png"/><Relationship Id="rId18" Type="http://schemas.openxmlformats.org/officeDocument/2006/relationships/image" Target="../media/image21.png"/><Relationship Id="rId3" Type="http://schemas.openxmlformats.org/officeDocument/2006/relationships/image" Target="../media/image7.png"/><Relationship Id="rId21" Type="http://schemas.openxmlformats.org/officeDocument/2006/relationships/image" Target="../media/image24.jpeg"/><Relationship Id="rId7" Type="http://schemas.openxmlformats.org/officeDocument/2006/relationships/image" Target="../media/image10.jpeg"/><Relationship Id="rId12" Type="http://schemas.openxmlformats.org/officeDocument/2006/relationships/image" Target="../media/image15.png"/><Relationship Id="rId17" Type="http://schemas.openxmlformats.org/officeDocument/2006/relationships/image" Target="../media/image20.jpeg"/><Relationship Id="rId2" Type="http://schemas.openxmlformats.org/officeDocument/2006/relationships/image" Target="../media/image1.png"/><Relationship Id="rId16" Type="http://schemas.openxmlformats.org/officeDocument/2006/relationships/image" Target="../media/image19.jpeg"/><Relationship Id="rId20" Type="http://schemas.openxmlformats.org/officeDocument/2006/relationships/image" Target="../media/image23.png"/><Relationship Id="rId1" Type="http://schemas.openxmlformats.org/officeDocument/2006/relationships/slideMaster" Target="../slideMasters/slideMaster1.xml"/><Relationship Id="rId6" Type="http://schemas.microsoft.com/office/2007/relationships/hdphoto" Target="../media/hdphoto1.wdp"/><Relationship Id="rId11" Type="http://schemas.openxmlformats.org/officeDocument/2006/relationships/image" Target="../media/image14.png"/><Relationship Id="rId24" Type="http://schemas.openxmlformats.org/officeDocument/2006/relationships/image" Target="../media/image27.png"/><Relationship Id="rId5" Type="http://schemas.openxmlformats.org/officeDocument/2006/relationships/image" Target="../media/image9.png"/><Relationship Id="rId15" Type="http://schemas.openxmlformats.org/officeDocument/2006/relationships/image" Target="../media/image18.png"/><Relationship Id="rId23" Type="http://schemas.openxmlformats.org/officeDocument/2006/relationships/image" Target="../media/image26.PNG"/><Relationship Id="rId10" Type="http://schemas.openxmlformats.org/officeDocument/2006/relationships/image" Target="../media/image13.png"/><Relationship Id="rId19" Type="http://schemas.openxmlformats.org/officeDocument/2006/relationships/image" Target="../media/image22.jpeg"/><Relationship Id="rId4" Type="http://schemas.openxmlformats.org/officeDocument/2006/relationships/image" Target="../media/image8.svg"/><Relationship Id="rId9" Type="http://schemas.openxmlformats.org/officeDocument/2006/relationships/image" Target="../media/image12.png"/><Relationship Id="rId14" Type="http://schemas.openxmlformats.org/officeDocument/2006/relationships/image" Target="../media/image17.jfif"/><Relationship Id="rId22" Type="http://schemas.openxmlformats.org/officeDocument/2006/relationships/image" Target="../media/image25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image" Target="../media/image17.jfif"/><Relationship Id="rId18" Type="http://schemas.openxmlformats.org/officeDocument/2006/relationships/image" Target="../media/image22.jpeg"/><Relationship Id="rId3" Type="http://schemas.openxmlformats.org/officeDocument/2006/relationships/image" Target="../media/image7.png"/><Relationship Id="rId21" Type="http://schemas.openxmlformats.org/officeDocument/2006/relationships/image" Target="../media/image25.png"/><Relationship Id="rId7" Type="http://schemas.openxmlformats.org/officeDocument/2006/relationships/image" Target="../media/image11.jpeg"/><Relationship Id="rId12" Type="http://schemas.openxmlformats.org/officeDocument/2006/relationships/image" Target="../media/image16.png"/><Relationship Id="rId17" Type="http://schemas.openxmlformats.org/officeDocument/2006/relationships/image" Target="../media/image21.png"/><Relationship Id="rId2" Type="http://schemas.openxmlformats.org/officeDocument/2006/relationships/image" Target="../media/image1.png"/><Relationship Id="rId16" Type="http://schemas.openxmlformats.org/officeDocument/2006/relationships/image" Target="../media/image20.jpeg"/><Relationship Id="rId20" Type="http://schemas.openxmlformats.org/officeDocument/2006/relationships/image" Target="../media/image24.jpe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0.jpeg"/><Relationship Id="rId11" Type="http://schemas.openxmlformats.org/officeDocument/2006/relationships/image" Target="../media/image15.png"/><Relationship Id="rId5" Type="http://schemas.openxmlformats.org/officeDocument/2006/relationships/image" Target="../media/image28.jpg"/><Relationship Id="rId15" Type="http://schemas.openxmlformats.org/officeDocument/2006/relationships/image" Target="../media/image19.jpeg"/><Relationship Id="rId23" Type="http://schemas.openxmlformats.org/officeDocument/2006/relationships/image" Target="../media/image27.png"/><Relationship Id="rId10" Type="http://schemas.openxmlformats.org/officeDocument/2006/relationships/image" Target="../media/image14.png"/><Relationship Id="rId19" Type="http://schemas.openxmlformats.org/officeDocument/2006/relationships/image" Target="../media/image23.png"/><Relationship Id="rId4" Type="http://schemas.openxmlformats.org/officeDocument/2006/relationships/image" Target="../media/image8.svg"/><Relationship Id="rId9" Type="http://schemas.openxmlformats.org/officeDocument/2006/relationships/image" Target="../media/image13.png"/><Relationship Id="rId14" Type="http://schemas.openxmlformats.org/officeDocument/2006/relationships/image" Target="../media/image18.png"/><Relationship Id="rId22" Type="http://schemas.openxmlformats.org/officeDocument/2006/relationships/image" Target="../media/image26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Slika 4">
            <a:extLst>
              <a:ext uri="{FF2B5EF4-FFF2-40B4-BE49-F238E27FC236}">
                <a16:creationId xmlns:a16="http://schemas.microsoft.com/office/drawing/2014/main" id="{54D12D37-8827-4A03-BCED-1A44B1C32E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CBB4538A-B374-FE4C-BB50-60366D4DE3D4}"/>
              </a:ext>
            </a:extLst>
          </p:cNvPr>
          <p:cNvSpPr txBox="1"/>
          <p:nvPr userDrawn="1"/>
        </p:nvSpPr>
        <p:spPr>
          <a:xfrm>
            <a:off x="8260680" y="585503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3466407"/>
            <a:ext cx="9144000" cy="1120656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32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</a:lstStyle>
          <a:p>
            <a:r>
              <a:rPr lang="en-GB" dirty="0"/>
              <a:t>Presentation title</a:t>
            </a:r>
          </a:p>
        </p:txBody>
      </p:sp>
      <p:sp>
        <p:nvSpPr>
          <p:cNvPr id="19" name="Subtitle 2">
            <a:extLst>
              <a:ext uri="{FF2B5EF4-FFF2-40B4-BE49-F238E27FC236}">
                <a16:creationId xmlns:a16="http://schemas.microsoft.com/office/drawing/2014/main" id="{F12C9B2E-5B22-1747-90C6-6598947A4C2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871951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pic>
        <p:nvPicPr>
          <p:cNvPr id="9" name="Slika 8">
            <a:extLst>
              <a:ext uri="{FF2B5EF4-FFF2-40B4-BE49-F238E27FC236}">
                <a16:creationId xmlns:a16="http://schemas.microsoft.com/office/drawing/2014/main" id="{C0235692-DD04-4637-97B8-77B373B26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449573" y="445491"/>
            <a:ext cx="2771523" cy="540000"/>
          </a:xfrm>
          <a:prstGeom prst="rect">
            <a:avLst/>
          </a:prstGeom>
        </p:spPr>
      </p:pic>
      <p:grpSp>
        <p:nvGrpSpPr>
          <p:cNvPr id="6" name="Skupina 5">
            <a:extLst>
              <a:ext uri="{FF2B5EF4-FFF2-40B4-BE49-F238E27FC236}">
                <a16:creationId xmlns:a16="http://schemas.microsoft.com/office/drawing/2014/main" id="{2AEF2C28-881E-48E9-A039-02B18B279DF8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2" name="PoljeZBesedilom 11">
              <a:extLst>
                <a:ext uri="{FF2B5EF4-FFF2-40B4-BE49-F238E27FC236}">
                  <a16:creationId xmlns:a16="http://schemas.microsoft.com/office/drawing/2014/main" id="{FA3AD6C8-AA95-4D2A-9984-951288A0743D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4" name="Slika 3">
              <a:extLst>
                <a:ext uri="{FF2B5EF4-FFF2-40B4-BE49-F238E27FC236}">
                  <a16:creationId xmlns:a16="http://schemas.microsoft.com/office/drawing/2014/main" id="{C8E4016E-FC2B-4E57-AFBB-8D2BBA6990E3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398461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CEFFC11-C07B-37E7-A6C2-B1820A3393F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F2A7B115-BE06-6545-9DF0-9278071CB010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39416" y="836713"/>
            <a:ext cx="10515972" cy="504056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C10896C-3C96-1BA4-EE9B-7A4245FF6C5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41589011-FCB5-F1E6-5DCA-F1D41778681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8" name="Slika 7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591D04E-52CC-84B1-7229-84FE92EFE29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39886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6C4E5B3-833B-CBEC-5CEF-6CAE91422A58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icture Placeholder 2">
            <a:extLst>
              <a:ext uri="{FF2B5EF4-FFF2-40B4-BE49-F238E27FC236}">
                <a16:creationId xmlns:a16="http://schemas.microsoft.com/office/drawing/2014/main" id="{A4F60F6F-C5CC-044E-9712-FC235A338D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12192000" cy="6858000"/>
          </a:xfrm>
        </p:spPr>
        <p:txBody>
          <a:bodyPr anchor="ctr"/>
          <a:lstStyle>
            <a:lvl1pPr marL="0" indent="0" algn="ctr">
              <a:buNone/>
              <a:defRPr sz="32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672EE73-6A53-902A-92BA-ED57B218A5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C7EC1178-7C48-6C4F-94A1-A63F614B950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825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B225C6E3-183A-FB0D-8814-182076DE8F15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6DE79C-DCF0-124A-9061-EE903AB682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76B399-7BC1-E848-8C84-BF2C922DBA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9A140D1-88E6-2194-983E-526580DA1679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E1B0E082-A828-2656-6D36-411A4B08A21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B08B472-35C1-1C47-348F-5B5486383A8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835206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Slika 9">
            <a:extLst>
              <a:ext uri="{FF2B5EF4-FFF2-40B4-BE49-F238E27FC236}">
                <a16:creationId xmlns:a16="http://schemas.microsoft.com/office/drawing/2014/main" id="{D9CB5308-3E79-4A23-BFEC-0B6C37369620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4F1F11-249E-7046-8B5E-A304D9653F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22976" y="987425"/>
            <a:ext cx="5332412" cy="4873625"/>
          </a:xfrm>
        </p:spPr>
        <p:txBody>
          <a:bodyPr/>
          <a:lstStyle>
            <a:lvl1pPr>
              <a:defRPr sz="3200">
                <a:latin typeface="+mn-lt"/>
              </a:defRPr>
            </a:lvl1pPr>
            <a:lvl2pPr>
              <a:defRPr sz="2800">
                <a:latin typeface="+mn-lt"/>
              </a:defRPr>
            </a:lvl2pPr>
            <a:lvl3pPr>
              <a:defRPr sz="2400">
                <a:latin typeface="+mn-lt"/>
              </a:defRPr>
            </a:lvl3pPr>
            <a:lvl4pPr>
              <a:defRPr sz="2000">
                <a:latin typeface="+mn-lt"/>
              </a:defRPr>
            </a:lvl4pPr>
            <a:lvl5pPr>
              <a:defRPr sz="2000">
                <a:latin typeface="+mn-lt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5DB25B35-EB79-864E-9A9D-0CF65EDD94C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C4F5BC31-7DA8-ED4B-8192-B6CE1158E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E39DEB68-6B44-0446-A31C-44E34708CE7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D0BEAA-26F8-C7C0-2FE5-9E8AE6C8BBA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8761804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3009F99-D8BA-843C-FCB3-B12B66ECF610}"/>
              </a:ext>
            </a:extLst>
          </p:cNvPr>
          <p:cNvSpPr/>
          <p:nvPr userDrawn="1"/>
        </p:nvSpPr>
        <p:spPr>
          <a:xfrm>
            <a:off x="-17489" y="5939072"/>
            <a:ext cx="5200677" cy="992567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921EF92E-4262-8CE3-D51F-B6544962961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939072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C1559CB-0682-FCE6-FBAA-0A5785F416E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20154" y="625279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08266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Slika 5">
            <a:extLst>
              <a:ext uri="{FF2B5EF4-FFF2-40B4-BE49-F238E27FC236}">
                <a16:creationId xmlns:a16="http://schemas.microsoft.com/office/drawing/2014/main" id="{0E1949EE-3CCA-4C85-A70F-69AA211E839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0" y="0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708920"/>
            <a:ext cx="3932237" cy="3161656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88202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n-lt"/>
              </a:rPr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003D187-E898-1F68-6891-D7B9EB7EC9D7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35034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 with Caption Reversed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Slika 8">
            <a:extLst>
              <a:ext uri="{FF2B5EF4-FFF2-40B4-BE49-F238E27FC236}">
                <a16:creationId xmlns:a16="http://schemas.microsoft.com/office/drawing/2014/main" id="{3EA54803-ABF2-4C72-89A3-6AA414669C5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r="66279"/>
          <a:stretch/>
        </p:blipFill>
        <p:spPr>
          <a:xfrm>
            <a:off x="7008812" y="-1"/>
            <a:ext cx="5200677" cy="6858000"/>
          </a:xfrm>
          <a:prstGeom prst="rect">
            <a:avLst/>
          </a:prstGeom>
        </p:spPr>
      </p:pic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9F5C8EB-6D09-1548-BD61-2639066A4B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0" y="0"/>
            <a:ext cx="7008812" cy="6857999"/>
          </a:xfrm>
        </p:spPr>
        <p:txBody>
          <a:bodyPr anchor="ctr">
            <a:normAutofit/>
          </a:bodyPr>
          <a:lstStyle>
            <a:lvl1pPr marL="0" indent="0" algn="ctr">
              <a:buNone/>
              <a:defRPr sz="2400">
                <a:latin typeface="+mn-lt"/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9BC4984B-C723-B941-A5F2-D3AF4F4CD98D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solidFill>
                  <a:schemeClr val="bg1"/>
                </a:solidFill>
                <a:latin typeface="+mj-lt"/>
              </a:rPr>
              <a:pPr/>
              <a:t>‹#›</a:t>
            </a:fld>
            <a:endParaRPr lang="en-US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E88AFA3E-8BB3-2240-B293-5B2130B899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3675" y="987424"/>
            <a:ext cx="3932237" cy="1433464"/>
          </a:xfrm>
        </p:spPr>
        <p:txBody>
          <a:bodyPr anchor="b"/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60A59B09-1EF7-804D-A1FE-E674715553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463675" y="2708920"/>
            <a:ext cx="3932237" cy="3160068"/>
          </a:xfrm>
        </p:spPr>
        <p:txBody>
          <a:bodyPr/>
          <a:lstStyle>
            <a:lvl1pPr marL="0" indent="0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2F90892-64E0-A73D-71CF-1BF56D7DFB75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bg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485186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creenshot Presen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Slika 7">
            <a:extLst>
              <a:ext uri="{FF2B5EF4-FFF2-40B4-BE49-F238E27FC236}">
                <a16:creationId xmlns:a16="http://schemas.microsoft.com/office/drawing/2014/main" id="{33903562-64E3-4FAD-8B82-1C9D52352659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 b="25774"/>
          <a:stretch/>
        </p:blipFill>
        <p:spPr>
          <a:xfrm>
            <a:off x="-17489" y="0"/>
            <a:ext cx="12209489" cy="36616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2D43587-2DF1-9147-B7DF-BB1D42A648C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/>
          <a:srcRect l="4792" t="12636" r="6095" b="14423"/>
          <a:stretch/>
        </p:blipFill>
        <p:spPr>
          <a:xfrm>
            <a:off x="5982351" y="1262543"/>
            <a:ext cx="8424000" cy="5366360"/>
          </a:xfrm>
          <a:prstGeom prst="rect">
            <a:avLst/>
          </a:prstGeom>
        </p:spPr>
      </p:pic>
      <p:sp>
        <p:nvSpPr>
          <p:cNvPr id="9" name="Picture Placeholder 4">
            <a:extLst>
              <a:ext uri="{FF2B5EF4-FFF2-40B4-BE49-F238E27FC236}">
                <a16:creationId xmlns:a16="http://schemas.microsoft.com/office/drawing/2014/main" id="{52E1E51F-C3E3-264A-88BF-66A04C3BE0CA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7104112" y="1690688"/>
            <a:ext cx="6238020" cy="3914281"/>
          </a:xfrm>
        </p:spPr>
        <p:txBody>
          <a:bodyPr anchor="ctr"/>
          <a:lstStyle>
            <a:lvl1pPr marL="15875" indent="0" algn="ctr">
              <a:buNone/>
              <a:defRPr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5473824" cy="1512168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3">
            <a:extLst>
              <a:ext uri="{FF2B5EF4-FFF2-40B4-BE49-F238E27FC236}">
                <a16:creationId xmlns:a16="http://schemas.microsoft.com/office/drawing/2014/main" id="{40D8A420-945E-374C-A466-DCCD967385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5237484"/>
            <a:ext cx="3932237" cy="783803"/>
          </a:xfrm>
        </p:spPr>
        <p:txBody>
          <a:bodyPr/>
          <a:lstStyle>
            <a:lvl1pPr marL="0" indent="0">
              <a:buNone/>
              <a:defRPr sz="16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8A64AAEB-3564-8B46-94D8-626090696C90}"/>
              </a:ext>
            </a:extLst>
          </p:cNvPr>
          <p:cNvSpPr>
            <a:spLocks noGrp="1"/>
          </p:cNvSpPr>
          <p:nvPr>
            <p:ph type="body" sz="half" idx="16"/>
          </p:nvPr>
        </p:nvSpPr>
        <p:spPr>
          <a:xfrm>
            <a:off x="836960" y="4229372"/>
            <a:ext cx="3932237" cy="783803"/>
          </a:xfrm>
        </p:spPr>
        <p:txBody>
          <a:bodyPr anchor="b">
            <a:noAutofit/>
          </a:bodyPr>
          <a:lstStyle>
            <a:lvl1pPr marL="0" indent="0">
              <a:buNone/>
              <a:defRPr sz="2400" b="1" i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30986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Slika 24">
            <a:extLst>
              <a:ext uri="{FF2B5EF4-FFF2-40B4-BE49-F238E27FC236}">
                <a16:creationId xmlns:a16="http://schemas.microsoft.com/office/drawing/2014/main" id="{EF5EE7D2-E1E6-41AF-9C0E-9619577F342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11" name="Slika 10">
            <a:extLst>
              <a:ext uri="{FF2B5EF4-FFF2-40B4-BE49-F238E27FC236}">
                <a16:creationId xmlns:a16="http://schemas.microsoft.com/office/drawing/2014/main" id="{16A17D99-12CB-4EC9-B377-72B667FEC853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saturation sat="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26" name="Picture 43">
            <a:extLst>
              <a:ext uri="{FF2B5EF4-FFF2-40B4-BE49-F238E27FC236}">
                <a16:creationId xmlns:a16="http://schemas.microsoft.com/office/drawing/2014/main" id="{72B59298-6BFC-4664-8D7E-9AC8B35ECB5A}"/>
              </a:ext>
            </a:extLst>
          </p:cNvPr>
          <p:cNvPicPr/>
          <p:nvPr userDrawn="1"/>
        </p:nvPicPr>
        <p:blipFill>
          <a:blip r:embed="rId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28" name="Picture 44">
            <a:extLst>
              <a:ext uri="{FF2B5EF4-FFF2-40B4-BE49-F238E27FC236}">
                <a16:creationId xmlns:a16="http://schemas.microsoft.com/office/drawing/2014/main" id="{43DA073A-9C55-46E8-84BD-4F7D1A1576AD}"/>
              </a:ext>
            </a:extLst>
          </p:cNvPr>
          <p:cNvPicPr/>
          <p:nvPr userDrawn="1"/>
        </p:nvPicPr>
        <p:blipFill>
          <a:blip r:embed="rId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0" name="Picture 24">
            <a:extLst>
              <a:ext uri="{FF2B5EF4-FFF2-40B4-BE49-F238E27FC236}">
                <a16:creationId xmlns:a16="http://schemas.microsoft.com/office/drawing/2014/main" id="{2A8EBEE5-BFC9-485A-9636-E0BED43A4413}"/>
              </a:ext>
            </a:extLst>
          </p:cNvPr>
          <p:cNvPicPr/>
          <p:nvPr userDrawn="1"/>
        </p:nvPicPr>
        <p:blipFill>
          <a:blip r:embed="rId9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1" name="Picture 13">
            <a:extLst>
              <a:ext uri="{FF2B5EF4-FFF2-40B4-BE49-F238E27FC236}">
                <a16:creationId xmlns:a16="http://schemas.microsoft.com/office/drawing/2014/main" id="{E839A8A1-FD2B-441E-8E21-21D49061026B}"/>
              </a:ext>
            </a:extLst>
          </p:cNvPr>
          <p:cNvPicPr/>
          <p:nvPr userDrawn="1"/>
        </p:nvPicPr>
        <p:blipFill>
          <a:blip r:embed="rId1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2" name="Picture 37">
            <a:extLst>
              <a:ext uri="{FF2B5EF4-FFF2-40B4-BE49-F238E27FC236}">
                <a16:creationId xmlns:a16="http://schemas.microsoft.com/office/drawing/2014/main" id="{43D13A48-EB4B-40A9-BD1F-066A1AD8071A}"/>
              </a:ext>
            </a:extLst>
          </p:cNvPr>
          <p:cNvPicPr/>
          <p:nvPr userDrawn="1"/>
        </p:nvPicPr>
        <p:blipFill>
          <a:blip r:embed="rId1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4" name="Picture 25">
            <a:extLst>
              <a:ext uri="{FF2B5EF4-FFF2-40B4-BE49-F238E27FC236}">
                <a16:creationId xmlns:a16="http://schemas.microsoft.com/office/drawing/2014/main" id="{6717CB50-FDBA-440D-BAA6-51048FBDCE2A}"/>
              </a:ext>
            </a:extLst>
          </p:cNvPr>
          <p:cNvPicPr/>
          <p:nvPr userDrawn="1"/>
        </p:nvPicPr>
        <p:blipFill>
          <a:blip r:embed="rId1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6" name="Picture 42">
            <a:extLst>
              <a:ext uri="{FF2B5EF4-FFF2-40B4-BE49-F238E27FC236}">
                <a16:creationId xmlns:a16="http://schemas.microsoft.com/office/drawing/2014/main" id="{DB176E9E-7F53-4E7B-B6C5-BBCC334DE4BF}"/>
              </a:ext>
            </a:extLst>
          </p:cNvPr>
          <p:cNvPicPr/>
          <p:nvPr userDrawn="1"/>
        </p:nvPicPr>
        <p:blipFill>
          <a:blip r:embed="rId1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7DE1CDD8-466D-48F6-8267-6EEC261F7CC6}"/>
              </a:ext>
            </a:extLst>
          </p:cNvPr>
          <p:cNvPicPr/>
          <p:nvPr userDrawn="1"/>
        </p:nvPicPr>
        <p:blipFill>
          <a:blip r:embed="rId1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38" name="Picture 38">
            <a:extLst>
              <a:ext uri="{FF2B5EF4-FFF2-40B4-BE49-F238E27FC236}">
                <a16:creationId xmlns:a16="http://schemas.microsoft.com/office/drawing/2014/main" id="{B3DA4D27-9066-4F6B-8B5E-915515FE355D}"/>
              </a:ext>
            </a:extLst>
          </p:cNvPr>
          <p:cNvPicPr/>
          <p:nvPr userDrawn="1"/>
        </p:nvPicPr>
        <p:blipFill>
          <a:blip r:embed="rId15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39" name="Picture 11">
            <a:extLst>
              <a:ext uri="{FF2B5EF4-FFF2-40B4-BE49-F238E27FC236}">
                <a16:creationId xmlns:a16="http://schemas.microsoft.com/office/drawing/2014/main" id="{7B50A346-1BB3-4FD9-885A-937F590845CC}"/>
              </a:ext>
            </a:extLst>
          </p:cNvPr>
          <p:cNvPicPr/>
          <p:nvPr userDrawn="1"/>
        </p:nvPicPr>
        <p:blipFill>
          <a:blip r:embed="rId16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0" name="Picture 33">
            <a:extLst>
              <a:ext uri="{FF2B5EF4-FFF2-40B4-BE49-F238E27FC236}">
                <a16:creationId xmlns:a16="http://schemas.microsoft.com/office/drawing/2014/main" id="{02D3FFF5-079C-4EA5-908C-83CCDE5C09BF}"/>
              </a:ext>
            </a:extLst>
          </p:cNvPr>
          <p:cNvPicPr/>
          <p:nvPr userDrawn="1"/>
        </p:nvPicPr>
        <p:blipFill>
          <a:blip r:embed="rId17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1" name="Picture 20">
            <a:extLst>
              <a:ext uri="{FF2B5EF4-FFF2-40B4-BE49-F238E27FC236}">
                <a16:creationId xmlns:a16="http://schemas.microsoft.com/office/drawing/2014/main" id="{9DF51E3C-5C0A-4365-9D10-23FBF038E6BD}"/>
              </a:ext>
            </a:extLst>
          </p:cNvPr>
          <p:cNvPicPr/>
          <p:nvPr userDrawn="1"/>
        </p:nvPicPr>
        <p:blipFill>
          <a:blip r:embed="rId18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2" name="Picture 39">
            <a:extLst>
              <a:ext uri="{FF2B5EF4-FFF2-40B4-BE49-F238E27FC236}">
                <a16:creationId xmlns:a16="http://schemas.microsoft.com/office/drawing/2014/main" id="{6A56FEA0-DE3E-4141-B5B7-BB45040C16B7}"/>
              </a:ext>
            </a:extLst>
          </p:cNvPr>
          <p:cNvPicPr/>
          <p:nvPr userDrawn="1"/>
        </p:nvPicPr>
        <p:blipFill>
          <a:blip r:embed="rId19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3" name="Picture 40">
            <a:extLst>
              <a:ext uri="{FF2B5EF4-FFF2-40B4-BE49-F238E27FC236}">
                <a16:creationId xmlns:a16="http://schemas.microsoft.com/office/drawing/2014/main" id="{C5439AD9-6A6B-4373-B84F-0262405A1492}"/>
              </a:ext>
            </a:extLst>
          </p:cNvPr>
          <p:cNvPicPr/>
          <p:nvPr userDrawn="1"/>
        </p:nvPicPr>
        <p:blipFill>
          <a:blip r:embed="rId20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4" name="Picture 41">
            <a:extLst>
              <a:ext uri="{FF2B5EF4-FFF2-40B4-BE49-F238E27FC236}">
                <a16:creationId xmlns:a16="http://schemas.microsoft.com/office/drawing/2014/main" id="{D9A0EC7A-BAC8-4E7C-B09F-5A3572A78912}"/>
              </a:ext>
            </a:extLst>
          </p:cNvPr>
          <p:cNvPicPr/>
          <p:nvPr userDrawn="1"/>
        </p:nvPicPr>
        <p:blipFill>
          <a:blip r:embed="rId21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5" name="Picture 35">
            <a:extLst>
              <a:ext uri="{FF2B5EF4-FFF2-40B4-BE49-F238E27FC236}">
                <a16:creationId xmlns:a16="http://schemas.microsoft.com/office/drawing/2014/main" id="{E8D864A1-36F7-46D3-9382-D777E022E80E}"/>
              </a:ext>
            </a:extLst>
          </p:cNvPr>
          <p:cNvPicPr/>
          <p:nvPr userDrawn="1"/>
        </p:nvPicPr>
        <p:blipFill>
          <a:blip r:embed="rId22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6" name="Picture 47">
            <a:extLst>
              <a:ext uri="{FF2B5EF4-FFF2-40B4-BE49-F238E27FC236}">
                <a16:creationId xmlns:a16="http://schemas.microsoft.com/office/drawing/2014/main" id="{AD8D969A-D160-463D-876B-183411057593}"/>
              </a:ext>
            </a:extLst>
          </p:cNvPr>
          <p:cNvPicPr/>
          <p:nvPr userDrawn="1"/>
        </p:nvPicPr>
        <p:blipFill>
          <a:blip r:embed="rId23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47" name="Picture 45">
            <a:extLst>
              <a:ext uri="{FF2B5EF4-FFF2-40B4-BE49-F238E27FC236}">
                <a16:creationId xmlns:a16="http://schemas.microsoft.com/office/drawing/2014/main" id="{C06E0A13-C7F3-4266-B5C3-0F95965FA05B}"/>
              </a:ext>
            </a:extLst>
          </p:cNvPr>
          <p:cNvPicPr/>
          <p:nvPr userDrawn="1"/>
        </p:nvPicPr>
        <p:blipFill>
          <a:blip r:embed="rId24" cstate="print">
            <a:grayscl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83693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01F5F74A-430A-2A9E-C222-5878342F9773}"/>
              </a:ext>
            </a:extLst>
          </p:cNvPr>
          <p:cNvSpPr/>
          <p:nvPr userDrawn="1"/>
        </p:nvSpPr>
        <p:spPr>
          <a:xfrm>
            <a:off x="-17489" y="5339751"/>
            <a:ext cx="12284251" cy="1591889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1" name="Slika 10">
            <a:extLst>
              <a:ext uri="{FF2B5EF4-FFF2-40B4-BE49-F238E27FC236}">
                <a16:creationId xmlns:a16="http://schemas.microsoft.com/office/drawing/2014/main" id="{CA692024-D91A-49A4-B040-69E0F1E5005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2635134"/>
            <a:ext cx="10515600" cy="1591889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D5372B-00DA-024E-B3EC-7BCE9AF06766}"/>
              </a:ext>
            </a:extLst>
          </p:cNvPr>
          <p:cNvSpPr/>
          <p:nvPr userDrawn="1"/>
        </p:nvSpPr>
        <p:spPr>
          <a:xfrm>
            <a:off x="887730" y="4347730"/>
            <a:ext cx="2104851" cy="72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A1179487-072A-5445-B8D4-B11D1443D03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59211"/>
            <a:ext cx="10515600" cy="86640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8F47DE0-3AC1-0490-BF36-366C5DF622C4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BD85A7F-EBCA-5073-6B49-8A0213EF522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5" y="5689013"/>
            <a:ext cx="1518610" cy="1012407"/>
          </a:xfrm>
          <a:prstGeom prst="rect">
            <a:avLst/>
          </a:prstGeom>
        </p:spPr>
      </p:pic>
      <p:pic>
        <p:nvPicPr>
          <p:cNvPr id="13" name="Slika 12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E0FE6FB-01D0-A03F-F554-EB504685C487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5953131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40835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Partn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Slika 25">
            <a:extLst>
              <a:ext uri="{FF2B5EF4-FFF2-40B4-BE49-F238E27FC236}">
                <a16:creationId xmlns:a16="http://schemas.microsoft.com/office/drawing/2014/main" id="{2D6139F9-F3D7-4362-814C-F9F8F779E426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Partners</a:t>
            </a:r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29ABDB6-D7BC-A441-A549-2A2F23A0CAB7}"/>
              </a:ext>
            </a:extLst>
          </p:cNvPr>
          <p:cNvCxnSpPr>
            <a:cxnSpLocks/>
          </p:cNvCxnSpPr>
          <p:nvPr userDrawn="1"/>
        </p:nvCxnSpPr>
        <p:spPr>
          <a:xfrm>
            <a:off x="4439816" y="2654229"/>
            <a:ext cx="0" cy="3456384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 Placeholder 3">
            <a:extLst>
              <a:ext uri="{FF2B5EF4-FFF2-40B4-BE49-F238E27FC236}">
                <a16:creationId xmlns:a16="http://schemas.microsoft.com/office/drawing/2014/main" id="{C04E9C89-A707-7D45-B0F0-FCEB6D150964}"/>
              </a:ext>
            </a:extLst>
          </p:cNvPr>
          <p:cNvSpPr>
            <a:spLocks noGrp="1"/>
          </p:cNvSpPr>
          <p:nvPr>
            <p:ph type="body" sz="half" idx="2" hasCustomPrompt="1"/>
          </p:nvPr>
        </p:nvSpPr>
        <p:spPr>
          <a:xfrm>
            <a:off x="864318" y="4941168"/>
            <a:ext cx="3023954" cy="303186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latin typeface="+mn-lt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Coordinator:</a:t>
            </a:r>
          </a:p>
        </p:txBody>
      </p:sp>
      <p:pic>
        <p:nvPicPr>
          <p:cNvPr id="9" name="Graphic 8">
            <a:extLst>
              <a:ext uri="{FF2B5EF4-FFF2-40B4-BE49-F238E27FC236}">
                <a16:creationId xmlns:a16="http://schemas.microsoft.com/office/drawing/2014/main" id="{84D0DFEC-27D4-144B-BAF8-8B847BAC81E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 l="-212" t="144" r="41243" b="-144"/>
          <a:stretch/>
        </p:blipFill>
        <p:spPr>
          <a:xfrm>
            <a:off x="827999" y="2596736"/>
            <a:ext cx="3023952" cy="832264"/>
          </a:xfrm>
          <a:prstGeom prst="rect">
            <a:avLst/>
          </a:prstGeom>
        </p:spPr>
      </p:pic>
      <p:pic>
        <p:nvPicPr>
          <p:cNvPr id="28" name="Slika 27">
            <a:extLst>
              <a:ext uri="{FF2B5EF4-FFF2-40B4-BE49-F238E27FC236}">
                <a16:creationId xmlns:a16="http://schemas.microsoft.com/office/drawing/2014/main" id="{EBB36926-7CC5-4AF6-8950-BC2CF1911AE5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1409319" y="5429503"/>
            <a:ext cx="1838262" cy="1057022"/>
          </a:xfrm>
          <a:prstGeom prst="rect">
            <a:avLst/>
          </a:prstGeom>
        </p:spPr>
      </p:pic>
      <p:pic>
        <p:nvPicPr>
          <p:cNvPr id="30" name="Picture 43">
            <a:extLst>
              <a:ext uri="{FF2B5EF4-FFF2-40B4-BE49-F238E27FC236}">
                <a16:creationId xmlns:a16="http://schemas.microsoft.com/office/drawing/2014/main" id="{0529424C-7243-4DA6-96B7-92AECD53FFCC}"/>
              </a:ext>
            </a:extLst>
          </p:cNvPr>
          <p:cNvPicPr/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5958" y="3532928"/>
            <a:ext cx="1216025" cy="481965"/>
          </a:xfrm>
          <a:prstGeom prst="rect">
            <a:avLst/>
          </a:prstGeom>
        </p:spPr>
      </p:pic>
      <p:pic>
        <p:nvPicPr>
          <p:cNvPr id="31" name="Picture 44">
            <a:extLst>
              <a:ext uri="{FF2B5EF4-FFF2-40B4-BE49-F238E27FC236}">
                <a16:creationId xmlns:a16="http://schemas.microsoft.com/office/drawing/2014/main" id="{E17A11EE-5716-47C6-8351-002A00AC87AA}"/>
              </a:ext>
            </a:extLst>
          </p:cNvPr>
          <p:cNvPicPr/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23695" y="4388718"/>
            <a:ext cx="1104900" cy="552450"/>
          </a:xfrm>
          <a:prstGeom prst="rect">
            <a:avLst/>
          </a:prstGeom>
        </p:spPr>
      </p:pic>
      <p:pic>
        <p:nvPicPr>
          <p:cNvPr id="32" name="Picture 24">
            <a:extLst>
              <a:ext uri="{FF2B5EF4-FFF2-40B4-BE49-F238E27FC236}">
                <a16:creationId xmlns:a16="http://schemas.microsoft.com/office/drawing/2014/main" id="{4971BE25-D130-47C3-8F73-0BC1A0B90D9A}"/>
              </a:ext>
            </a:extLst>
          </p:cNvPr>
          <p:cNvPicPr/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84844" y="2669786"/>
            <a:ext cx="1025525" cy="427990"/>
          </a:xfrm>
          <a:prstGeom prst="rect">
            <a:avLst/>
          </a:prstGeom>
        </p:spPr>
      </p:pic>
      <p:pic>
        <p:nvPicPr>
          <p:cNvPr id="34" name="Picture 13">
            <a:extLst>
              <a:ext uri="{FF2B5EF4-FFF2-40B4-BE49-F238E27FC236}">
                <a16:creationId xmlns:a16="http://schemas.microsoft.com/office/drawing/2014/main" id="{D0E04117-342D-4B03-B961-40F15FEC6371}"/>
              </a:ext>
            </a:extLst>
          </p:cNvPr>
          <p:cNvPicPr/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00430" y="2780886"/>
            <a:ext cx="1049020" cy="274955"/>
          </a:xfrm>
          <a:prstGeom prst="rect">
            <a:avLst/>
          </a:prstGeom>
        </p:spPr>
      </p:pic>
      <p:pic>
        <p:nvPicPr>
          <p:cNvPr id="36" name="Picture 37">
            <a:extLst>
              <a:ext uri="{FF2B5EF4-FFF2-40B4-BE49-F238E27FC236}">
                <a16:creationId xmlns:a16="http://schemas.microsoft.com/office/drawing/2014/main" id="{ACC8B876-9459-49E6-A871-869067F58875}"/>
              </a:ext>
            </a:extLst>
          </p:cNvPr>
          <p:cNvPicPr/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9811" y="3532928"/>
            <a:ext cx="1413510" cy="397510"/>
          </a:xfrm>
          <a:prstGeom prst="rect">
            <a:avLst/>
          </a:prstGeom>
        </p:spPr>
      </p:pic>
      <p:pic>
        <p:nvPicPr>
          <p:cNvPr id="37" name="Picture 25">
            <a:extLst>
              <a:ext uri="{FF2B5EF4-FFF2-40B4-BE49-F238E27FC236}">
                <a16:creationId xmlns:a16="http://schemas.microsoft.com/office/drawing/2014/main" id="{8D5DA003-5C1E-4545-B261-90ED8EA040EB}"/>
              </a:ext>
            </a:extLst>
          </p:cNvPr>
          <p:cNvPicPr/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65703" y="4461426"/>
            <a:ext cx="969645" cy="407035"/>
          </a:xfrm>
          <a:prstGeom prst="rect">
            <a:avLst/>
          </a:prstGeom>
        </p:spPr>
      </p:pic>
      <p:pic>
        <p:nvPicPr>
          <p:cNvPr id="38" name="Picture 42">
            <a:extLst>
              <a:ext uri="{FF2B5EF4-FFF2-40B4-BE49-F238E27FC236}">
                <a16:creationId xmlns:a16="http://schemas.microsoft.com/office/drawing/2014/main" id="{7EEC7A35-9ECF-4758-8072-DBC801EE8F88}"/>
              </a:ext>
            </a:extLst>
          </p:cNvPr>
          <p:cNvPicPr/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9032" y="3581591"/>
            <a:ext cx="738505" cy="368935"/>
          </a:xfrm>
          <a:prstGeom prst="rect">
            <a:avLst/>
          </a:prstGeom>
        </p:spPr>
      </p:pic>
      <p:pic>
        <p:nvPicPr>
          <p:cNvPr id="39" name="Picture 36">
            <a:extLst>
              <a:ext uri="{FF2B5EF4-FFF2-40B4-BE49-F238E27FC236}">
                <a16:creationId xmlns:a16="http://schemas.microsoft.com/office/drawing/2014/main" id="{02AE47F1-DC21-4480-AB69-678475C34E86}"/>
              </a:ext>
            </a:extLst>
          </p:cNvPr>
          <p:cNvPicPr/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51" y="3415750"/>
            <a:ext cx="943610" cy="755015"/>
          </a:xfrm>
          <a:prstGeom prst="rect">
            <a:avLst/>
          </a:prstGeom>
        </p:spPr>
      </p:pic>
      <p:pic>
        <p:nvPicPr>
          <p:cNvPr id="40" name="Picture 38">
            <a:extLst>
              <a:ext uri="{FF2B5EF4-FFF2-40B4-BE49-F238E27FC236}">
                <a16:creationId xmlns:a16="http://schemas.microsoft.com/office/drawing/2014/main" id="{10B2257C-FD09-4FA6-95AB-A91839100E89}"/>
              </a:ext>
            </a:extLst>
          </p:cNvPr>
          <p:cNvPicPr/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37236" y="4393798"/>
            <a:ext cx="946150" cy="542290"/>
          </a:xfrm>
          <a:prstGeom prst="rect">
            <a:avLst/>
          </a:prstGeom>
        </p:spPr>
      </p:pic>
      <p:pic>
        <p:nvPicPr>
          <p:cNvPr id="41" name="Picture 11">
            <a:extLst>
              <a:ext uri="{FF2B5EF4-FFF2-40B4-BE49-F238E27FC236}">
                <a16:creationId xmlns:a16="http://schemas.microsoft.com/office/drawing/2014/main" id="{7BAB46C8-0714-4079-A6F3-11C51617A700}"/>
              </a:ext>
            </a:extLst>
          </p:cNvPr>
          <p:cNvPicPr/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1752" y="5360996"/>
            <a:ext cx="755015" cy="755015"/>
          </a:xfrm>
          <a:prstGeom prst="rect">
            <a:avLst/>
          </a:prstGeom>
        </p:spPr>
      </p:pic>
      <p:pic>
        <p:nvPicPr>
          <p:cNvPr id="42" name="Picture 33">
            <a:extLst>
              <a:ext uri="{FF2B5EF4-FFF2-40B4-BE49-F238E27FC236}">
                <a16:creationId xmlns:a16="http://schemas.microsoft.com/office/drawing/2014/main" id="{1F2F0D8D-2160-4748-BA70-9F05B1A174C8}"/>
              </a:ext>
            </a:extLst>
          </p:cNvPr>
          <p:cNvPicPr/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30186" y="2596736"/>
            <a:ext cx="1565275" cy="459105"/>
          </a:xfrm>
          <a:prstGeom prst="rect">
            <a:avLst/>
          </a:prstGeom>
        </p:spPr>
      </p:pic>
      <p:pic>
        <p:nvPicPr>
          <p:cNvPr id="43" name="Picture 20">
            <a:extLst>
              <a:ext uri="{FF2B5EF4-FFF2-40B4-BE49-F238E27FC236}">
                <a16:creationId xmlns:a16="http://schemas.microsoft.com/office/drawing/2014/main" id="{DA72A5F7-16DA-426E-9D52-AE46976010D5}"/>
              </a:ext>
            </a:extLst>
          </p:cNvPr>
          <p:cNvPicPr/>
          <p:nvPr userDrawn="1"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2265" y="2742811"/>
            <a:ext cx="1001395" cy="281940"/>
          </a:xfrm>
          <a:prstGeom prst="rect">
            <a:avLst/>
          </a:prstGeom>
        </p:spPr>
      </p:pic>
      <p:pic>
        <p:nvPicPr>
          <p:cNvPr id="44" name="Picture 39">
            <a:extLst>
              <a:ext uri="{FF2B5EF4-FFF2-40B4-BE49-F238E27FC236}">
                <a16:creationId xmlns:a16="http://schemas.microsoft.com/office/drawing/2014/main" id="{AA631774-D298-4F4F-9817-305FE0BE3A91}"/>
              </a:ext>
            </a:extLst>
          </p:cNvPr>
          <p:cNvPicPr/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74316" y="5557211"/>
            <a:ext cx="906145" cy="362585"/>
          </a:xfrm>
          <a:prstGeom prst="rect">
            <a:avLst/>
          </a:prstGeom>
        </p:spPr>
      </p:pic>
      <p:pic>
        <p:nvPicPr>
          <p:cNvPr id="45" name="Picture 40">
            <a:extLst>
              <a:ext uri="{FF2B5EF4-FFF2-40B4-BE49-F238E27FC236}">
                <a16:creationId xmlns:a16="http://schemas.microsoft.com/office/drawing/2014/main" id="{1852786D-C70D-4178-9BC0-D168BE526945}"/>
              </a:ext>
            </a:extLst>
          </p:cNvPr>
          <p:cNvPicPr/>
          <p:nvPr userDrawn="1"/>
        </p:nvPicPr>
        <p:blipFill>
          <a:blip r:embed="rId1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0655" y="5578483"/>
            <a:ext cx="1195705" cy="320040"/>
          </a:xfrm>
          <a:prstGeom prst="rect">
            <a:avLst/>
          </a:prstGeom>
        </p:spPr>
      </p:pic>
      <p:pic>
        <p:nvPicPr>
          <p:cNvPr id="46" name="Picture 41">
            <a:extLst>
              <a:ext uri="{FF2B5EF4-FFF2-40B4-BE49-F238E27FC236}">
                <a16:creationId xmlns:a16="http://schemas.microsoft.com/office/drawing/2014/main" id="{B65ECE45-76D4-4AEF-A5E4-BB481110BBE7}"/>
              </a:ext>
            </a:extLst>
          </p:cNvPr>
          <p:cNvPicPr/>
          <p:nvPr userDrawn="1"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4147" y="3581591"/>
            <a:ext cx="1263650" cy="315595"/>
          </a:xfrm>
          <a:prstGeom prst="rect">
            <a:avLst/>
          </a:prstGeom>
        </p:spPr>
      </p:pic>
      <p:pic>
        <p:nvPicPr>
          <p:cNvPr id="47" name="Picture 35">
            <a:extLst>
              <a:ext uri="{FF2B5EF4-FFF2-40B4-BE49-F238E27FC236}">
                <a16:creationId xmlns:a16="http://schemas.microsoft.com/office/drawing/2014/main" id="{D77CB74F-891E-493B-9926-C040A79292FA}"/>
              </a:ext>
            </a:extLst>
          </p:cNvPr>
          <p:cNvPicPr/>
          <p:nvPr userDrawn="1"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73808" y="4393798"/>
            <a:ext cx="723265" cy="723265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1DCEBF8A-F8C5-4000-9933-EFD351E824F6}"/>
              </a:ext>
            </a:extLst>
          </p:cNvPr>
          <p:cNvPicPr/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101" y="4223936"/>
            <a:ext cx="882015" cy="882015"/>
          </a:xfrm>
          <a:prstGeom prst="rect">
            <a:avLst/>
          </a:prstGeom>
        </p:spPr>
      </p:pic>
      <p:pic>
        <p:nvPicPr>
          <p:cNvPr id="50" name="Picture 45">
            <a:extLst>
              <a:ext uri="{FF2B5EF4-FFF2-40B4-BE49-F238E27FC236}">
                <a16:creationId xmlns:a16="http://schemas.microsoft.com/office/drawing/2014/main" id="{F05BF874-5A59-4067-AC22-8CE1F8219ED2}"/>
              </a:ext>
            </a:extLst>
          </p:cNvPr>
          <p:cNvPicPr/>
          <p:nvPr userDrawn="1"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2159" y="5345121"/>
            <a:ext cx="786765" cy="786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10281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 Slide (Thank You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Slika 12">
            <a:extLst>
              <a:ext uri="{FF2B5EF4-FFF2-40B4-BE49-F238E27FC236}">
                <a16:creationId xmlns:a16="http://schemas.microsoft.com/office/drawing/2014/main" id="{9BC532F7-F571-4887-B0E1-62A90FCD339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20833"/>
          <a:stretch/>
        </p:blipFill>
        <p:spPr>
          <a:xfrm>
            <a:off x="-17489" y="0"/>
            <a:ext cx="12209489" cy="5429249"/>
          </a:xfrm>
          <a:prstGeom prst="rect">
            <a:avLst/>
          </a:prstGeom>
        </p:spPr>
      </p:pic>
      <p:sp>
        <p:nvSpPr>
          <p:cNvPr id="27" name="Title 1">
            <a:extLst>
              <a:ext uri="{FF2B5EF4-FFF2-40B4-BE49-F238E27FC236}">
                <a16:creationId xmlns:a16="http://schemas.microsoft.com/office/drawing/2014/main" id="{DE9005D6-FA24-FB41-BE33-D84D82358576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769404"/>
            <a:ext cx="9144000" cy="1013780"/>
          </a:xfrm>
        </p:spPr>
        <p:txBody>
          <a:bodyPr lIns="90000" tIns="46800" rIns="90000" bIns="46800" anchor="b">
            <a:normAutofit/>
          </a:bodyPr>
          <a:lstStyle>
            <a:lvl1pPr algn="l">
              <a:defRPr sz="400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Thank you message</a:t>
            </a:r>
            <a:endParaRPr lang="en-US" dirty="0"/>
          </a:p>
        </p:txBody>
      </p:sp>
      <p:sp>
        <p:nvSpPr>
          <p:cNvPr id="28" name="Subtitle 2">
            <a:extLst>
              <a:ext uri="{FF2B5EF4-FFF2-40B4-BE49-F238E27FC236}">
                <a16:creationId xmlns:a16="http://schemas.microsoft.com/office/drawing/2014/main" id="{2C7B9ECF-56BE-7746-B299-E0729712B8D6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4073928"/>
            <a:ext cx="9144000" cy="294056"/>
          </a:xfrm>
        </p:spPr>
        <p:txBody>
          <a:bodyPr lIns="90000" tIns="46800" rIns="90000" bIns="46800">
            <a:noAutofit/>
          </a:bodyPr>
          <a:lstStyle>
            <a:lvl1pPr marL="0" indent="0" algn="l">
              <a:buNone/>
              <a:defRPr sz="16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Additional info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43440B-2156-F902-5DCD-C6AC6CEFCEBB}"/>
              </a:ext>
            </a:extLst>
          </p:cNvPr>
          <p:cNvSpPr txBox="1"/>
          <p:nvPr userDrawn="1"/>
        </p:nvSpPr>
        <p:spPr>
          <a:xfrm>
            <a:off x="8260680" y="699064"/>
            <a:ext cx="3463960" cy="276999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r"/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www.</a:t>
            </a:r>
            <a:r>
              <a:rPr lang="sl-SI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inno2mare</a:t>
            </a:r>
            <a:r>
              <a:rPr lang="en-US" sz="1800" b="0" i="0" spc="50" baseline="0" dirty="0">
                <a:solidFill>
                  <a:schemeClr val="bg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.eu</a:t>
            </a:r>
          </a:p>
        </p:txBody>
      </p:sp>
      <p:grpSp>
        <p:nvGrpSpPr>
          <p:cNvPr id="14" name="Skupina 13">
            <a:extLst>
              <a:ext uri="{FF2B5EF4-FFF2-40B4-BE49-F238E27FC236}">
                <a16:creationId xmlns:a16="http://schemas.microsoft.com/office/drawing/2014/main" id="{F342E34E-720F-467B-B3AF-34EA6D65E561}"/>
              </a:ext>
            </a:extLst>
          </p:cNvPr>
          <p:cNvGrpSpPr/>
          <p:nvPr userDrawn="1"/>
        </p:nvGrpSpPr>
        <p:grpSpPr>
          <a:xfrm>
            <a:off x="1062506" y="5615770"/>
            <a:ext cx="5138789" cy="753664"/>
            <a:chOff x="1062506" y="5615770"/>
            <a:chExt cx="5138789" cy="753664"/>
          </a:xfrm>
        </p:grpSpPr>
        <p:sp>
          <p:nvSpPr>
            <p:cNvPr id="15" name="PoljeZBesedilom 14">
              <a:extLst>
                <a:ext uri="{FF2B5EF4-FFF2-40B4-BE49-F238E27FC236}">
                  <a16:creationId xmlns:a16="http://schemas.microsoft.com/office/drawing/2014/main" id="{F117B5AE-E9EC-488E-AAA0-44F121C6DE52}"/>
                </a:ext>
              </a:extLst>
            </p:cNvPr>
            <p:cNvSpPr txBox="1"/>
            <p:nvPr userDrawn="1"/>
          </p:nvSpPr>
          <p:spPr>
            <a:xfrm>
              <a:off x="3622271" y="5723103"/>
              <a:ext cx="2579024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GB" sz="1200" noProof="0">
                  <a:solidFill>
                    <a:schemeClr val="tx2"/>
                  </a:solidFill>
                </a:rPr>
                <a:t>Horizon Europe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European Union Funding</a:t>
              </a:r>
            </a:p>
            <a:p>
              <a:r>
                <a:rPr lang="en-GB" sz="1200" noProof="0">
                  <a:solidFill>
                    <a:schemeClr val="tx2"/>
                  </a:solidFill>
                </a:rPr>
                <a:t>Grant agreement ID: 101087348</a:t>
              </a:r>
            </a:p>
          </p:txBody>
        </p:sp>
        <p:pic>
          <p:nvPicPr>
            <p:cNvPr id="16" name="Slika 15">
              <a:extLst>
                <a:ext uri="{FF2B5EF4-FFF2-40B4-BE49-F238E27FC236}">
                  <a16:creationId xmlns:a16="http://schemas.microsoft.com/office/drawing/2014/main" id="{8FC7A36A-EA6B-46D2-8E8D-8DF0632DA6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1062506" y="5615770"/>
              <a:ext cx="2524351" cy="6623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90306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ravokutnik 6">
            <a:extLst>
              <a:ext uri="{FF2B5EF4-FFF2-40B4-BE49-F238E27FC236}">
                <a16:creationId xmlns:a16="http://schemas.microsoft.com/office/drawing/2014/main" id="{945B8C87-A91F-4E35-3B3A-BF6DCBC505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07AF3-1E77-6341-BFAD-60487F402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768351"/>
            <a:ext cx="10515600" cy="2660650"/>
          </a:xfrm>
        </p:spPr>
        <p:txBody>
          <a:bodyPr anchor="b">
            <a:normAutofit/>
          </a:bodyPr>
          <a:lstStyle>
            <a:lvl1pPr>
              <a:defRPr sz="3200">
                <a:solidFill>
                  <a:schemeClr val="tx2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1A80E2-FFB6-6C4E-8FF4-29E53153B4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09119"/>
            <a:ext cx="10515600" cy="1296145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49DCC913-725B-6B44-AAB7-08EDDD99F86F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01EAB46-C3A7-3ED2-6C78-2162D8DBC1E8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D0B3B3B7-82C6-ABFB-E3A2-68449FD1741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9" name="Slika 8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88E29781-74B4-C065-7709-620328E40DA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9774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FDD1E468-2501-818F-A9AD-601F8075B00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0059"/>
            <a:ext cx="10515600" cy="3875206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8B57999-FDED-F542-9089-8571B3B32F0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890A027B-292D-EF46-7EF5-7D4FD96BC5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D4C3FD99-B713-6201-3FCE-E7F9B5F8F722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73165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06494C81-7810-5767-C588-79C543981363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6133A0-819C-E94E-960E-122CC9E343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7215"/>
            <a:ext cx="10515600" cy="3118049"/>
          </a:xfrm>
        </p:spPr>
        <p:txBody>
          <a:bodyPr/>
          <a:lstStyle>
            <a:lvl1pPr marL="368300" indent="-352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400">
                <a:solidFill>
                  <a:schemeClr val="tx1"/>
                </a:solidFill>
                <a:latin typeface="+mn-lt"/>
              </a:defRPr>
            </a:lvl1pPr>
            <a:lvl2pPr marL="771525" indent="-322263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 sz="2000">
                <a:solidFill>
                  <a:schemeClr val="tx1"/>
                </a:solidFill>
                <a:latin typeface="+mn-lt"/>
              </a:defRPr>
            </a:lvl2pPr>
            <a:lvl3pPr marL="1076325" indent="-25717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3pPr>
            <a:lvl4pPr marL="1477963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4pPr>
            <a:lvl5pPr marL="1831975" indent="-225425"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tabLst/>
              <a:defRPr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FBFB532-2F82-484E-9247-AA12B6BA725C}"/>
              </a:ext>
            </a:extLst>
          </p:cNvPr>
          <p:cNvSpPr txBox="1">
            <a:spLocks/>
          </p:cNvSpPr>
          <p:nvPr userDrawn="1"/>
        </p:nvSpPr>
        <p:spPr>
          <a:xfrm>
            <a:off x="10991849" y="6165304"/>
            <a:ext cx="371249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DA068F61-FA50-B144-AD2A-2E9C660113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70C231C-F67E-854D-BE5E-0766C3687A6B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839788" y="1957016"/>
            <a:ext cx="10523309" cy="407771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B069FF-DFE8-B0DB-332B-46F7AB8BBB8C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4" name="Slika 3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7CCFF216-1764-C2C0-8D90-901EEF0BABB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5" name="Slika 4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243C211E-0976-70D1-7F7C-6BC313E0E01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7055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ravokutnik 4">
            <a:extLst>
              <a:ext uri="{FF2B5EF4-FFF2-40B4-BE49-F238E27FC236}">
                <a16:creationId xmlns:a16="http://schemas.microsoft.com/office/drawing/2014/main" id="{C91C8C60-1B89-6FDB-DED3-F1512CFE74DC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552F86-9897-1944-B750-8C6CCF233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F3B83E-606A-5F43-BD7B-C6D2EC3F3B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AC386-BF1E-944C-A2EC-9B0355C5A1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2024" y="1928557"/>
            <a:ext cx="5041776" cy="3888432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EFD21297-302E-2F42-9698-E3A76BF22FD1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 </a:t>
            </a:r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088212E-47DD-FDDF-DCFC-DBE8BB04BABA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6" name="Slika 5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C81C80D-12AF-36CE-4FAF-F01CE1A369B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548671-045A-93F9-D477-FD07FBEEE47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46797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666E93DE-F99D-A80E-C3A4-1A5D1C968734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42D810-7DBE-6E42-982B-2F24EA6498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14332A-A970-F84C-8094-28A979B249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687216"/>
            <a:ext cx="5040188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3B975C-9F0D-B74A-A949-8D1239E87E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2024" y="2687216"/>
            <a:ext cx="5043364" cy="3118048"/>
          </a:xfrm>
        </p:spPr>
        <p:txBody>
          <a:bodyPr/>
          <a:lstStyle>
            <a:lvl1pPr>
              <a:defRPr>
                <a:latin typeface="+mn-lt"/>
              </a:defRPr>
            </a:lvl1pPr>
            <a:lvl2pPr>
              <a:defRPr>
                <a:latin typeface="+mn-lt"/>
              </a:defRPr>
            </a:lvl2pPr>
            <a:lvl3pPr>
              <a:defRPr>
                <a:latin typeface="+mn-lt"/>
              </a:defRPr>
            </a:lvl3pPr>
            <a:lvl4pPr>
              <a:defRPr>
                <a:latin typeface="+mn-lt"/>
              </a:defRPr>
            </a:lvl4pPr>
            <a:lvl5pPr>
              <a:defRPr>
                <a:latin typeface="+mn-lt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10" name="Slide Number Placeholder 5">
            <a:extLst>
              <a:ext uri="{FF2B5EF4-FFF2-40B4-BE49-F238E27FC236}">
                <a16:creationId xmlns:a16="http://schemas.microsoft.com/office/drawing/2014/main" id="{E6318975-365C-1A40-AFB3-9DAF6BBC053E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11" name="Title 1">
            <a:extLst>
              <a:ext uri="{FF2B5EF4-FFF2-40B4-BE49-F238E27FC236}">
                <a16:creationId xmlns:a16="http://schemas.microsoft.com/office/drawing/2014/main" id="{3514E046-2F9F-6D49-9204-686E082CC8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FF82D8B9-8797-EE41-B71E-6A21421A4768}"/>
              </a:ext>
            </a:extLst>
          </p:cNvPr>
          <p:cNvSpPr>
            <a:spLocks noGrp="1"/>
          </p:cNvSpPr>
          <p:nvPr>
            <p:ph type="body" idx="10"/>
          </p:nvPr>
        </p:nvSpPr>
        <p:spPr>
          <a:xfrm>
            <a:off x="6325594" y="1957016"/>
            <a:ext cx="5040188" cy="463872"/>
          </a:xfrm>
        </p:spPr>
        <p:txBody>
          <a:bodyPr anchor="b">
            <a:noAutofit/>
          </a:bodyPr>
          <a:lstStyle>
            <a:lvl1pPr marL="0" indent="0">
              <a:buNone/>
              <a:defRPr sz="2400" b="0" i="0" cap="none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81005F-F75E-0485-024A-CAF77F300C53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pic>
        <p:nvPicPr>
          <p:cNvPr id="5" name="Slika 4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C491CC10-6389-BC09-FCD5-1FEB87C6CF7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7" name="Slika 6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1695EACC-FB6E-53E0-55E8-321D6472DC6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20287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121E3739-D481-088E-5570-C353FC25E177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C25270D-6D81-E393-C0FD-AE2FE9CDE682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AD09E7B7-583D-BB3A-9529-3F0A105D7FC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31F57808-E981-3C5D-BD22-997CEE539CC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72342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ravokutnik 1">
            <a:extLst>
              <a:ext uri="{FF2B5EF4-FFF2-40B4-BE49-F238E27FC236}">
                <a16:creationId xmlns:a16="http://schemas.microsoft.com/office/drawing/2014/main" id="{E22742FB-D864-20FF-54BA-CF16275ECF0A}"/>
              </a:ext>
            </a:extLst>
          </p:cNvPr>
          <p:cNvSpPr/>
          <p:nvPr userDrawn="1"/>
        </p:nvSpPr>
        <p:spPr>
          <a:xfrm>
            <a:off x="-17489" y="5805264"/>
            <a:ext cx="12284251" cy="1126376"/>
          </a:xfrm>
          <a:prstGeom prst="rect">
            <a:avLst/>
          </a:prstGeom>
          <a:solidFill>
            <a:srgbClr val="00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pic>
        <p:nvPicPr>
          <p:cNvPr id="10" name="Slika 9">
            <a:extLst>
              <a:ext uri="{FF2B5EF4-FFF2-40B4-BE49-F238E27FC236}">
                <a16:creationId xmlns:a16="http://schemas.microsoft.com/office/drawing/2014/main" id="{E3325509-1487-4C9C-921A-5BE5F7DB615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70416"/>
          <a:stretch/>
        </p:blipFill>
        <p:spPr>
          <a:xfrm>
            <a:off x="-17489" y="0"/>
            <a:ext cx="12209489" cy="2028824"/>
          </a:xfrm>
          <a:prstGeom prst="rect">
            <a:avLst/>
          </a:prstGeo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271987-403E-964A-B79F-33733FDF27A6}"/>
              </a:ext>
            </a:extLst>
          </p:cNvPr>
          <p:cNvSpPr txBox="1">
            <a:spLocks/>
          </p:cNvSpPr>
          <p:nvPr userDrawn="1"/>
        </p:nvSpPr>
        <p:spPr>
          <a:xfrm>
            <a:off x="10704512" y="6165304"/>
            <a:ext cx="658586" cy="407771"/>
          </a:xfrm>
          <a:prstGeom prst="rect">
            <a:avLst/>
          </a:prstGeom>
        </p:spPr>
        <p:txBody>
          <a:bodyPr vert="horz" lIns="0" tIns="45720" rIns="0" bIns="45720" rtlCol="0" anchor="ctr"/>
          <a:lstStyle>
            <a:defPPr>
              <a:defRPr lang="en-US"/>
            </a:defPPr>
            <a:lvl1pPr marL="0" algn="r" defTabSz="914400" rtl="0" eaLnBrk="1" latinLnBrk="0" hangingPunct="1">
              <a:defRPr sz="1800" b="1" i="0" kern="1200">
                <a:solidFill>
                  <a:schemeClr val="tx1"/>
                </a:solidFill>
                <a:latin typeface="Open Sans Semibold" panose="020B0606030504020204" pitchFamily="34" charset="0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F7EEA10-06A0-604E-AEB7-31004AD3580A}" type="slidenum">
              <a:rPr lang="en-US" smtClean="0">
                <a:latin typeface="+mj-lt"/>
              </a:rPr>
              <a:pPr/>
              <a:t>‹#›</a:t>
            </a:fld>
            <a:endParaRPr lang="en-US" dirty="0">
              <a:latin typeface="+mj-lt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4442F64-2A67-D84C-B6DE-9C910A1D98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</p:spPr>
        <p:txBody>
          <a:bodyPr/>
          <a:lstStyle>
            <a:lvl1pPr>
              <a:defRPr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A5CA29-BF12-3BB8-E14C-4214AEBF253F}"/>
              </a:ext>
            </a:extLst>
          </p:cNvPr>
          <p:cNvSpPr txBox="1"/>
          <p:nvPr userDrawn="1"/>
        </p:nvSpPr>
        <p:spPr>
          <a:xfrm>
            <a:off x="9278112" y="6199912"/>
            <a:ext cx="144200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5D67E691-913D-4CE0-B651-F27F9AE34048}" type="datetime1">
              <a:rPr lang="en-GB" sz="1600" b="0" i="0" kern="1200" smtClean="0">
                <a:solidFill>
                  <a:schemeClr val="tx1"/>
                </a:solidFill>
                <a:latin typeface="+mn-lt"/>
                <a:ea typeface="Open Sans" pitchFamily="2" charset="0"/>
                <a:cs typeface="Open Sans" pitchFamily="2" charset="0"/>
              </a:rPr>
              <a:t>12/03/2025</a:t>
            </a:fld>
            <a:endParaRPr lang="en-GB" sz="1800" b="0" i="0" kern="1200" dirty="0">
              <a:solidFill>
                <a:schemeClr val="tx1"/>
              </a:solidFill>
              <a:latin typeface="+mn-lt"/>
              <a:ea typeface="Open Sans" pitchFamily="2" charset="0"/>
              <a:cs typeface="Open Sans" pitchFamily="2" charset="0"/>
            </a:endParaRPr>
          </a:p>
        </p:txBody>
      </p:sp>
      <p:pic>
        <p:nvPicPr>
          <p:cNvPr id="3" name="Slika 2" descr="Slika na kojoj se prikazuje Font, grafika, grafički dizajn, snimka zaslona&#10;&#10;Opis je automatski generiran">
            <a:extLst>
              <a:ext uri="{FF2B5EF4-FFF2-40B4-BE49-F238E27FC236}">
                <a16:creationId xmlns:a16="http://schemas.microsoft.com/office/drawing/2014/main" id="{33E0D587-BEF8-2494-EC2F-6C3E84AE208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682454" y="5838937"/>
            <a:ext cx="1518610" cy="1012407"/>
          </a:xfrm>
          <a:prstGeom prst="rect">
            <a:avLst/>
          </a:prstGeom>
        </p:spPr>
      </p:pic>
      <p:pic>
        <p:nvPicPr>
          <p:cNvPr id="4" name="Slika 3" descr="Slika na kojoj se prikazuje Font, grafika, logotip, grafički dizajn&#10;&#10;Opis je automatski generiran">
            <a:extLst>
              <a:ext uri="{FF2B5EF4-FFF2-40B4-BE49-F238E27FC236}">
                <a16:creationId xmlns:a16="http://schemas.microsoft.com/office/drawing/2014/main" id="{66A64F4B-B0B3-D166-4B1E-3672BB9EDD52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41793" y="6134810"/>
            <a:ext cx="1873995" cy="365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555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5B8F227-7373-1E43-9AE6-DD0D8020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6712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8FA4D0-B90C-2B46-AAF8-EDA29B612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59619"/>
            <a:ext cx="10515600" cy="38456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94476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76" r:id="rId3"/>
    <p:sldLayoutId id="2147483670" r:id="rId4"/>
    <p:sldLayoutId id="2147483650" r:id="rId5"/>
    <p:sldLayoutId id="2147483652" r:id="rId6"/>
    <p:sldLayoutId id="2147483653" r:id="rId7"/>
    <p:sldLayoutId id="2147483654" r:id="rId8"/>
    <p:sldLayoutId id="2147483674" r:id="rId9"/>
    <p:sldLayoutId id="2147483655" r:id="rId10"/>
    <p:sldLayoutId id="2147483675" r:id="rId11"/>
    <p:sldLayoutId id="2147483656" r:id="rId12"/>
    <p:sldLayoutId id="2147483673" r:id="rId13"/>
    <p:sldLayoutId id="2147483657" r:id="rId14"/>
    <p:sldLayoutId id="2147483671" r:id="rId15"/>
    <p:sldLayoutId id="2147483666" r:id="rId16"/>
    <p:sldLayoutId id="2147483672" r:id="rId17"/>
    <p:sldLayoutId id="2147483668" r:id="rId18"/>
    <p:sldLayoutId id="2147483667" r:id="rId19"/>
    <p:sldLayoutId id="2147483677" r:id="rId20"/>
    <p:sldLayoutId id="2147483669" r:id="rId2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 cap="all" baseline="0">
          <a:solidFill>
            <a:schemeClr val="tx2"/>
          </a:solidFill>
          <a:latin typeface="Open Sans Semibold" panose="020B0606030504020204" pitchFamily="34" charset="0"/>
          <a:ea typeface="Open Sans Semibold" panose="020B0606030504020204" pitchFamily="34" charset="0"/>
          <a:cs typeface="Open Sans Semibold" panose="020B0606030504020204" pitchFamily="34" charset="0"/>
        </a:defRPr>
      </a:lvl1pPr>
    </p:titleStyle>
    <p:bodyStyle>
      <a:lvl1pPr marL="368300" indent="-352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4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1pPr>
      <a:lvl2pPr marL="771525" indent="-274638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22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20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defRPr sz="18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4pPr>
      <a:lvl5pPr marL="1960563" indent="-225425" algn="l" defTabSz="914400" rtl="0" eaLnBrk="1" latinLnBrk="0" hangingPunct="1">
        <a:lnSpc>
          <a:spcPct val="90000"/>
        </a:lnSpc>
        <a:spcBef>
          <a:spcPts val="600"/>
        </a:spcBef>
        <a:spcAft>
          <a:spcPts val="600"/>
        </a:spcAft>
        <a:buClr>
          <a:schemeClr val="accent2"/>
        </a:buClr>
        <a:buFont typeface="Wingdings" pitchFamily="2" charset="2"/>
        <a:buChar char="§"/>
        <a:tabLst/>
        <a:defRPr sz="1600" kern="1200">
          <a:solidFill>
            <a:schemeClr val="tx1"/>
          </a:solidFill>
          <a:latin typeface="Open Sans" panose="020B0606030504020204" pitchFamily="34" charset="0"/>
          <a:ea typeface="Open Sans" panose="020B0606030504020204" pitchFamily="34" charset="0"/>
          <a:cs typeface="Open Sans" panose="020B0606030504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png"/><Relationship Id="rId7" Type="http://schemas.openxmlformats.org/officeDocument/2006/relationships/image" Target="../media/image4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5.png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49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1.png"/><Relationship Id="rId4" Type="http://schemas.openxmlformats.org/officeDocument/2006/relationships/image" Target="../media/image6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6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7" Type="http://schemas.openxmlformats.org/officeDocument/2006/relationships/image" Target="../media/image6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68.png"/><Relationship Id="rId5" Type="http://schemas.openxmlformats.org/officeDocument/2006/relationships/image" Target="../media/image67.png"/><Relationship Id="rId4" Type="http://schemas.openxmlformats.org/officeDocument/2006/relationships/image" Target="../media/image6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6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7" Type="http://schemas.openxmlformats.org/officeDocument/2006/relationships/image" Target="../media/image7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4.png"/><Relationship Id="rId5" Type="http://schemas.openxmlformats.org/officeDocument/2006/relationships/image" Target="../media/image73.png"/><Relationship Id="rId4" Type="http://schemas.openxmlformats.org/officeDocument/2006/relationships/image" Target="../media/image7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0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8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0.png"/><Relationship Id="rId5" Type="http://schemas.openxmlformats.org/officeDocument/2006/relationships/image" Target="../media/image89.png"/><Relationship Id="rId4" Type="http://schemas.openxmlformats.org/officeDocument/2006/relationships/image" Target="../media/image8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0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96.png"/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5BD0C-01E3-3E4E-BFED-FF7788CD9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Uvod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u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baze</a:t>
            </a:r>
            <a:r>
              <a:rPr lang="en-US" sz="36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3600" b="1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podataka</a:t>
            </a:r>
            <a:endParaRPr lang="en-US" sz="3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A13816C-9B29-4BD9-737F-9185C002EB0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Pohrana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1914241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F0719F-6F27-363C-1646-69F1B8C033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70B707C6-CED5-C1DC-29C1-ABB8BCC76134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 &amp; DELETE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A3BD82D-9DF7-23DE-92D9-E8E946CE4FA9}"/>
              </a:ext>
            </a:extLst>
          </p:cNvPr>
          <p:cNvSpPr txBox="1"/>
          <p:nvPr/>
        </p:nvSpPr>
        <p:spPr>
          <a:xfrm>
            <a:off x="675002" y="2803770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Ažuriranje više stupaca odjednom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AC923-D65F-69AE-067F-0CAA1943F44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2351" y="1596537"/>
            <a:ext cx="1304925" cy="75247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EE3A08-A374-1721-0ABB-EFC9E68B5A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1" y="2602674"/>
            <a:ext cx="2743200" cy="77152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90D89D5-EF7B-98D8-5A75-B1E06B66AF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973671" y="2764599"/>
            <a:ext cx="1590675" cy="60960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DA6BF887-15C4-5CA6-902E-7370076A14D6}"/>
              </a:ext>
            </a:extLst>
          </p:cNvPr>
          <p:cNvSpPr txBox="1"/>
          <p:nvPr/>
        </p:nvSpPr>
        <p:spPr>
          <a:xfrm>
            <a:off x="10191307" y="2395267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B575E04-C165-62A3-B091-B2ECBB751EBB}"/>
              </a:ext>
            </a:extLst>
          </p:cNvPr>
          <p:cNvSpPr txBox="1"/>
          <p:nvPr/>
        </p:nvSpPr>
        <p:spPr>
          <a:xfrm>
            <a:off x="675002" y="1675821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pl-PL" dirty="0"/>
              <a:t>Ažuriranje podataka u SQL bazi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A88BC17-F6CA-B4E1-D626-74F001D241E7}"/>
              </a:ext>
            </a:extLst>
          </p:cNvPr>
          <p:cNvSpPr txBox="1"/>
          <p:nvPr/>
        </p:nvSpPr>
        <p:spPr>
          <a:xfrm>
            <a:off x="735586" y="4027231"/>
            <a:ext cx="262978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Brisanje podataka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CBB73822-1ADE-93C4-12A7-62A783721D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21145" y="3929838"/>
            <a:ext cx="1790700" cy="53340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17A8145E-9FA0-C00F-8A2E-C4B13B2E814A}"/>
              </a:ext>
            </a:extLst>
          </p:cNvPr>
          <p:cNvSpPr txBox="1"/>
          <p:nvPr/>
        </p:nvSpPr>
        <p:spPr>
          <a:xfrm>
            <a:off x="10191307" y="3538641"/>
            <a:ext cx="95693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OPREZ</a:t>
            </a:r>
            <a:endParaRPr lang="hr-HR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E0FC6D11-4A10-596A-9FEC-B57C6B7F76F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912534" y="3961228"/>
            <a:ext cx="1514475" cy="400050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5C6DA294-CE70-DCE6-191F-DFD520C604A7}"/>
              </a:ext>
            </a:extLst>
          </p:cNvPr>
          <p:cNvSpPr txBox="1"/>
          <p:nvPr/>
        </p:nvSpPr>
        <p:spPr>
          <a:xfrm>
            <a:off x="735586" y="4881360"/>
            <a:ext cx="608907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Kako obrisati SVE podatke, ali sačuvati tablicu?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284F503-82C9-DE88-1A00-50940215F0E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735420" y="4820734"/>
            <a:ext cx="1962150" cy="438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10794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F1A05-B2F4-F7DF-DF98-3618C14DB0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429DFAE-1352-2EB1-8A50-C79927978A7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626659B-BA3E-5966-66EE-A6D9F82792FD}"/>
              </a:ext>
            </a:extLst>
          </p:cNvPr>
          <p:cNvSpPr txBox="1"/>
          <p:nvPr/>
        </p:nvSpPr>
        <p:spPr>
          <a:xfrm>
            <a:off x="618484" y="1870134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hr-HR" b="1" dirty="0" err="1"/>
              <a:t>Primary</a:t>
            </a:r>
            <a:r>
              <a:rPr lang="hr-HR" b="1" dirty="0"/>
              <a:t> </a:t>
            </a:r>
            <a:r>
              <a:rPr lang="hr-HR" b="1" dirty="0" err="1"/>
              <a:t>Key</a:t>
            </a:r>
            <a:r>
              <a:rPr lang="hr-HR" b="1" dirty="0"/>
              <a:t> (PK)</a:t>
            </a:r>
            <a:r>
              <a:rPr lang="hr-HR" dirty="0"/>
              <a:t> – Identificira svaki zapis unutar tablice (jedinstven ID).</a:t>
            </a:r>
            <a:endParaRPr lang="en-US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B26D7993-AB46-FD7A-C53A-FDA6F21D80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9976" y="1905995"/>
            <a:ext cx="4636903" cy="1220940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FEE84D3-5A9D-46DE-280F-4C66D0765711}"/>
              </a:ext>
            </a:extLst>
          </p:cNvPr>
          <p:cNvSpPr txBox="1"/>
          <p:nvPr/>
        </p:nvSpPr>
        <p:spPr>
          <a:xfrm>
            <a:off x="697840" y="4281685"/>
            <a:ext cx="61456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Dodavanje prve narudžbe</a:t>
            </a:r>
            <a:endParaRPr lang="en-US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DA556829-A2E5-0954-4F33-C562C62F10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99976" y="4176624"/>
            <a:ext cx="4314825" cy="533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26680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8F1BDC-A594-5B31-3541-69AB655FC3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4DE159B-EB90-AE02-5AB3-FB27265434B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SQL Relacije i JOIN 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C26E90-14A1-EBDB-B33F-DCD26FCE11AF}"/>
              </a:ext>
            </a:extLst>
          </p:cNvPr>
          <p:cNvSpPr txBox="1"/>
          <p:nvPr/>
        </p:nvSpPr>
        <p:spPr>
          <a:xfrm>
            <a:off x="706734" y="2883962"/>
            <a:ext cx="614561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 SQL-u postoje različite vrste JOIN-ova:</a:t>
            </a:r>
          </a:p>
          <a:p>
            <a:r>
              <a:rPr lang="hr-HR" dirty="0"/>
              <a:t>👉 </a:t>
            </a:r>
            <a:r>
              <a:rPr lang="hr-HR" b="1" dirty="0"/>
              <a:t>INNER JOIN</a:t>
            </a:r>
            <a:r>
              <a:rPr lang="hr-HR" dirty="0"/>
              <a:t> – Spaja samo one retke koji imaju podudaranje u obje tablice.</a:t>
            </a:r>
          </a:p>
          <a:p>
            <a:r>
              <a:rPr lang="hr-HR" dirty="0"/>
              <a:t>👉 </a:t>
            </a:r>
            <a:r>
              <a:rPr lang="hr-HR" b="1" dirty="0"/>
              <a:t>LEFT JOIN</a:t>
            </a:r>
            <a:r>
              <a:rPr lang="hr-HR" dirty="0"/>
              <a:t> – Uključuje sve retke iz lijeve tablice i samo podudarne iz desne.</a:t>
            </a:r>
          </a:p>
          <a:p>
            <a:r>
              <a:rPr lang="hr-HR" dirty="0"/>
              <a:t>👉 </a:t>
            </a:r>
            <a:r>
              <a:rPr lang="hr-HR" b="1" dirty="0"/>
              <a:t>RIGHT JOIN</a:t>
            </a:r>
            <a:r>
              <a:rPr lang="hr-HR" dirty="0"/>
              <a:t> – Obrnuto od LEFT JOIN.</a:t>
            </a:r>
          </a:p>
          <a:p>
            <a:r>
              <a:rPr lang="hr-HR" dirty="0"/>
              <a:t>👉 </a:t>
            </a:r>
            <a:r>
              <a:rPr lang="hr-HR" b="1" dirty="0"/>
              <a:t>FULL JOIN</a:t>
            </a:r>
            <a:r>
              <a:rPr lang="hr-HR" dirty="0"/>
              <a:t> – Vraća sve retke iz obje tablice, bez obzira na podudaranje.</a:t>
            </a:r>
          </a:p>
          <a:p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3D3834A-DF8D-68A7-95BA-1E125655EFB2}"/>
              </a:ext>
            </a:extLst>
          </p:cNvPr>
          <p:cNvSpPr txBox="1"/>
          <p:nvPr/>
        </p:nvSpPr>
        <p:spPr>
          <a:xfrm>
            <a:off x="675002" y="1675821"/>
            <a:ext cx="61456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Jedna od </a:t>
            </a:r>
            <a:r>
              <a:rPr lang="hr-HR" b="1" dirty="0"/>
              <a:t>najmoćnijih funkcionalnosti SQL-a</a:t>
            </a:r>
            <a:r>
              <a:rPr lang="hr-HR" dirty="0"/>
              <a:t> je </a:t>
            </a:r>
            <a:r>
              <a:rPr lang="hr-HR" b="1" dirty="0"/>
              <a:t>JOIN</a:t>
            </a:r>
            <a:r>
              <a:rPr lang="hr-HR" dirty="0"/>
              <a:t>, koja nam omogućuje </a:t>
            </a:r>
            <a:r>
              <a:rPr lang="hr-HR" b="1" dirty="0"/>
              <a:t>spajanje tablica na temelju odnosa između njih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E437372-864C-7ADC-CEF4-C499074CE9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90119" y="1756023"/>
            <a:ext cx="4920438" cy="54583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40D1602-2B85-406D-2C06-5A695F412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2352" y="2444172"/>
            <a:ext cx="4920438" cy="490557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2A53F885-9C04-04B1-B8D8-8932BBA77DC1}"/>
              </a:ext>
            </a:extLst>
          </p:cNvPr>
          <p:cNvGrpSpPr/>
          <p:nvPr/>
        </p:nvGrpSpPr>
        <p:grpSpPr>
          <a:xfrm>
            <a:off x="6807486" y="3594639"/>
            <a:ext cx="5311128" cy="859675"/>
            <a:chOff x="6820620" y="3241822"/>
            <a:chExt cx="5311128" cy="859675"/>
          </a:xfrm>
        </p:grpSpPr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D9CEC5D4-6668-F1CC-F513-DE03A9FBB49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463050" y="3278914"/>
              <a:ext cx="1303193" cy="822583"/>
            </a:xfrm>
            <a:prstGeom prst="rect">
              <a:avLst/>
            </a:prstGeom>
          </p:spPr>
        </p:pic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5C3E0121-CFCF-7003-B317-F4B8EAB9AA9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6820620" y="3251925"/>
              <a:ext cx="1217355" cy="772552"/>
            </a:xfrm>
            <a:prstGeom prst="rect">
              <a:avLst/>
            </a:prstGeom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5FC25C1-8681-E60F-D464-7FA6144CF051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22332" y="3301789"/>
              <a:ext cx="1170523" cy="717275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92738A8D-5986-4A91-6FC1-2B0D6D51877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10567820" y="3241822"/>
              <a:ext cx="1563928" cy="8596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1273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D8D391-E500-51BA-E7FD-06C8D5BAD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5F4FD-1537-5299-B877-F1D1B4403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33981EC-5E89-16A5-C438-450D17DC012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broj narudžbe</a:t>
            </a:r>
            <a:r>
              <a:rPr lang="hr-HR" dirty="0"/>
              <a:t>, </a:t>
            </a:r>
            <a:r>
              <a:rPr lang="hr-HR" b="1" dirty="0"/>
              <a:t>naziv proizvoda</a:t>
            </a:r>
            <a:r>
              <a:rPr lang="hr-HR" dirty="0"/>
              <a:t>, </a:t>
            </a:r>
            <a:r>
              <a:rPr lang="hr-HR" b="1" dirty="0"/>
              <a:t>cijenu</a:t>
            </a:r>
            <a:r>
              <a:rPr lang="hr-HR" dirty="0"/>
              <a:t> i </a:t>
            </a:r>
            <a:r>
              <a:rPr lang="hr-HR" b="1" dirty="0"/>
              <a:t>stanje na skladištu</a:t>
            </a:r>
            <a:r>
              <a:rPr lang="hr-HR" dirty="0"/>
              <a:t>.</a:t>
            </a:r>
            <a:endParaRPr lang="en-US" dirty="0"/>
          </a:p>
          <a:p>
            <a:pPr marL="285750" indent="-285750">
              <a:buFontTx/>
              <a:buChar char="-"/>
            </a:pPr>
            <a:endParaRPr lang="en-US" dirty="0"/>
          </a:p>
          <a:p>
            <a:pPr marL="285750" indent="-285750">
              <a:buFontTx/>
              <a:buChar char="-"/>
            </a:pPr>
            <a:r>
              <a:rPr lang="hr-HR" dirty="0"/>
              <a:t>Dohvatiti </a:t>
            </a:r>
            <a:r>
              <a:rPr lang="hr-HR" b="1" dirty="0"/>
              <a:t>ime kupca, proizvod koji je kupio, cijenu i broj narudžbe</a:t>
            </a:r>
            <a:r>
              <a:rPr lang="hr-HR" dirty="0"/>
              <a:t> iz više tablica istovremeno.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88980A7-6A1F-37BE-BA42-2F1B1E95CB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7057" y="2500312"/>
            <a:ext cx="6305550" cy="6191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F1716DD-6DE7-ACE3-D299-9DFA98C235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97057" y="3931167"/>
            <a:ext cx="628650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604486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DD9DAC-28A5-CD3E-01A2-67A86A893F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DE681E-B707-A718-F041-A3BA24A16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71FA222-DB6D-A366-04A0-EA6C07CE6CA9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Tx/>
              <a:buChar char="-"/>
            </a:pPr>
            <a:r>
              <a:rPr lang="hr-HR" dirty="0"/>
              <a:t>🔥 Izrađujemo </a:t>
            </a:r>
            <a:r>
              <a:rPr lang="hr-HR" b="1" dirty="0"/>
              <a:t>kviz o glavnim gradovima</a:t>
            </a:r>
            <a:r>
              <a:rPr lang="hr-HR" dirty="0"/>
              <a:t>!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Aplikacija prikazuje ime države i korisnik mora unijeti glavni grad.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točan, povećava se broj bodova.</a:t>
            </a:r>
            <a:endParaRPr lang="en-US" dirty="0"/>
          </a:p>
          <a:p>
            <a:pPr marL="285750" indent="-285750">
              <a:buFontTx/>
              <a:buChar char="-"/>
            </a:pPr>
            <a:br>
              <a:rPr lang="hr-HR" dirty="0"/>
            </a:br>
            <a:r>
              <a:rPr lang="hr-HR" dirty="0"/>
              <a:t>✔ Ako je odgovor netočan – igra je gotova i prikazuje se rezultat.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B12F23E-6890-5936-C719-19C231474D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10765"/>
            <a:ext cx="5114925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1591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0E9967-3189-098E-8001-570B9AC1BA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ADEC03D6-8D73-8D5D-CAF3-5BDD289D247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C00BA08-CF7A-E52E-980D-1099CCBB3427}"/>
              </a:ext>
            </a:extLst>
          </p:cNvPr>
          <p:cNvSpPr txBox="1"/>
          <p:nvPr/>
        </p:nvSpPr>
        <p:spPr>
          <a:xfrm>
            <a:off x="1024270" y="1647468"/>
            <a:ext cx="264927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</a:t>
            </a:r>
            <a:r>
              <a:rPr lang="hr-HR" dirty="0"/>
              <a:t> </a:t>
            </a:r>
            <a:r>
              <a:rPr lang="en-US" dirty="0" err="1"/>
              <a:t>Povezivanje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bazom</a:t>
            </a:r>
            <a:endParaRPr lang="en-US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0DB4DD53-6B66-5784-374B-FE4E81D2DD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26413" y="2193109"/>
            <a:ext cx="1884620" cy="1922616"/>
          </a:xfrm>
          <a:prstGeom prst="rect">
            <a:avLst/>
          </a:prstGeom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CE8D563F-17B6-B61A-C588-993DAFC4E4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0921" y="2190362"/>
            <a:ext cx="3176809" cy="1266478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DCBC15BB-E323-AA3A-621B-802F45C176F5}"/>
              </a:ext>
            </a:extLst>
          </p:cNvPr>
          <p:cNvSpPr txBox="1"/>
          <p:nvPr/>
        </p:nvSpPr>
        <p:spPr>
          <a:xfrm>
            <a:off x="4020713" y="1643376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Dohvaćanje podataka iz baze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ECB6984-7E68-73A7-CED7-09997CD802A9}"/>
              </a:ext>
            </a:extLst>
          </p:cNvPr>
          <p:cNvSpPr txBox="1"/>
          <p:nvPr/>
        </p:nvSpPr>
        <p:spPr>
          <a:xfrm>
            <a:off x="8240067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Pokretanje Express servera</a:t>
            </a:r>
            <a:endParaRPr lang="en-US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9E011CA3-7864-E528-CDE4-9B01408D0A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8372" y="2190362"/>
            <a:ext cx="2836568" cy="1209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889368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AA1B2-8D60-CF7D-B08C-92C66EEF3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7133C36-5F26-94E0-8705-09A1514B757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WORLD QUIZ VJEZBA</a:t>
            </a:r>
            <a:endParaRPr lang="hr-H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F0E90B3-0411-7412-C4D2-0D9D8AFD31B2}"/>
              </a:ext>
            </a:extLst>
          </p:cNvPr>
          <p:cNvSpPr txBox="1"/>
          <p:nvPr/>
        </p:nvSpPr>
        <p:spPr>
          <a:xfrm>
            <a:off x="1024270" y="1647468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Generiranje slučajnog pitanja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BF31045-83D3-FC49-CFCF-A1CC8299D3F8}"/>
              </a:ext>
            </a:extLst>
          </p:cNvPr>
          <p:cNvSpPr txBox="1"/>
          <p:nvPr/>
        </p:nvSpPr>
        <p:spPr>
          <a:xfrm>
            <a:off x="6507763" y="1647468"/>
            <a:ext cx="34646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- </a:t>
            </a:r>
            <a:r>
              <a:rPr lang="hr-HR" dirty="0"/>
              <a:t>Obrada odgovora korisnika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99D440-24EC-0BF7-3CE8-F6651E1C1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812" y="2289542"/>
            <a:ext cx="3346709" cy="196865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BC8540E-99F3-6332-122E-82517EAA00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74133" y="2289542"/>
            <a:ext cx="3464607" cy="220346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6A06FFB-09AF-2AE5-ECFA-0CB1FFCB9CE7}"/>
              </a:ext>
            </a:extLst>
          </p:cNvPr>
          <p:cNvSpPr txBox="1"/>
          <p:nvPr/>
        </p:nvSpPr>
        <p:spPr>
          <a:xfrm>
            <a:off x="921488" y="4984319"/>
            <a:ext cx="363810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en-US" dirty="0" err="1"/>
              <a:t>Pokretanje</a:t>
            </a:r>
            <a:r>
              <a:rPr lang="en-US" dirty="0"/>
              <a:t> </a:t>
            </a:r>
            <a:r>
              <a:rPr lang="en-US" dirty="0" err="1"/>
              <a:t>aplikacije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925F186-3234-9204-0D29-A6A96B8B31C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13521" y="4916572"/>
            <a:ext cx="1400175" cy="504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390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9E7966-0925-D5EB-1268-594B1F0024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F90E1C-8B32-D980-7828-5A01931E70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47C47DD9-937B-340F-D6FE-BEC80C3003AE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Možeš li dodati tablicu </a:t>
            </a:r>
            <a:r>
              <a:rPr lang="hr-HR" b="1" dirty="0" err="1"/>
              <a:t>flags</a:t>
            </a:r>
            <a:r>
              <a:rPr lang="hr-HR" dirty="0"/>
              <a:t> i napraviti kviz s prepoznavanjem zastava?</a:t>
            </a:r>
          </a:p>
          <a:p>
            <a:r>
              <a:rPr lang="hr-HR" dirty="0"/>
              <a:t>✔ Koristi </a:t>
            </a:r>
            <a:r>
              <a:rPr lang="hr-HR" b="1" dirty="0"/>
              <a:t>SELECT * FROM </a:t>
            </a:r>
            <a:r>
              <a:rPr lang="hr-HR" b="1" dirty="0" err="1"/>
              <a:t>flags</a:t>
            </a:r>
            <a:r>
              <a:rPr lang="hr-HR" b="1" dirty="0"/>
              <a:t>;</a:t>
            </a:r>
            <a:br>
              <a:rPr lang="hr-HR" dirty="0"/>
            </a:br>
            <a:r>
              <a:rPr lang="hr-HR" dirty="0"/>
              <a:t>✔ Prikaži sliku zastave i traži unos imena države</a:t>
            </a:r>
            <a:br>
              <a:rPr lang="hr-HR" dirty="0"/>
            </a:br>
            <a:r>
              <a:rPr lang="hr-HR" dirty="0"/>
              <a:t>✔ Ako korisnik pogriješi – igra završava!</a:t>
            </a:r>
          </a:p>
        </p:txBody>
      </p:sp>
    </p:spTree>
    <p:extLst>
      <p:ext uri="{BB962C8B-B14F-4D97-AF65-F5344CB8AC3E}">
        <p14:creationId xmlns:p14="http://schemas.microsoft.com/office/powerpoint/2010/main" val="119835624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B2760B-E071-F247-11DC-4074D00F8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8054AB-20D1-78B2-5294-0D24975B8E4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Relacijske baze podataka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DAD11E2-FD30-BAF6-E774-B3B1A1EAFA1D}"/>
              </a:ext>
            </a:extLst>
          </p:cNvPr>
          <p:cNvSpPr txBox="1"/>
          <p:nvPr/>
        </p:nvSpPr>
        <p:spPr>
          <a:xfrm>
            <a:off x="990600" y="1295097"/>
            <a:ext cx="886046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Relacije omogućuju povezivanje podataka iz više tablica, čime se povećava efikasnost pretrage i organizacije podataka.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F1065E9-00C4-C7EF-057F-145B32638ED5}"/>
              </a:ext>
            </a:extLst>
          </p:cNvPr>
          <p:cNvSpPr txBox="1">
            <a:spLocks/>
          </p:cNvSpPr>
          <p:nvPr/>
        </p:nvSpPr>
        <p:spPr>
          <a:xfrm>
            <a:off x="1031358" y="1975456"/>
            <a:ext cx="5328139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sz="1600" dirty="0" err="1"/>
              <a:t>Jedan</a:t>
            </a:r>
            <a:r>
              <a:rPr lang="en-US" sz="1600" dirty="0"/>
              <a:t> </a:t>
            </a:r>
            <a:r>
              <a:rPr lang="en-US" sz="1600" dirty="0" err="1"/>
              <a:t>na</a:t>
            </a:r>
            <a:r>
              <a:rPr lang="en-US" sz="1600" dirty="0"/>
              <a:t> </a:t>
            </a:r>
            <a:r>
              <a:rPr lang="en-US" sz="1600" dirty="0" err="1"/>
              <a:t>jedan</a:t>
            </a:r>
            <a:r>
              <a:rPr lang="en-US" sz="1600" dirty="0"/>
              <a:t> (1:1)</a:t>
            </a:r>
            <a:endParaRPr lang="hr-HR" sz="1600" dirty="0">
              <a:solidFill>
                <a:schemeClr val="accent3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0E7AFA-74BD-D83F-FC8C-A1DFCAA239CA}"/>
              </a:ext>
            </a:extLst>
          </p:cNvPr>
          <p:cNvSpPr txBox="1"/>
          <p:nvPr/>
        </p:nvSpPr>
        <p:spPr>
          <a:xfrm>
            <a:off x="1031358" y="2644170"/>
            <a:ext cx="88604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Ovaj odnos znači da </a:t>
            </a:r>
            <a:r>
              <a:rPr lang="hr-HR" sz="1400" b="1" dirty="0"/>
              <a:t>jedan redak u jednoj tablici odgovara točno jednom retku u drugoj tablici</a:t>
            </a:r>
            <a:r>
              <a:rPr lang="hr-HR" sz="1400" dirty="0"/>
              <a:t>.</a:t>
            </a:r>
            <a:br>
              <a:rPr lang="hr-HR" sz="1400" dirty="0"/>
            </a:br>
            <a:r>
              <a:rPr lang="hr-HR" sz="1400" dirty="0"/>
              <a:t>Koristi se </a:t>
            </a:r>
            <a:r>
              <a:rPr lang="hr-HR" sz="1400" b="1" dirty="0"/>
              <a:t>za </a:t>
            </a:r>
            <a:r>
              <a:rPr lang="hr-HR" sz="1400" b="1" dirty="0" err="1"/>
              <a:t>modularizaciju</a:t>
            </a:r>
            <a:r>
              <a:rPr lang="hr-HR" sz="1400" b="1" dirty="0"/>
              <a:t> baze</a:t>
            </a:r>
            <a:r>
              <a:rPr lang="hr-HR" sz="1400" dirty="0"/>
              <a:t> i izbjegavanje prevelikih tablica s previše stupaca.</a:t>
            </a:r>
            <a:endParaRPr lang="en-US" sz="1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BC3E03-D918-F41D-A9D7-871411F862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2583" y="3612905"/>
            <a:ext cx="3169389" cy="19499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364362FD-F57D-29E7-E3F4-80A58B183F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56005" y="3792566"/>
            <a:ext cx="3838575" cy="159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02134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800159-5D3C-EF0F-DB56-34B1FFD0BA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9C47BAA-7344-AED4-AAAF-4AB02047E2D1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JEDAN NA JEDAN (1:1)</a:t>
            </a:r>
            <a:endParaRPr lang="hr-HR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D984AA-B614-D702-A1D1-0F0E6A82BFEA}"/>
              </a:ext>
            </a:extLst>
          </p:cNvPr>
          <p:cNvSpPr txBox="1"/>
          <p:nvPr/>
        </p:nvSpPr>
        <p:spPr>
          <a:xfrm>
            <a:off x="990600" y="1295097"/>
            <a:ext cx="1000878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Ovaj odnos znači da </a:t>
            </a:r>
            <a:r>
              <a:rPr lang="hr-HR" b="1" dirty="0"/>
              <a:t>jedan redak u jednoj tablici odgovara točno jednom retku u drugoj tablici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Koristi se </a:t>
            </a:r>
            <a:r>
              <a:rPr lang="hr-HR" b="1" dirty="0"/>
              <a:t>za </a:t>
            </a:r>
            <a:r>
              <a:rPr lang="hr-HR" b="1" dirty="0" err="1"/>
              <a:t>modularizaciju</a:t>
            </a:r>
            <a:r>
              <a:rPr lang="hr-HR" b="1" dirty="0"/>
              <a:t> baze</a:t>
            </a:r>
            <a:r>
              <a:rPr lang="hr-HR" dirty="0"/>
              <a:t> i izbjegavanje prevelikih tablica s previše stupaca.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977CD9B-1362-A952-6D41-F78E2E33B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9707" y="3836304"/>
            <a:ext cx="2903576" cy="178645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8DD9227-49F4-6356-C796-359932E10E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04013" y="2335103"/>
            <a:ext cx="3212805" cy="133136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99818A8-1C0B-9788-CC0E-0B91F4EBA44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98779" y="2406225"/>
            <a:ext cx="3755525" cy="52307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0A03C66-131C-9E44-1550-CF02244EB08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98779" y="3128962"/>
            <a:ext cx="3829050" cy="60007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B7895BFF-248C-8FD0-0738-12503309C71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8779" y="3977056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671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D26FF-D4FF-E27A-CD45-DD91280060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19F6997-C2AB-77D2-A4ED-C8E2A7416C1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en-US" dirty="0" err="1"/>
              <a:t>osnove</a:t>
            </a:r>
            <a:endParaRPr lang="hr-HR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1D32EC0-A401-2168-D46E-8C3F239BF562}"/>
              </a:ext>
            </a:extLst>
          </p:cNvPr>
          <p:cNvSpPr txBox="1">
            <a:spLocks/>
          </p:cNvSpPr>
          <p:nvPr/>
        </p:nvSpPr>
        <p:spPr>
          <a:xfrm>
            <a:off x="92484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🔹 </a:t>
            </a:r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</a:t>
            </a:r>
            <a:r>
              <a:rPr lang="hr-HR" dirty="0" err="1"/>
              <a:t>gućavaju</a:t>
            </a:r>
            <a:r>
              <a:rPr lang="hr-HR" dirty="0"/>
              <a:t> da </a:t>
            </a:r>
            <a:r>
              <a:rPr lang="en-US" b="1" dirty="0" err="1"/>
              <a:t>podatke</a:t>
            </a:r>
            <a:r>
              <a:rPr lang="en-US" b="1" dirty="0"/>
              <a:t> </a:t>
            </a:r>
            <a:r>
              <a:rPr lang="en-US" b="1" dirty="0" err="1"/>
              <a:t>spremimo</a:t>
            </a:r>
            <a:r>
              <a:rPr lang="en-US" b="1" dirty="0"/>
              <a:t> </a:t>
            </a:r>
            <a:r>
              <a:rPr lang="hr-HR" b="1" dirty="0"/>
              <a:t>trajno</a:t>
            </a:r>
            <a:r>
              <a:rPr lang="hr-HR" dirty="0"/>
              <a:t> i </a:t>
            </a:r>
            <a:r>
              <a:rPr lang="en-US" dirty="0"/>
              <a:t>da se </a:t>
            </a:r>
            <a:r>
              <a:rPr lang="hr-HR" dirty="0"/>
              <a:t>mogu dohvaćati po potrebi.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en-US" dirty="0"/>
              <a:t>Bez </a:t>
            </a:r>
            <a:r>
              <a:rPr lang="en-US" dirty="0" err="1"/>
              <a:t>baze</a:t>
            </a:r>
            <a:r>
              <a:rPr lang="en-US" dirty="0"/>
              <a:t>, </a:t>
            </a:r>
            <a:r>
              <a:rPr lang="hr-HR" dirty="0"/>
              <a:t>Nakon </a:t>
            </a:r>
            <a:r>
              <a:rPr lang="hr-HR" dirty="0" err="1"/>
              <a:t>restarta</a:t>
            </a:r>
            <a:r>
              <a:rPr lang="hr-HR" dirty="0"/>
              <a:t>, svi podaci su </a:t>
            </a:r>
            <a:r>
              <a:rPr lang="hr-HR" b="1" dirty="0"/>
              <a:t>izbrisani</a:t>
            </a:r>
            <a:r>
              <a:rPr lang="hr-HR" dirty="0"/>
              <a:t> i vraćeni na početno stanje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👉Zato što su podaci pohranjeni u </a:t>
            </a:r>
            <a:r>
              <a:rPr lang="hr-HR" b="1" dirty="0"/>
              <a:t>privremenoj memoriji</a:t>
            </a:r>
            <a:r>
              <a:rPr lang="hr-HR" dirty="0"/>
              <a:t> (RAM-u).</a:t>
            </a:r>
            <a:endParaRPr lang="en-US" dirty="0"/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BC0CF8C-886E-AD0F-D124-AF5FDEBF9AE2}"/>
              </a:ext>
            </a:extLst>
          </p:cNvPr>
          <p:cNvSpPr txBox="1">
            <a:spLocks/>
          </p:cNvSpPr>
          <p:nvPr/>
        </p:nvSpPr>
        <p:spPr>
          <a:xfrm>
            <a:off x="5368798" y="1751992"/>
            <a:ext cx="3932237" cy="3161656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Postoje </a:t>
            </a:r>
            <a:r>
              <a:rPr lang="hr-HR" b="1" dirty="0"/>
              <a:t>dvije glavne vrste baza podataka</a:t>
            </a:r>
            <a:r>
              <a:rPr lang="hr-HR" dirty="0"/>
              <a:t>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SQL baze podataka</a:t>
            </a:r>
            <a:r>
              <a:rPr lang="hr-HR" dirty="0"/>
              <a:t> </a:t>
            </a:r>
            <a:r>
              <a:rPr lang="en-US" dirty="0"/>
              <a:t>–</a:t>
            </a:r>
            <a:r>
              <a:rPr lang="en-US" dirty="0" err="1"/>
              <a:t>relacijske</a:t>
            </a:r>
            <a:r>
              <a:rPr lang="en-US" dirty="0"/>
              <a:t> </a:t>
            </a:r>
            <a:r>
              <a:rPr lang="hr-HR" dirty="0"/>
              <a:t>(strukturirane)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NoSQL</a:t>
            </a:r>
            <a:r>
              <a:rPr lang="hr-HR" b="1" dirty="0"/>
              <a:t> baze podataka</a:t>
            </a:r>
            <a:r>
              <a:rPr lang="hr-HR" dirty="0"/>
              <a:t> </a:t>
            </a:r>
            <a:r>
              <a:rPr lang="en-US" dirty="0" err="1"/>
              <a:t>nerelacijske</a:t>
            </a:r>
            <a:r>
              <a:rPr lang="en-US" dirty="0"/>
              <a:t> </a:t>
            </a:r>
            <a:r>
              <a:rPr lang="hr-HR" dirty="0"/>
              <a:t>(nema stroge strukture)</a:t>
            </a:r>
          </a:p>
        </p:txBody>
      </p:sp>
    </p:spTree>
    <p:extLst>
      <p:ext uri="{BB962C8B-B14F-4D97-AF65-F5344CB8AC3E}">
        <p14:creationId xmlns:p14="http://schemas.microsoft.com/office/powerpoint/2010/main" val="40895075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E071A-2CC6-EC9E-3AA2-353C6D0539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0C259-6E46-8A50-A918-CFC12C406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0EB12A1-1595-ACF8-3440-476DF539BE4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upit!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njihove kontakte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553CC9-D5B3-1BF1-48BD-939F03E4B3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7358" y="1669422"/>
            <a:ext cx="3212805" cy="133136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208B0D4-A743-1A06-4A16-19AE028427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5561" y="3168982"/>
            <a:ext cx="3733800" cy="752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12356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F7D1D-C012-FC55-A3F6-F189E809DD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6EBA956B-5DBA-3E9A-2DA3-D437D2F4798D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5CFD047-E7B5-1CE3-68DF-EF470C62C3AF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AE3E3BD-3FF1-1843-5E43-D626B86743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8186" y="2703576"/>
            <a:ext cx="4374946" cy="1781893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7580D61C-E193-ED75-EC6D-6360B4D1734E}"/>
              </a:ext>
            </a:extLst>
          </p:cNvPr>
          <p:cNvSpPr txBox="1"/>
          <p:nvPr/>
        </p:nvSpPr>
        <p:spPr>
          <a:xfrm>
            <a:off x="6331688" y="2902026"/>
            <a:ext cx="4082902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student može predati više domaćih zadaća.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kupac može napraviti više narudžbi.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Jedan autor može napisati više knjiga.</a:t>
            </a:r>
            <a:endParaRPr lang="hr-HR" sz="1400" dirty="0"/>
          </a:p>
        </p:txBody>
      </p:sp>
    </p:spTree>
    <p:extLst>
      <p:ext uri="{BB962C8B-B14F-4D97-AF65-F5344CB8AC3E}">
        <p14:creationId xmlns:p14="http://schemas.microsoft.com/office/powerpoint/2010/main" val="422282309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7DBA14-EBDB-8FCB-3C5E-1A019CF3F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FB57024-C3B3-7102-CCCD-37E6AB609C67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2C78E49-517C-F690-881E-3203592497D6}"/>
              </a:ext>
            </a:extLst>
          </p:cNvPr>
          <p:cNvGrpSpPr/>
          <p:nvPr/>
        </p:nvGrpSpPr>
        <p:grpSpPr>
          <a:xfrm>
            <a:off x="1084299" y="2859356"/>
            <a:ext cx="2249008" cy="1755839"/>
            <a:chOff x="1084299" y="2205824"/>
            <a:chExt cx="3086100" cy="2409371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047F97B0-EAA9-FFFE-030E-07BFB809B98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4299" y="2205824"/>
              <a:ext cx="2038350" cy="1238250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8F40B2CD-0442-FB1E-AC8E-F4A0F57FE8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084299" y="3529345"/>
              <a:ext cx="3086100" cy="1085850"/>
            </a:xfrm>
            <a:prstGeom prst="rect">
              <a:avLst/>
            </a:prstGeom>
          </p:spPr>
        </p:pic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CEE6EBAE-EB9C-5A66-75C8-350C1227E08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276282" y="2914011"/>
            <a:ext cx="3448050" cy="169545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D27A764-04DB-2CE9-7C67-4282D16BC42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14525" y="2910496"/>
            <a:ext cx="3629025" cy="8001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5A4A31B-0960-CECF-6853-3CA72391965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114525" y="3870387"/>
            <a:ext cx="1981200" cy="1095375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D19F6B4-2990-3FE6-D6A6-107B707A2760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629DAA-8641-C649-4372-36806BE82A59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ABD371B-3582-D439-9907-7F2032D7068D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INNER JOIN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5840033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9CE9-9806-82B6-E127-E4EF5E383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18F840DC-96F2-6BF2-79F1-C92FC77E16C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Jedan-na-Više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B1A4D48-8094-98C6-361E-3711F1B2E63F}"/>
              </a:ext>
            </a:extLst>
          </p:cNvPr>
          <p:cNvSpPr txBox="1"/>
          <p:nvPr/>
        </p:nvSpPr>
        <p:spPr>
          <a:xfrm>
            <a:off x="990600" y="1455581"/>
            <a:ext cx="385430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Odabir samo određenih podataka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011ECC-D455-503D-7179-F80D1AA685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3889" y="2099597"/>
            <a:ext cx="4419600" cy="10001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0E6160C-8851-87C1-51FA-E90CC2BE11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424015"/>
            <a:ext cx="2352675" cy="1000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07841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E8F67C-CA4E-487A-31A0-03827DF8A5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FF38-2A9D-AA29-CFFC-9CFB92FDA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FFF1E8F-A83B-E731-B64A-E3095AF256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br>
              <a:rPr lang="en-US" b="1" dirty="0"/>
            </a:br>
            <a:br>
              <a:rPr lang="hr-HR" dirty="0"/>
            </a:br>
            <a:r>
              <a:rPr lang="hr-HR" dirty="0"/>
              <a:t>✔ Možeš dodati </a:t>
            </a:r>
            <a:r>
              <a:rPr lang="hr-HR" b="1" dirty="0"/>
              <a:t>više studenata</a:t>
            </a:r>
            <a:r>
              <a:rPr lang="hr-HR" dirty="0"/>
              <a:t> i </a:t>
            </a:r>
            <a:r>
              <a:rPr lang="hr-HR" b="1" dirty="0"/>
              <a:t>više zadaća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</a:t>
            </a:r>
            <a:r>
              <a:rPr lang="hr-HR" b="1" dirty="0"/>
              <a:t>dodavanjem novih atributa</a:t>
            </a:r>
            <a:r>
              <a:rPr lang="hr-HR" dirty="0"/>
              <a:t> u tablice (npr. datum zadaće).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A76B951-04FA-6158-DAA9-0787EA627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4465" y="2450403"/>
            <a:ext cx="4374946" cy="17818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29715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3A38D-8530-9441-C61C-C45A86F95F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01BD159-8E10-D46A-DBE1-98A5E5713A52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(M:M)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EB3353-5B19-3EEB-DF6E-3A90244344F2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pl-PL" dirty="0"/>
              <a:t>U </a:t>
            </a:r>
            <a:r>
              <a:rPr lang="pl-PL" b="1" dirty="0"/>
              <a:t>Many-to-Many</a:t>
            </a:r>
            <a:r>
              <a:rPr lang="pl-PL" dirty="0"/>
              <a:t> odnosu, </a:t>
            </a:r>
            <a:r>
              <a:rPr lang="pl-PL" b="1" dirty="0"/>
              <a:t>jedan zapis u jednoj tablici može biti povezan s više zapisa u drugoj tablici</a:t>
            </a:r>
            <a:r>
              <a:rPr lang="pl-PL" dirty="0"/>
              <a:t>, i obrnuto.</a:t>
            </a:r>
            <a:endParaRPr lang="en-US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BCDCE1E-2E56-0FD2-7B6A-A2A5C4F09BFB}"/>
              </a:ext>
            </a:extLst>
          </p:cNvPr>
          <p:cNvSpPr txBox="1"/>
          <p:nvPr/>
        </p:nvSpPr>
        <p:spPr>
          <a:xfrm>
            <a:off x="6331688" y="2902026"/>
            <a:ext cx="40829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💡 </a:t>
            </a:r>
            <a:r>
              <a:rPr lang="hr-HR" sz="1400" b="1" dirty="0"/>
              <a:t>Primjeri iz stvarnog života: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Student može biti upisan u više predmeta, a svaki predmet ima više studenata.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Kupci mogu kupiti više proizvoda, a svaki proizvod može biti kupljen od više kupaca.</a:t>
            </a:r>
            <a:br>
              <a:rPr lang="hr-HR" sz="1400" dirty="0"/>
            </a:br>
            <a:r>
              <a:rPr lang="hr-HR" sz="1400" dirty="0"/>
              <a:t>✔ </a:t>
            </a:r>
            <a:r>
              <a:rPr lang="hr-HR" sz="1400" b="1" dirty="0"/>
              <a:t>Autori mogu napisati više knjiga, a svaka knjiga može imati više autora.</a:t>
            </a:r>
            <a:endParaRPr lang="hr-HR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22037D4-E7BF-031D-6E3B-2838F6D97C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2573" y="2515044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583271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821DA-DDEE-8060-E3EE-47516EF85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26111D5-FBF1-CF5A-E3D0-0FF398C02BFC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5855CB8-2154-B5E3-9D59-7B677485B0D8}"/>
              </a:ext>
            </a:extLst>
          </p:cNvPr>
          <p:cNvSpPr txBox="1"/>
          <p:nvPr/>
        </p:nvSpPr>
        <p:spPr>
          <a:xfrm>
            <a:off x="990600" y="1295097"/>
            <a:ext cx="1000878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</a:t>
            </a:r>
            <a:r>
              <a:rPr lang="en-US" dirty="0"/>
              <a:t> </a:t>
            </a:r>
            <a:r>
              <a:rPr lang="hr-HR" dirty="0"/>
              <a:t>Jedan-na-Više (1:M) odnos se javlja kada </a:t>
            </a:r>
            <a:r>
              <a:rPr lang="hr-HR" b="1" dirty="0"/>
              <a:t>jedan zapis u jednoj tablici može biti povezan s više zapisa u drugoj tablici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E899F5F-8D21-1729-06C7-E115CE869BE5}"/>
              </a:ext>
            </a:extLst>
          </p:cNvPr>
          <p:cNvSpPr txBox="1"/>
          <p:nvPr/>
        </p:nvSpPr>
        <p:spPr>
          <a:xfrm>
            <a:off x="1031358" y="2274288"/>
            <a:ext cx="19457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Kreiranje tablica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F75D8D-AF15-2FEC-9E5D-EAD143793A8C}"/>
              </a:ext>
            </a:extLst>
          </p:cNvPr>
          <p:cNvSpPr txBox="1"/>
          <p:nvPr/>
        </p:nvSpPr>
        <p:spPr>
          <a:xfrm>
            <a:off x="4199861" y="2274288"/>
            <a:ext cx="251459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Ubacivanje podataka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7A887A3-AC45-0F01-285D-4BE216F0EC21}"/>
              </a:ext>
            </a:extLst>
          </p:cNvPr>
          <p:cNvSpPr txBox="1"/>
          <p:nvPr/>
        </p:nvSpPr>
        <p:spPr>
          <a:xfrm>
            <a:off x="7951381" y="2274288"/>
            <a:ext cx="39553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dirty="0"/>
              <a:t>Dohvaćanje podataka s JOIN</a:t>
            </a:r>
            <a:endParaRPr lang="hr-HR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7FC0CB6-53E4-20D9-466C-1CC205B2B2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7462" y="2847975"/>
            <a:ext cx="1201701" cy="67946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97204F9-FB61-281F-5C4F-23586027CE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7462" y="3685596"/>
            <a:ext cx="1254864" cy="64885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1D78B04F-7EF1-C5F0-80F9-02D1BF38FFE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37462" y="4567596"/>
            <a:ext cx="1882185" cy="697953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DFE7FF1B-0E16-AE35-3BE5-31C90994D11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69195" y="2862654"/>
            <a:ext cx="2434856" cy="1352698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142572AA-C40C-B93E-2A1E-10921F06CB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246158" y="4434386"/>
            <a:ext cx="2659911" cy="776616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0B714333-5058-C8CF-10F2-7F4449390C3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030793" y="2847975"/>
            <a:ext cx="3252345" cy="823275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843AC8E7-3AF7-6049-29A1-39AFCBE78E3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030793" y="3903474"/>
            <a:ext cx="2095500" cy="1362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179006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6B9D1-81E4-1190-1878-74C3219BAC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7252849-8E4D-F428-580E-DC009EBF1C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Više-na-Više (1:M)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7C41AD9-6324-104E-D8EF-5CBDE1296122}"/>
              </a:ext>
            </a:extLst>
          </p:cNvPr>
          <p:cNvSpPr txBox="1"/>
          <p:nvPr/>
        </p:nvSpPr>
        <p:spPr>
          <a:xfrm>
            <a:off x="990600" y="1455581"/>
            <a:ext cx="413960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dirty="0"/>
              <a:t>Skraćivanje upita pomoću aliasa (AS)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EAD1C00-3415-2FF7-A6AD-FF3830C697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1484" y="2440280"/>
            <a:ext cx="3505200" cy="90487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01F8100-8101-F3F1-7CD8-B5682D1FCFDD}"/>
              </a:ext>
            </a:extLst>
          </p:cNvPr>
          <p:cNvSpPr txBox="1"/>
          <p:nvPr/>
        </p:nvSpPr>
        <p:spPr>
          <a:xfrm>
            <a:off x="5521843" y="2698218"/>
            <a:ext cx="6145618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/>
              <a:t>✔ studenti → </a:t>
            </a:r>
            <a:r>
              <a:rPr lang="hr-HR" sz="1400" b="1" dirty="0"/>
              <a:t>s</a:t>
            </a:r>
            <a:br>
              <a:rPr lang="hr-HR" sz="1400" dirty="0"/>
            </a:br>
            <a:r>
              <a:rPr lang="hr-HR" sz="1400" dirty="0"/>
              <a:t>✔ upisi → </a:t>
            </a:r>
            <a:r>
              <a:rPr lang="hr-HR" sz="1400" b="1" dirty="0"/>
              <a:t>u</a:t>
            </a:r>
            <a:br>
              <a:rPr lang="hr-HR" sz="1400" dirty="0"/>
            </a:br>
            <a:r>
              <a:rPr lang="hr-HR" sz="1400" dirty="0"/>
              <a:t>✔ predmeti → </a:t>
            </a:r>
            <a:r>
              <a:rPr lang="hr-HR" sz="1400" b="1" dirty="0"/>
              <a:t>p</a:t>
            </a:r>
            <a:endParaRPr lang="en-US" sz="1400" b="1" dirty="0"/>
          </a:p>
          <a:p>
            <a:endParaRPr lang="en-US" sz="1400" b="1" dirty="0"/>
          </a:p>
          <a:p>
            <a:r>
              <a:rPr lang="hr-HR" sz="1400" dirty="0"/>
              <a:t>💡 Isti rezultat, ali kraći i pregledniji upit!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C8E3FC2-1B34-0CE2-8499-127381327F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61484" y="3547315"/>
            <a:ext cx="1687365" cy="109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145973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433084-4F4E-DF46-855A-C9D9867E3F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15B94-046F-8A18-0A0D-AE5BB3ACA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EBCC8F86-B97F-3E84-8386-9F473DE7D68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 kreirati ove tablice u </a:t>
            </a:r>
            <a:r>
              <a:rPr lang="hr-HR" b="1" dirty="0" err="1"/>
              <a:t>PostgreSQL</a:t>
            </a:r>
            <a:r>
              <a:rPr lang="hr-HR" b="1" dirty="0"/>
              <a:t>-u i testirati JOIN upite!</a:t>
            </a:r>
            <a:endParaRPr lang="hr-HR" dirty="0"/>
          </a:p>
          <a:p>
            <a:r>
              <a:rPr lang="hr-HR" dirty="0"/>
              <a:t>✔ Možeš dodati više </a:t>
            </a:r>
            <a:r>
              <a:rPr lang="hr-HR" b="1" dirty="0"/>
              <a:t>studenata</a:t>
            </a:r>
            <a:r>
              <a:rPr lang="hr-HR" dirty="0"/>
              <a:t> i </a:t>
            </a:r>
            <a:r>
              <a:rPr lang="hr-HR" b="1" dirty="0"/>
              <a:t>predmeta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Možeš eksperimentirati s dodavanjem novih atributa (npr. </a:t>
            </a:r>
            <a:r>
              <a:rPr lang="hr-HR" b="1" dirty="0"/>
              <a:t>ocjene</a:t>
            </a:r>
            <a:r>
              <a:rPr lang="hr-HR" dirty="0"/>
              <a:t> u tablici </a:t>
            </a:r>
            <a:r>
              <a:rPr lang="hr-HR" b="1" dirty="0"/>
              <a:t>upisi</a:t>
            </a:r>
            <a:r>
              <a:rPr lang="hr-HR" dirty="0"/>
              <a:t>).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0AD52F-BB4C-AF0A-C239-854CC11B12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1894" y="2420888"/>
            <a:ext cx="3067050" cy="247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14984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6D0479-735F-A7AE-F3F7-22065D5421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24C9085-D4AC-0993-9F4E-200C368C396A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/>
              <a:t>Mijenjanje strukture tablica (ALTER TABLE)</a:t>
            </a:r>
            <a:endParaRPr lang="en-US" dirty="0"/>
          </a:p>
          <a:p>
            <a:endParaRPr lang="hr-HR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65E834A6-A803-4D38-D550-FD1B2F851A99}"/>
              </a:ext>
            </a:extLst>
          </p:cNvPr>
          <p:cNvGrpSpPr/>
          <p:nvPr/>
        </p:nvGrpSpPr>
        <p:grpSpPr>
          <a:xfrm>
            <a:off x="3627141" y="1873825"/>
            <a:ext cx="4333875" cy="2480497"/>
            <a:chOff x="1226841" y="1635410"/>
            <a:chExt cx="4333875" cy="2480497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9CBA30B-6D3C-0BDA-DC7A-C8421EB695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26841" y="3088826"/>
              <a:ext cx="4333875" cy="409575"/>
            </a:xfrm>
            <a:prstGeom prst="rect">
              <a:avLst/>
            </a:prstGeom>
          </p:spPr>
        </p:pic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F1DEAB67-F719-3CFB-66D4-3933210BF8EA}"/>
                </a:ext>
              </a:extLst>
            </p:cNvPr>
            <p:cNvGrpSpPr/>
            <p:nvPr/>
          </p:nvGrpSpPr>
          <p:grpSpPr>
            <a:xfrm>
              <a:off x="1226841" y="1635410"/>
              <a:ext cx="3295650" cy="2480497"/>
              <a:chOff x="1226841" y="1635410"/>
              <a:chExt cx="3295650" cy="2480497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01C2EC52-23A7-AE37-9E34-31B56990458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26841" y="1635410"/>
                <a:ext cx="3209925" cy="514350"/>
              </a:xfrm>
              <a:prstGeom prst="rect">
                <a:avLst/>
              </a:prstGeom>
            </p:spPr>
          </p:pic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D6B2355B-83A0-D668-50EB-1CEBD944D2A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26841" y="2314418"/>
                <a:ext cx="3295650" cy="542925"/>
              </a:xfrm>
              <a:prstGeom prst="rect">
                <a:avLst/>
              </a:prstGeom>
            </p:spPr>
          </p:pic>
          <p:pic>
            <p:nvPicPr>
              <p:cNvPr id="14" name="Picture 13">
                <a:extLst>
                  <a:ext uri="{FF2B5EF4-FFF2-40B4-BE49-F238E27FC236}">
                    <a16:creationId xmlns:a16="http://schemas.microsoft.com/office/drawing/2014/main" id="{6427AF7B-5E37-D722-7632-624E6D544FA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26841" y="3677757"/>
                <a:ext cx="2400300" cy="438150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316276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3BB671-DE0C-69DA-7D50-7B520318E8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46514EAA-86A0-ABD2-5692-FA150F3943FE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SQL</a:t>
            </a:r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5640238-01BC-E770-D831-E152577D15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5122" y="1344243"/>
            <a:ext cx="6448425" cy="12668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E239D55-EDDE-C6BE-D549-0151E3F5D71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65122" y="2771775"/>
            <a:ext cx="6448425" cy="131445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9325DB5-C4FA-1201-F20B-8A44F160DF8A}"/>
              </a:ext>
            </a:extLst>
          </p:cNvPr>
          <p:cNvSpPr txBox="1">
            <a:spLocks/>
          </p:cNvSpPr>
          <p:nvPr/>
        </p:nvSpPr>
        <p:spPr>
          <a:xfrm>
            <a:off x="1077248" y="1904392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55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</a:t>
            </a:r>
            <a:r>
              <a:rPr lang="hr-HR" b="1" dirty="0"/>
              <a:t>SQL (</a:t>
            </a:r>
            <a:r>
              <a:rPr lang="hr-HR" b="1" dirty="0" err="1"/>
              <a:t>Structured</a:t>
            </a:r>
            <a:r>
              <a:rPr lang="hr-HR" b="1" dirty="0"/>
              <a:t> </a:t>
            </a:r>
            <a:r>
              <a:rPr lang="hr-HR" b="1" dirty="0" err="1"/>
              <a:t>Query</a:t>
            </a:r>
            <a:r>
              <a:rPr lang="hr-HR" b="1" dirty="0"/>
              <a:t> </a:t>
            </a:r>
            <a:r>
              <a:rPr lang="hr-HR" b="1" dirty="0" err="1"/>
              <a:t>Language</a:t>
            </a:r>
            <a:r>
              <a:rPr lang="hr-HR" b="1" dirty="0"/>
              <a:t>)</a:t>
            </a:r>
            <a:r>
              <a:rPr lang="hr-HR" dirty="0"/>
              <a:t> je jezik koji omogućuje </a:t>
            </a:r>
            <a:r>
              <a:rPr lang="hr-HR" b="1" dirty="0"/>
              <a:t>upite nad strukturiranom bazom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👉Ove baze podataka postoje </a:t>
            </a:r>
            <a:r>
              <a:rPr lang="hr-HR" b="1" dirty="0"/>
              <a:t>desetljećima</a:t>
            </a:r>
            <a:r>
              <a:rPr lang="hr-HR" dirty="0"/>
              <a:t> i nazivaju se još i </a:t>
            </a:r>
            <a:r>
              <a:rPr lang="hr-HR" b="1" dirty="0"/>
              <a:t>relacijske baze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es-ES" dirty="0" err="1"/>
              <a:t>Podaci</a:t>
            </a:r>
            <a:r>
              <a:rPr lang="es-ES" dirty="0"/>
              <a:t> su </a:t>
            </a:r>
            <a:r>
              <a:rPr lang="es-ES" b="1" dirty="0" err="1"/>
              <a:t>organizirani</a:t>
            </a:r>
            <a:r>
              <a:rPr lang="es-ES" b="1" dirty="0"/>
              <a:t> u </a:t>
            </a:r>
            <a:r>
              <a:rPr lang="es-ES" b="1" dirty="0" err="1"/>
              <a:t>tablice</a:t>
            </a:r>
            <a:r>
              <a:rPr lang="es-ES" dirty="0"/>
              <a:t> (</a:t>
            </a:r>
            <a:r>
              <a:rPr lang="es-ES" dirty="0" err="1"/>
              <a:t>slično</a:t>
            </a:r>
            <a:r>
              <a:rPr lang="es-ES" dirty="0"/>
              <a:t> Excel </a:t>
            </a:r>
            <a:r>
              <a:rPr lang="es-ES" dirty="0" err="1"/>
              <a:t>tablicama</a:t>
            </a:r>
            <a:r>
              <a:rPr lang="es-ES" dirty="0"/>
              <a:t>).</a:t>
            </a:r>
          </a:p>
          <a:p>
            <a:pPr marL="15875" indent="0">
              <a:buNone/>
            </a:pPr>
            <a:r>
              <a:rPr lang="hr-HR" dirty="0"/>
              <a:t>👉Svaka tablica sadrži </a:t>
            </a:r>
            <a:r>
              <a:rPr lang="hr-HR" b="1" dirty="0"/>
              <a:t>stupce (kolone)</a:t>
            </a:r>
            <a:r>
              <a:rPr lang="hr-HR" dirty="0"/>
              <a:t> koji definiraju </a:t>
            </a:r>
            <a:r>
              <a:rPr lang="hr-HR" b="1" dirty="0"/>
              <a:t>tipove podataka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</a:t>
            </a:r>
            <a:r>
              <a:rPr lang="pl-PL" dirty="0"/>
              <a:t>Svaki redak tablice je </a:t>
            </a:r>
            <a:r>
              <a:rPr lang="pl-PL" b="1" dirty="0"/>
              <a:t>novi zapis (record)</a:t>
            </a:r>
            <a:r>
              <a:rPr lang="pl-PL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Relacije između podataka omogućuju povezivanje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Svaki blog post ima ID korisnika koji ga je napisao (</a:t>
            </a:r>
            <a:r>
              <a:rPr lang="hr-HR" dirty="0" err="1"/>
              <a:t>foreign</a:t>
            </a:r>
            <a:r>
              <a:rPr lang="hr-HR" dirty="0"/>
              <a:t> </a:t>
            </a:r>
            <a:r>
              <a:rPr lang="hr-HR" dirty="0" err="1"/>
              <a:t>key</a:t>
            </a:r>
            <a:r>
              <a:rPr lang="hr-HR" dirty="0"/>
              <a:t>). 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 Možemo jednostavno dohvatiti sve postove određenog korisnika koristeći SQL upite.</a:t>
            </a:r>
          </a:p>
          <a:p>
            <a:pPr marL="15875" indent="0">
              <a:buNone/>
            </a:pPr>
            <a:endParaRPr lang="hr-HR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B8ADE76-19A5-448C-ECC4-1DBF33F4E196}"/>
              </a:ext>
            </a:extLst>
          </p:cNvPr>
          <p:cNvSpPr txBox="1">
            <a:spLocks/>
          </p:cNvSpPr>
          <p:nvPr/>
        </p:nvSpPr>
        <p:spPr>
          <a:xfrm>
            <a:off x="6716232" y="4351350"/>
            <a:ext cx="3703675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PostgreSQL</a:t>
            </a:r>
            <a:r>
              <a:rPr lang="hr-HR" dirty="0"/>
              <a:t> 🏆 (najpopularnija među developerima!)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MySQL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SQLite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Microsoft SQL Server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Oracle </a:t>
            </a:r>
            <a:r>
              <a:rPr lang="hr-HR" b="1" dirty="0" err="1"/>
              <a:t>Database</a:t>
            </a:r>
            <a:r>
              <a:rPr lang="hr-HR" dirty="0"/>
              <a:t> (ali košta $$$)</a:t>
            </a:r>
          </a:p>
        </p:txBody>
      </p:sp>
    </p:spTree>
    <p:extLst>
      <p:ext uri="{BB962C8B-B14F-4D97-AF65-F5344CB8AC3E}">
        <p14:creationId xmlns:p14="http://schemas.microsoft.com/office/powerpoint/2010/main" val="45271680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002B79-8933-5CCE-DD05-CBF49EA5A3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251EBFA3-7B10-1CB0-DB2B-B4264D8905AC}"/>
              </a:ext>
            </a:extLst>
          </p:cNvPr>
          <p:cNvSpPr txBox="1">
            <a:spLocks/>
          </p:cNvSpPr>
          <p:nvPr/>
        </p:nvSpPr>
        <p:spPr>
          <a:xfrm>
            <a:off x="990600" y="55317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UPDATE,DELETE, ORDER BY</a:t>
            </a:r>
          </a:p>
          <a:p>
            <a:endParaRPr lang="hr-HR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AA6D63-6B7B-4362-8816-B55D4D95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1119" y="2006959"/>
            <a:ext cx="3829050" cy="50482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F1C85F6-C38A-DE5D-EEFC-EED66C61F5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9029" y="2827263"/>
            <a:ext cx="4238625" cy="4191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622BA67-8E8D-0617-8739-BB90BBC7134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3981" y="4666474"/>
            <a:ext cx="3743325" cy="103822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0867BBD9-3C6F-A6DA-AE56-730BA841F33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113982" y="3988948"/>
            <a:ext cx="2733675" cy="55245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2C663D51-3463-A683-0E31-4B601F4314AA}"/>
              </a:ext>
            </a:extLst>
          </p:cNvPr>
          <p:cNvSpPr txBox="1"/>
          <p:nvPr/>
        </p:nvSpPr>
        <p:spPr>
          <a:xfrm>
            <a:off x="990601" y="1455581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UPDATE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74F2750-BE6C-02D1-00C3-100F9525F96F}"/>
              </a:ext>
            </a:extLst>
          </p:cNvPr>
          <p:cNvSpPr txBox="1"/>
          <p:nvPr/>
        </p:nvSpPr>
        <p:spPr>
          <a:xfrm>
            <a:off x="1034017" y="3571102"/>
            <a:ext cx="106148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DELETE</a:t>
            </a:r>
            <a:endParaRPr lang="hr-HR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DA73F57-0A43-2B4A-1CCD-4B2B4A9A530C}"/>
              </a:ext>
            </a:extLst>
          </p:cNvPr>
          <p:cNvSpPr txBox="1"/>
          <p:nvPr/>
        </p:nvSpPr>
        <p:spPr>
          <a:xfrm>
            <a:off x="6690537" y="1455581"/>
            <a:ext cx="14176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ORDER BY</a:t>
            </a:r>
            <a:endParaRPr lang="hr-HR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47FEC89-108F-98E4-C2BA-4CF808DB32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90537" y="2006959"/>
            <a:ext cx="5105400" cy="48577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9101468-A95B-0790-068C-0E4A0505E72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90537" y="2789163"/>
            <a:ext cx="5410200" cy="495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353440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6EF2B3-C1C8-AEBF-2741-42FCAC091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17B2-EF5A-3CF5-6AF8-371CD53C9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7E54977-B2B8-0D17-13C2-C5C4C104DF4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hr-HR" dirty="0"/>
              <a:t>🚀 </a:t>
            </a:r>
            <a:r>
              <a:rPr lang="hr-HR" b="1" dirty="0"/>
              <a:t>Pokušaj samostalno:</a:t>
            </a:r>
            <a:endParaRPr lang="hr-HR" dirty="0"/>
          </a:p>
          <a:p>
            <a:r>
              <a:rPr lang="hr-HR" dirty="0"/>
              <a:t>✔ Ažurirati e-mail korisnika s </a:t>
            </a:r>
            <a:r>
              <a:rPr lang="hr-HR" b="1" dirty="0"/>
              <a:t>ID-em 2</a:t>
            </a:r>
            <a:r>
              <a:rPr lang="hr-HR" dirty="0"/>
              <a:t> na </a:t>
            </a:r>
            <a:r>
              <a:rPr lang="hr-HR" b="1" dirty="0"/>
              <a:t>"novi.email@email.com"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Obrisati korisnika s </a:t>
            </a:r>
            <a:r>
              <a:rPr lang="hr-HR" b="1" dirty="0"/>
              <a:t>ID-em 5</a:t>
            </a:r>
            <a:r>
              <a:rPr lang="hr-HR" dirty="0"/>
              <a:t>.</a:t>
            </a:r>
            <a:br>
              <a:rPr lang="hr-HR" dirty="0"/>
            </a:br>
            <a:r>
              <a:rPr lang="hr-HR" dirty="0"/>
              <a:t>✔ Sortirati korisnike prema </a:t>
            </a:r>
            <a:r>
              <a:rPr lang="hr-HR" b="1" dirty="0"/>
              <a:t>prezimenu uzlazno</a:t>
            </a:r>
            <a:r>
              <a:rPr lang="hr-H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51195021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17E889-3F08-7E96-6885-8C4587BEEB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04039-2199-2681-134E-A2B602BE15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18954" y="929972"/>
            <a:ext cx="9144000" cy="1013780"/>
          </a:xfrm>
        </p:spPr>
        <p:txBody>
          <a:bodyPr/>
          <a:lstStyle/>
          <a:p>
            <a:pPr algn="ctr"/>
            <a:r>
              <a:rPr lang="en-US" dirty="0"/>
              <a:t>ZAVR</a:t>
            </a:r>
            <a:r>
              <a:rPr lang="hr-HR" dirty="0"/>
              <a:t>š</a:t>
            </a:r>
            <a:r>
              <a:rPr lang="en-US" dirty="0"/>
              <a:t>NA VJE</a:t>
            </a:r>
            <a:r>
              <a:rPr lang="hr-HR" dirty="0"/>
              <a:t>ž</a:t>
            </a:r>
            <a:r>
              <a:rPr lang="en-US" dirty="0" err="1"/>
              <a:t>ba</a:t>
            </a:r>
            <a:endParaRPr lang="hr-HR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5CA58F0-B744-E3F6-CD77-AEB356EB11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61483" y="2213231"/>
            <a:ext cx="9144000" cy="1492216"/>
          </a:xfrm>
        </p:spPr>
        <p:txBody>
          <a:bodyPr>
            <a:noAutofit/>
          </a:bodyPr>
          <a:lstStyle/>
          <a:p>
            <a:r>
              <a:rPr lang="hr-HR" sz="1200" b="1" dirty="0"/>
              <a:t>Zadatak: Napravite bazu podataka za videoklub</a:t>
            </a:r>
          </a:p>
          <a:p>
            <a:r>
              <a:rPr lang="hr-HR" sz="1200" b="1" dirty="0"/>
              <a:t>Cilj:</a:t>
            </a:r>
            <a:endParaRPr lang="hr-HR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Osmisliti i izraditi bazu podataka (</a:t>
            </a:r>
            <a:r>
              <a:rPr lang="hr-HR" sz="1200" dirty="0" err="1"/>
              <a:t>database</a:t>
            </a:r>
            <a:r>
              <a:rPr lang="en-US" sz="1200" dirty="0"/>
              <a:t> </a:t>
            </a:r>
            <a:r>
              <a:rPr lang="en-US" sz="1200" dirty="0" err="1"/>
              <a:t>shemu</a:t>
            </a:r>
            <a:r>
              <a:rPr lang="hr-HR" sz="1200" dirty="0"/>
              <a:t>) za videoklub.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200" dirty="0"/>
              <a:t>Spojiti tu bazu s vlastitim </a:t>
            </a:r>
            <a:r>
              <a:rPr lang="hr-HR" sz="1200" dirty="0" err="1"/>
              <a:t>frontendom</a:t>
            </a:r>
            <a:r>
              <a:rPr lang="hr-HR" sz="1200" dirty="0"/>
              <a:t> (</a:t>
            </a:r>
            <a:r>
              <a:rPr lang="en-US" sz="1200" dirty="0"/>
              <a:t>koji </a:t>
            </a:r>
            <a:r>
              <a:rPr lang="en-US" sz="1200" dirty="0" err="1"/>
              <a:t>smo</a:t>
            </a:r>
            <a:r>
              <a:rPr lang="en-US" sz="1200" dirty="0"/>
              <a:t> </a:t>
            </a:r>
            <a:r>
              <a:rPr lang="en-US" sz="1200" dirty="0" err="1"/>
              <a:t>izradili</a:t>
            </a:r>
            <a:r>
              <a:rPr lang="en-US" sz="1200" dirty="0"/>
              <a:t> u HTML, CSS I JAVASCRIPT </a:t>
            </a:r>
            <a:r>
              <a:rPr lang="en-US" sz="1200" dirty="0" err="1"/>
              <a:t>Sekcijama</a:t>
            </a:r>
            <a:r>
              <a:rPr lang="hr-HR" sz="12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7243079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CCDD28-BD62-549E-613A-4F3530DD38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40B06FE-46F2-0CBA-9EFE-1103911D8E1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NoSQL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E0E538D0-2A1C-A42F-AF8F-CD4B0A952740}"/>
              </a:ext>
            </a:extLst>
          </p:cNvPr>
          <p:cNvSpPr txBox="1">
            <a:spLocks/>
          </p:cNvSpPr>
          <p:nvPr/>
        </p:nvSpPr>
        <p:spPr>
          <a:xfrm>
            <a:off x="990600" y="1431243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Podaci se spremaju </a:t>
            </a:r>
            <a:r>
              <a:rPr lang="hr-HR" b="1" dirty="0"/>
              <a:t>kao JSON objekti</a:t>
            </a:r>
            <a:r>
              <a:rPr lang="hr-HR" dirty="0"/>
              <a:t> umjesto tablica.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</a:t>
            </a:r>
            <a:r>
              <a:rPr lang="hr-HR" b="1" dirty="0"/>
              <a:t>Nema fiksne strukture</a:t>
            </a:r>
            <a:r>
              <a:rPr lang="hr-HR" dirty="0"/>
              <a:t>, što znači da možemo </a:t>
            </a:r>
            <a:r>
              <a:rPr lang="hr-HR" b="1" dirty="0"/>
              <a:t>dinamički dodavati polja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👉Možemo </a:t>
            </a:r>
            <a:r>
              <a:rPr lang="hr-HR" b="1" dirty="0"/>
              <a:t>dodati novo polje</a:t>
            </a:r>
            <a:r>
              <a:rPr lang="hr-HR" dirty="0"/>
              <a:t> bilo kojem korisniku </a:t>
            </a:r>
            <a:r>
              <a:rPr lang="hr-HR" b="1" dirty="0"/>
              <a:t>bez promjene cijele baze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r>
              <a:rPr lang="hr-HR" dirty="0"/>
              <a:t>👉Fleksibilnost – svaki korisnik može imati </a:t>
            </a:r>
            <a:r>
              <a:rPr lang="hr-HR" b="1" dirty="0"/>
              <a:t>različite atribute</a:t>
            </a:r>
            <a:r>
              <a:rPr lang="hr-HR" dirty="0"/>
              <a:t>.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70598333-39E8-CB82-2CA3-8E2ED928E706}"/>
              </a:ext>
            </a:extLst>
          </p:cNvPr>
          <p:cNvSpPr txBox="1">
            <a:spLocks/>
          </p:cNvSpPr>
          <p:nvPr/>
        </p:nvSpPr>
        <p:spPr>
          <a:xfrm>
            <a:off x="6716232" y="3479480"/>
            <a:ext cx="4485168" cy="1255552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✔ </a:t>
            </a:r>
            <a:r>
              <a:rPr lang="hr-HR" b="1" dirty="0" err="1"/>
              <a:t>MongoDB</a:t>
            </a:r>
            <a:r>
              <a:rPr lang="hr-HR" dirty="0"/>
              <a:t> (najpopularniji </a:t>
            </a:r>
            <a:r>
              <a:rPr lang="hr-HR" dirty="0" err="1"/>
              <a:t>NoSQL</a:t>
            </a:r>
            <a:r>
              <a:rPr lang="hr-HR" dirty="0"/>
              <a:t>)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Redis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 err="1"/>
              <a:t>DynamoDB</a:t>
            </a:r>
            <a:r>
              <a:rPr lang="hr-HR" dirty="0"/>
              <a:t> (</a:t>
            </a:r>
            <a:r>
              <a:rPr lang="hr-HR" dirty="0" err="1"/>
              <a:t>Amazonova</a:t>
            </a:r>
            <a:r>
              <a:rPr lang="hr-HR" dirty="0"/>
              <a:t> baza podataka)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2D7767B-C8A4-BF00-B5B6-50B585D58E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917" y="1431243"/>
            <a:ext cx="2343150" cy="1390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6927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386F93-B0F9-6F54-E65B-5664BA52D5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85E292B-1E1C-216C-1E5A-7FE1252BC828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</a:t>
            </a:r>
            <a:r>
              <a:rPr lang="hr-HR" dirty="0"/>
              <a:t>SQL vs. </a:t>
            </a:r>
            <a:r>
              <a:rPr lang="hr-HR" dirty="0" err="1"/>
              <a:t>NoSQL</a:t>
            </a:r>
            <a:r>
              <a:rPr lang="hr-HR" dirty="0"/>
              <a:t> – Koji je bolji?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7803B533-4421-91A1-D8EE-A4F20D9A611A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fontScale="62500" lnSpcReduction="2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Ovo je </a:t>
            </a:r>
            <a:r>
              <a:rPr lang="hr-HR" b="1" dirty="0"/>
              <a:t>kontroverzna tema među developerima</a:t>
            </a:r>
            <a:r>
              <a:rPr lang="hr-HR" dirty="0"/>
              <a:t>! 🔥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/>
              <a:t>SQL baze</a:t>
            </a:r>
            <a:r>
              <a:rPr lang="hr-HR" dirty="0"/>
              <a:t> su </a:t>
            </a:r>
            <a:r>
              <a:rPr lang="hr-HR" b="1" dirty="0"/>
              <a:t>strukturirane, pouzdane i efikasne</a:t>
            </a:r>
            <a:r>
              <a:rPr lang="hr-HR" dirty="0"/>
              <a:t> za </a:t>
            </a:r>
            <a:r>
              <a:rPr lang="hr-HR" b="1" dirty="0"/>
              <a:t>velike projekte</a:t>
            </a:r>
            <a:r>
              <a:rPr lang="hr-HR" dirty="0"/>
              <a:t>.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💡 </a:t>
            </a:r>
            <a:r>
              <a:rPr lang="hr-HR" b="1" dirty="0" err="1"/>
              <a:t>NoSQL</a:t>
            </a:r>
            <a:r>
              <a:rPr lang="hr-HR" b="1" dirty="0"/>
              <a:t> baze</a:t>
            </a:r>
            <a:r>
              <a:rPr lang="hr-HR" dirty="0"/>
              <a:t> su </a:t>
            </a:r>
            <a:r>
              <a:rPr lang="hr-HR" b="1" dirty="0"/>
              <a:t>fleksibilnije i lakše za početnike</a:t>
            </a:r>
            <a:r>
              <a:rPr lang="hr-HR" dirty="0"/>
              <a:t>, ali mogu izazvati probleme kod velikih sustava.</a:t>
            </a:r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🏆 </a:t>
            </a:r>
            <a:r>
              <a:rPr lang="hr-HR" b="1" dirty="0" err="1"/>
              <a:t>PostgreSQL</a:t>
            </a:r>
            <a:r>
              <a:rPr lang="hr-HR" b="1" dirty="0"/>
              <a:t> je najomiljenija baza među profesionalcima</a:t>
            </a:r>
            <a:r>
              <a:rPr lang="hr-HR" dirty="0"/>
              <a:t>!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➡ </a:t>
            </a:r>
            <a:r>
              <a:rPr lang="hr-HR" dirty="0" err="1"/>
              <a:t>MongoDB</a:t>
            </a:r>
            <a:r>
              <a:rPr lang="hr-HR" dirty="0"/>
              <a:t> je </a:t>
            </a:r>
            <a:r>
              <a:rPr lang="hr-HR" b="1" dirty="0"/>
              <a:t>popularan među početnicima</a:t>
            </a:r>
            <a:r>
              <a:rPr lang="hr-HR" dirty="0"/>
              <a:t>, ali mnogi profesionalni developeri preferiraju SQL.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1A765FA4-2CAD-217F-3D66-683B74A54400}"/>
              </a:ext>
            </a:extLst>
          </p:cNvPr>
          <p:cNvSpPr txBox="1">
            <a:spLocks/>
          </p:cNvSpPr>
          <p:nvPr/>
        </p:nvSpPr>
        <p:spPr>
          <a:xfrm>
            <a:off x="5709684" y="1526354"/>
            <a:ext cx="5566144" cy="289147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b="1" dirty="0"/>
              <a:t>🎯 Zašto ćemo učiti </a:t>
            </a:r>
            <a:r>
              <a:rPr lang="hr-HR" b="1" dirty="0" err="1"/>
              <a:t>PostgreSQL</a:t>
            </a:r>
            <a:r>
              <a:rPr lang="hr-HR" b="1" dirty="0"/>
              <a:t>?</a:t>
            </a:r>
          </a:p>
          <a:p>
            <a:pPr marL="15875" indent="0">
              <a:buNone/>
            </a:pPr>
            <a:r>
              <a:rPr lang="hr-HR" dirty="0"/>
              <a:t>📌 </a:t>
            </a:r>
            <a:r>
              <a:rPr lang="hr-HR" b="1" dirty="0" err="1"/>
              <a:t>PostgreSQL</a:t>
            </a:r>
            <a:r>
              <a:rPr lang="hr-HR" b="1" dirty="0"/>
              <a:t> je najbolji izbor</a:t>
            </a:r>
            <a:r>
              <a:rPr lang="hr-HR" dirty="0"/>
              <a:t> jer je: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Besplatan</a:t>
            </a:r>
            <a:r>
              <a:rPr lang="hr-HR" dirty="0"/>
              <a:t> i </a:t>
            </a:r>
            <a:r>
              <a:rPr lang="hr-HR" b="1" dirty="0" err="1"/>
              <a:t>open-source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Brz i skalabilan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Pouzdan za velike projekte</a:t>
            </a:r>
            <a:br>
              <a:rPr lang="hr-HR" dirty="0"/>
            </a:br>
            <a:r>
              <a:rPr lang="hr-HR" dirty="0"/>
              <a:t>✔ </a:t>
            </a:r>
            <a:r>
              <a:rPr lang="hr-HR" b="1" dirty="0"/>
              <a:t>Najpopularniji među profesionalcima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921917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4267AD-3A3A-2C4A-C3D9-04ED473F99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FC5D330-FFA8-C49C-5C03-9FDAAC46683F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</a:t>
            </a:r>
            <a:r>
              <a:rPr lang="hr-HR" dirty="0" err="1"/>
              <a:t>PostgreSQL</a:t>
            </a:r>
            <a:r>
              <a:rPr lang="en-US" dirty="0"/>
              <a:t> </a:t>
            </a:r>
            <a:r>
              <a:rPr lang="en-US" dirty="0" err="1"/>
              <a:t>tipovi</a:t>
            </a:r>
            <a:r>
              <a:rPr lang="en-US" dirty="0"/>
              <a:t> </a:t>
            </a:r>
            <a:r>
              <a:rPr lang="en-US" dirty="0" err="1"/>
              <a:t>podataka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4A385A-50BB-9937-550E-251608B839BA}"/>
              </a:ext>
            </a:extLst>
          </p:cNvPr>
          <p:cNvSpPr txBox="1"/>
          <p:nvPr/>
        </p:nvSpPr>
        <p:spPr>
          <a:xfrm>
            <a:off x="990600" y="1336119"/>
            <a:ext cx="5258686" cy="41857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400" dirty="0" err="1"/>
              <a:t>PostgreSQL</a:t>
            </a:r>
            <a:r>
              <a:rPr lang="hr-HR" sz="1400" dirty="0"/>
              <a:t> nudi širi raspon tipova podataka u odnosu na standardni SQL.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Tekstualni podaci: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VARCHAR(n) – Varijabilna duljina teksta (maksimalno n znakova)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– Neograničena duljina teksta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Brojevi: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INT – Cijeli brojevi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BIGINT – Veliki cijeli brojevi (za milijarde zapisa)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DECIMAL(10,2) – Decimalni brojevi (npr. cijene)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Datum i vrijeme: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DATE – Pohranjuje samo datum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TIMESTAMP – Pohranjuje datum i vrijeme</a:t>
            </a:r>
          </a:p>
          <a:p>
            <a:r>
              <a:rPr lang="hr-HR" sz="1400" dirty="0"/>
              <a:t>🔹 </a:t>
            </a:r>
            <a:r>
              <a:rPr lang="hr-HR" sz="1400" b="1" dirty="0"/>
              <a:t>Ostalo: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BOOLEAN – </a:t>
            </a:r>
            <a:r>
              <a:rPr lang="hr-HR" sz="1400" dirty="0" err="1"/>
              <a:t>true</a:t>
            </a:r>
            <a:r>
              <a:rPr lang="hr-HR" sz="1400" dirty="0"/>
              <a:t> / </a:t>
            </a:r>
            <a:r>
              <a:rPr lang="hr-HR" sz="1400" dirty="0" err="1"/>
              <a:t>false</a:t>
            </a:r>
            <a:r>
              <a:rPr lang="hr-HR" sz="1400" dirty="0"/>
              <a:t> vrijednosti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SERIAL – Auto-</a:t>
            </a:r>
            <a:r>
              <a:rPr lang="hr-HR" sz="1400" dirty="0" err="1"/>
              <a:t>incrementing</a:t>
            </a:r>
            <a:r>
              <a:rPr lang="hr-HR" sz="1400" dirty="0"/>
              <a:t> broj za primarne ključeve</a:t>
            </a:r>
          </a:p>
          <a:p>
            <a:r>
              <a:rPr lang="hr-HR" sz="1400" dirty="0"/>
              <a:t>📌 </a:t>
            </a:r>
            <a:r>
              <a:rPr lang="hr-HR" sz="1400" b="1" dirty="0"/>
              <a:t>Koji format koristiti za tekst?</a:t>
            </a:r>
            <a:endParaRPr lang="hr-HR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VARCHAR(50) = ograničenje na 50 znakova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hr-HR" sz="1400" dirty="0"/>
              <a:t>TEXT = nema ograničenja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BE70239-84A1-146F-66A0-F9EB066116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39616" y="1336119"/>
            <a:ext cx="3701016" cy="297504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3E17D3B-B503-49B9-E13F-4824D6851E1D}"/>
              </a:ext>
            </a:extLst>
          </p:cNvPr>
          <p:cNvSpPr txBox="1"/>
          <p:nvPr/>
        </p:nvSpPr>
        <p:spPr>
          <a:xfrm>
            <a:off x="6345865" y="4790776"/>
            <a:ext cx="61456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sz="1200" dirty="0"/>
              <a:t>💡 U modernim aplikacijama često se koristi </a:t>
            </a:r>
            <a:r>
              <a:rPr lang="hr-HR" sz="1200" b="1" dirty="0"/>
              <a:t>TEXT</a:t>
            </a:r>
            <a:r>
              <a:rPr lang="hr-HR" sz="1200" dirty="0"/>
              <a:t> jer nema problema s ograničenjem duljine.</a:t>
            </a:r>
            <a:br>
              <a:rPr lang="hr-HR" sz="1200" dirty="0"/>
            </a:br>
            <a:r>
              <a:rPr lang="hr-HR" sz="1200" dirty="0"/>
              <a:t>Postoji mali gubitak brzine, ali je fleksibilnije za rastuće baze podataka.</a:t>
            </a:r>
          </a:p>
        </p:txBody>
      </p:sp>
    </p:spTree>
    <p:extLst>
      <p:ext uri="{BB962C8B-B14F-4D97-AF65-F5344CB8AC3E}">
        <p14:creationId xmlns:p14="http://schemas.microsoft.com/office/powerpoint/2010/main" val="15617589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F5BB47-7A66-442A-C2A3-726510250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9479856-F549-C8B7-3770-E5D4E296C189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– CREATE TABLE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A2ADBF6-1130-4DF0-9301-B35C9015C1F7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3932237" cy="380529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en-US" dirty="0"/>
              <a:t>S</a:t>
            </a:r>
            <a:r>
              <a:rPr lang="hr-HR" dirty="0"/>
              <a:t>QL je </a:t>
            </a:r>
            <a:r>
              <a:rPr lang="hr-HR" b="1" dirty="0"/>
              <a:t>jezik upita</a:t>
            </a:r>
            <a:r>
              <a:rPr lang="hr-HR" dirty="0"/>
              <a:t> kojim možemo: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Dodavati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Dohvaćati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Ažurirati podatke</a:t>
            </a:r>
            <a:endParaRPr lang="en-US" dirty="0"/>
          </a:p>
          <a:p>
            <a:pPr marL="15875" indent="0">
              <a:buNone/>
            </a:pPr>
            <a:br>
              <a:rPr lang="hr-HR" dirty="0"/>
            </a:br>
            <a:r>
              <a:rPr lang="hr-HR" dirty="0"/>
              <a:t>👉 Brisati podatke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9887ACEA-EC2D-682B-45F6-7CC5A50F8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43845" y="2299640"/>
            <a:ext cx="6372225" cy="22587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394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8AEA2E-2A03-8FD7-6223-64173F8D11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B8E3E910-1B4D-E315-50BF-B5D8D3E1BB1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 err="1"/>
              <a:t>baze</a:t>
            </a:r>
            <a:r>
              <a:rPr lang="en-US" dirty="0"/>
              <a:t> </a:t>
            </a:r>
            <a:r>
              <a:rPr lang="en-US" dirty="0" err="1"/>
              <a:t>podataka</a:t>
            </a:r>
            <a:r>
              <a:rPr lang="en-US" dirty="0"/>
              <a:t> - INSERT</a:t>
            </a:r>
            <a:endParaRPr lang="hr-HR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5243C89A-B64D-5642-18E5-1E721F7A0E9C}"/>
              </a:ext>
            </a:extLst>
          </p:cNvPr>
          <p:cNvSpPr txBox="1">
            <a:spLocks/>
          </p:cNvSpPr>
          <p:nvPr/>
        </p:nvSpPr>
        <p:spPr>
          <a:xfrm>
            <a:off x="990600" y="1526354"/>
            <a:ext cx="5830186" cy="5905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dodavanja prvog proizvoda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BD12AC3-895F-9641-234C-A708EF560B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54284" y="1444960"/>
            <a:ext cx="2828925" cy="59055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79B71FA-F119-7887-3673-61869178461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54284" y="2673906"/>
            <a:ext cx="3200400" cy="619125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260C2FA-7147-9F08-08F4-7C85C1A520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54284" y="4066772"/>
            <a:ext cx="2590800" cy="561975"/>
          </a:xfrm>
          <a:prstGeom prst="rect">
            <a:avLst/>
          </a:prstGeom>
        </p:spPr>
      </p:pic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B610C8ED-FF02-327D-D965-5A72256BDD19}"/>
              </a:ext>
            </a:extLst>
          </p:cNvPr>
          <p:cNvSpPr txBox="1">
            <a:spLocks/>
          </p:cNvSpPr>
          <p:nvPr/>
        </p:nvSpPr>
        <p:spPr>
          <a:xfrm>
            <a:off x="1015410" y="2747144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Dodavanje još jednog proizvoda (ali bez cijene)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AC154B2F-32C2-35D9-9C8C-5E3CD6B4187D}"/>
              </a:ext>
            </a:extLst>
          </p:cNvPr>
          <p:cNvSpPr txBox="1">
            <a:spLocks/>
          </p:cNvSpPr>
          <p:nvPr/>
        </p:nvSpPr>
        <p:spPr>
          <a:xfrm>
            <a:off x="1015410" y="4165567"/>
            <a:ext cx="5830186" cy="7881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68300" indent="-352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4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771525" indent="-274638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22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20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defRPr sz="18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4pPr>
            <a:lvl5pPr marL="1960563" indent="-225425" algn="l" defTabSz="914400" rtl="0" eaLnBrk="1" latinLnBrk="0" hangingPunct="1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Clr>
                <a:schemeClr val="accent2"/>
              </a:buClr>
              <a:buFont typeface="Wingdings" pitchFamily="2" charset="2"/>
              <a:buChar char="§"/>
              <a:tabLst/>
              <a:defRPr sz="1600" kern="1200">
                <a:solidFill>
                  <a:schemeClr val="tx1"/>
                </a:solidFill>
                <a:latin typeface="+mn-lt"/>
                <a:ea typeface="Open Sans" panose="020B0606030504020204" pitchFamily="34" charset="0"/>
                <a:cs typeface="Open Sans" panose="020B0606030504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5875" indent="0">
              <a:buNone/>
            </a:pPr>
            <a:r>
              <a:rPr lang="hr-HR" dirty="0"/>
              <a:t>👉 Primjer koji uzrokuje grešku:</a:t>
            </a:r>
            <a:endParaRPr lang="en-US" dirty="0"/>
          </a:p>
          <a:p>
            <a:pPr marL="15875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6893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E7F141-A3E2-4CA1-3B1B-116B7F42A5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FC1869D-F84B-1627-462C-70C687EED57A}"/>
              </a:ext>
            </a:extLst>
          </p:cNvPr>
          <p:cNvSpPr txBox="1">
            <a:spLocks/>
          </p:cNvSpPr>
          <p:nvPr/>
        </p:nvSpPr>
        <p:spPr>
          <a:xfrm>
            <a:off x="990600" y="383056"/>
            <a:ext cx="10515600" cy="8539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 cap="all" baseline="0">
                <a:solidFill>
                  <a:schemeClr val="tx2"/>
                </a:solidFill>
                <a:latin typeface="+mj-lt"/>
                <a:ea typeface="Open Sans Semibold" panose="020B0606030504020204" pitchFamily="34" charset="0"/>
                <a:cs typeface="Open Sans Semibold" panose="020B0606030504020204" pitchFamily="34" charset="0"/>
              </a:defRPr>
            </a:lvl1pPr>
          </a:lstStyle>
          <a:p>
            <a:r>
              <a:rPr lang="en-US" dirty="0"/>
              <a:t>Baze </a:t>
            </a:r>
            <a:r>
              <a:rPr lang="en-US" dirty="0" err="1"/>
              <a:t>podataka</a:t>
            </a:r>
            <a:r>
              <a:rPr lang="en-US" dirty="0"/>
              <a:t> – SELECT</a:t>
            </a:r>
            <a:endParaRPr lang="hr-H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E57242-2B80-B6E9-F0F4-4D461B006497}"/>
              </a:ext>
            </a:extLst>
          </p:cNvPr>
          <p:cNvSpPr txBox="1"/>
          <p:nvPr/>
        </p:nvSpPr>
        <p:spPr>
          <a:xfrm>
            <a:off x="570614" y="1972775"/>
            <a:ext cx="614561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r-HR" dirty="0"/>
              <a:t>👉 </a:t>
            </a:r>
            <a:r>
              <a:rPr lang="en-US" dirty="0"/>
              <a:t>D</a:t>
            </a:r>
            <a:r>
              <a:rPr lang="hr-HR" dirty="0" err="1"/>
              <a:t>ohvaćanje</a:t>
            </a:r>
            <a:r>
              <a:rPr lang="hr-HR" dirty="0"/>
              <a:t> svih podataka</a:t>
            </a:r>
            <a:endParaRPr lang="en-US" dirty="0"/>
          </a:p>
          <a:p>
            <a:br>
              <a:rPr lang="hr-HR" dirty="0"/>
            </a:br>
            <a:r>
              <a:rPr lang="hr-HR" dirty="0"/>
              <a:t>👉 Ako ne želimo sve stupce, možemo navesti </a:t>
            </a:r>
            <a:r>
              <a:rPr lang="hr-HR" b="1" dirty="0"/>
              <a:t>samo one koji nas zanimaju</a:t>
            </a:r>
            <a:endParaRPr lang="en-US" b="1" dirty="0"/>
          </a:p>
          <a:p>
            <a:br>
              <a:rPr lang="hr-HR" dirty="0"/>
            </a:br>
            <a:r>
              <a:rPr lang="hr-HR" dirty="0"/>
              <a:t>👉 Kako filtrirati podatke?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25BB75-19E5-B543-4BF3-A098049B4D6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45984" y="1972775"/>
            <a:ext cx="1943100" cy="352425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1C1C7C-6B9B-AA46-758B-99302846D3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7964" y="2520248"/>
            <a:ext cx="2352675" cy="3714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39EFCE8D-CA13-05C1-B9A6-6343E665B9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12609" y="3190875"/>
            <a:ext cx="2609850" cy="476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D64A510-4E86-078A-B538-0CCBB5274C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22689" y="3841517"/>
            <a:ext cx="4906704" cy="1863958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ED25769-1601-8753-1B40-0AECB7BAD8F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92803" y="3190875"/>
            <a:ext cx="3475960" cy="476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20760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INNO2MARE">
      <a:dk1>
        <a:srgbClr val="69ACED"/>
      </a:dk1>
      <a:lt1>
        <a:srgbClr val="FFFFFF"/>
      </a:lt1>
      <a:dk2>
        <a:srgbClr val="0B3A68"/>
      </a:dk2>
      <a:lt2>
        <a:srgbClr val="F4F3F3"/>
      </a:lt2>
      <a:accent1>
        <a:srgbClr val="0B3A68"/>
      </a:accent1>
      <a:accent2>
        <a:srgbClr val="11579C"/>
      </a:accent2>
      <a:accent3>
        <a:srgbClr val="69ACED"/>
      </a:accent3>
      <a:accent4>
        <a:srgbClr val="9BC7F3"/>
      </a:accent4>
      <a:accent5>
        <a:srgbClr val="CDE3F9"/>
      </a:accent5>
      <a:accent6>
        <a:srgbClr val="B2BCD6"/>
      </a:accent6>
      <a:hlink>
        <a:srgbClr val="FFFF00"/>
      </a:hlink>
      <a:folHlink>
        <a:srgbClr val="FFFF00"/>
      </a:folHlink>
    </a:clrScheme>
    <a:fontScheme name="Po meri 2">
      <a:majorFont>
        <a:latin typeface="Open Sans"/>
        <a:ea typeface=""/>
        <a:cs typeface=""/>
      </a:majorFont>
      <a:minorFont>
        <a:latin typeface="Open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0806f44-bc4a-4ea4-b660-c6da93f8f179">
      <Terms xmlns="http://schemas.microsoft.com/office/infopath/2007/PartnerControls"/>
    </lcf76f155ced4ddcb4097134ff3c332f>
    <TaxCatchAll xmlns="758d0d8f-b783-4c78-ab73-9740c97b97cf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E4F55D9EF0BF0A44B819E681FCAC00B7" ma:contentTypeVersion="12" ma:contentTypeDescription="Create a new document." ma:contentTypeScope="" ma:versionID="068ce121a7a7a0aebcb89dd601c4f0a2">
  <xsd:schema xmlns:xsd="http://www.w3.org/2001/XMLSchema" xmlns:xs="http://www.w3.org/2001/XMLSchema" xmlns:p="http://schemas.microsoft.com/office/2006/metadata/properties" xmlns:ns2="40806f44-bc4a-4ea4-b660-c6da93f8f179" xmlns:ns3="758d0d8f-b783-4c78-ab73-9740c97b97cf" targetNamespace="http://schemas.microsoft.com/office/2006/metadata/properties" ma:root="true" ma:fieldsID="67c58e6c5c8ea9af0822acd84d25e1a2" ns2:_="" ns3:_="">
    <xsd:import namespace="40806f44-bc4a-4ea4-b660-c6da93f8f179"/>
    <xsd:import namespace="758d0d8f-b783-4c78-ab73-9740c97b97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0806f44-bc4a-4ea4-b660-c6da93f8f1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5c7bf33-a257-4e00-9403-56193474511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8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58d0d8f-b783-4c78-ab73-9740c97b97c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4" nillable="true" ma:displayName="Taxonomy Catch All Column" ma:hidden="true" ma:list="{98d7a4de-20ce-488f-a6bb-d6c189e71f40}" ma:internalName="TaxCatchAll" ma:showField="CatchAllData" ma:web="758d0d8f-b783-4c78-ab73-9740c97b97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72F81-8533-461E-8E71-A6D77294CFEF}">
  <ds:schemaRefs>
    <ds:schemaRef ds:uri="http://purl.org/dc/elements/1.1/"/>
    <ds:schemaRef ds:uri="http://www.w3.org/XML/1998/namespace"/>
    <ds:schemaRef ds:uri="http://purl.org/dc/terms/"/>
    <ds:schemaRef ds:uri="http://schemas.microsoft.com/office/2006/documentManagement/types"/>
    <ds:schemaRef ds:uri="40806f44-bc4a-4ea4-b660-c6da93f8f179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758d0d8f-b783-4c78-ab73-9740c97b97cf"/>
    <ds:schemaRef ds:uri="http://schemas.microsoft.com/office/2006/metadata/properties"/>
  </ds:schemaRefs>
</ds:datastoreItem>
</file>

<file path=customXml/itemProps2.xml><?xml version="1.0" encoding="utf-8"?>
<ds:datastoreItem xmlns:ds="http://schemas.openxmlformats.org/officeDocument/2006/customXml" ds:itemID="{46915D30-CAA6-465E-907F-1770D4E3B01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4E6AED0F-96FF-4C7F-8AC9-672C91BFCDF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0806f44-bc4a-4ea4-b660-c6da93f8f179"/>
    <ds:schemaRef ds:uri="758d0d8f-b783-4c78-ab73-9740c97b97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5011</TotalTime>
  <Words>2358</Words>
  <Application>Microsoft Office PowerPoint</Application>
  <PresentationFormat>Widescreen</PresentationFormat>
  <Paragraphs>256</Paragraphs>
  <Slides>32</Slides>
  <Notes>31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9" baseType="lpstr">
      <vt:lpstr>Arial</vt:lpstr>
      <vt:lpstr>Calibri</vt:lpstr>
      <vt:lpstr>Open Sans</vt:lpstr>
      <vt:lpstr>Open Sans Semibold</vt:lpstr>
      <vt:lpstr>Udemy Sans</vt:lpstr>
      <vt:lpstr>Wingdings</vt:lpstr>
      <vt:lpstr>Office Theme</vt:lpstr>
      <vt:lpstr>Uvod u baze podataka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VJEžba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PowerPoint Presentation</vt:lpstr>
      <vt:lpstr>VJEžba</vt:lpstr>
      <vt:lpstr>PowerPoint Presentation</vt:lpstr>
      <vt:lpstr>PowerPoint Presentation</vt:lpstr>
      <vt:lpstr>VJEžba</vt:lpstr>
      <vt:lpstr>ZAVRšNA VJEžba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title</dc:title>
  <dc:creator>Microsoft Office User</dc:creator>
  <cp:lastModifiedBy>Dino</cp:lastModifiedBy>
  <cp:revision>182</cp:revision>
  <dcterms:created xsi:type="dcterms:W3CDTF">2021-08-14T09:32:24Z</dcterms:created>
  <dcterms:modified xsi:type="dcterms:W3CDTF">2025-03-12T16:12:00Z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0x010100E4F55D9EF0BF0A44B819E681FCAC00B7</vt:lpwstr>
  </property>
</Properties>
</file>