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86" r:id="rId4"/>
    <p:sldId id="287" r:id="rId5"/>
    <p:sldId id="288" r:id="rId6"/>
    <p:sldId id="263" r:id="rId7"/>
    <p:sldId id="289" r:id="rId8"/>
    <p:sldId id="290" r:id="rId9"/>
    <p:sldId id="291" r:id="rId10"/>
    <p:sldId id="292" r:id="rId11"/>
    <p:sldId id="293" r:id="rId12"/>
    <p:sldId id="294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0853" autoAdjust="0"/>
  </p:normalViewPr>
  <p:slideViewPr>
    <p:cSldViewPr snapToGrid="0">
      <p:cViewPr varScale="1">
        <p:scale>
          <a:sx n="143" d="100"/>
          <a:sy n="143" d="100"/>
        </p:scale>
        <p:origin x="108" y="1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39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7FDF-D9AC-4497-8AF1-9347ACD4697E}" type="datetimeFigureOut">
              <a:rPr lang="hr-HR" smtClean="0"/>
              <a:t>12.3.2025.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64B2-EFF6-4760-BE09-0DEDA56827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859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21400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0CAAF-7E81-12C2-4810-B160E32DA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0EEF50-4BC7-C786-8E4B-909E3BF8C2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2C6506-0B39-E323-C3E1-05F587BD12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3F3C6-AB3C-1756-3B46-8FD39B7A2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11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79635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80496-F9B7-690A-434E-5440E86CE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BCDA4C-E587-C034-FA17-EDB67F888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803E12-B9B5-B9A5-ABA4-8576BA2CF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53E7B-0200-E62A-8202-6AD35948D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12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05268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9B4C0-4C0A-031B-7C0D-BDEDC518C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863943-D058-2D9C-648E-7535C2AD1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FCCFAF-5B95-1762-46EB-B0199A197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FE3AB-5DB7-1206-8C0B-23D53AB9D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1400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97341-6782-B19C-CFEE-1F3303E4C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E5684A-CA3A-813D-E109-FA7595F4F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663C3A-F2B6-448C-8B01-00AF8FBC6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Mosaic</a:t>
            </a:r>
            <a:r>
              <a:rPr lang="hr-HR" dirty="0"/>
              <a:t> – Prethodnik Netscapea,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Netscapea, donio inovacije.</a:t>
            </a:r>
          </a:p>
          <a:p>
            <a:r>
              <a:rPr lang="hr-HR" dirty="0"/>
              <a:t>Marc Andreessen, jedan od ključnih ljudi iza Netscapea, imao je viziju dinamičnog weba, a kako bi to omogućio, bilo je potrebno razviti novi skriptni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Netscapeov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Eich</a:t>
            </a:r>
            <a:r>
              <a:rPr lang="hr-HR" dirty="0"/>
              <a:t> – Unajmljen da razvije skriptni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tvitanja.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A9F76-E4F9-C150-A8F0-EC42988C9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17544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18ABE-298D-065B-4BD3-A3259CED1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188AB-BDCC-7D97-45B6-3228A020E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2B6E17-F40F-0933-BF68-F21A8DF7A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Mosaic</a:t>
            </a:r>
            <a:r>
              <a:rPr lang="hr-HR" dirty="0"/>
              <a:t> – Prethodnik Netscapea,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Netscapea, donio inovacije.</a:t>
            </a:r>
          </a:p>
          <a:p>
            <a:r>
              <a:rPr lang="hr-HR" dirty="0"/>
              <a:t>Marc Andreessen, jedan od ključnih ljudi iza Netscapea, imao je viziju dinamičnog weba, a kako bi to omogućio, bilo je potrebno razviti novi skriptni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Netscapeov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Eich</a:t>
            </a:r>
            <a:r>
              <a:rPr lang="hr-HR" dirty="0"/>
              <a:t> – Unajmljen da razvije skriptni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tvitanja.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C58DF-B480-B393-212E-0BB556A14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8558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https://www.postgresql.org/docs/current/datatype.html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3033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37BB2-BF81-33AE-38F6-DA3C3F125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64377B-7448-BFDE-3447-D85715045D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2D94C4-6AE7-6C01-2CF8-4E553F607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10141-5031-003D-27D7-496C713F51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5353860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8C7DC-C0E3-9E71-57E3-0AA4530D7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2587CD-C365-B83B-2371-2E400E2DDF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04D92-E6A8-A520-9FAF-64F9E6C29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DC73D-ACC5-7A26-C501-7F6DEBC71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8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89410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88DDF-7FD0-04AA-CCF2-DCD5E5331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C47D6D-D7B6-7C29-FDFA-059A464D05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7367FD-3CEE-E11F-4133-E5CAFB268B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19C18-BE8B-08E6-638B-F3712E88F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9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51090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96521-4480-33E0-C66A-473D82AC3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C8562-5D40-0C7D-F77A-89B447540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DDE350-E8C7-B8E8-68EF-1D87CB939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C1C26-529E-A692-2F3F-0CAD52958D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10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68457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ka 13">
            <a:extLst>
              <a:ext uri="{FF2B5EF4-FFF2-40B4-BE49-F238E27FC236}">
                <a16:creationId xmlns:a16="http://schemas.microsoft.com/office/drawing/2014/main" id="{8FBD081C-E6C2-807B-F622-45A52F57D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2468084"/>
            <a:ext cx="9144000" cy="2387600"/>
          </a:xfrm>
        </p:spPr>
        <p:txBody>
          <a:bodyPr anchor="b"/>
          <a:lstStyle>
            <a:lvl1pPr algn="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r-HR" dirty="0"/>
              <a:t>DOCUMENT TITLE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A61E420-EBAD-A9E6-F448-076E17D0F2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55653" y="4947759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6379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HOMEWORK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02940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ASSESSMENTS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14209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ADDITIONAL READING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41432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428"/>
            <a:ext cx="12191994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RESOURCES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8008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Završ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266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 descr="Slika na kojoj se prikazuje crta, snimka zaslona, šarenilo, dizajn&#10;&#10;Opis je automatski generiran">
            <a:extLst>
              <a:ext uri="{FF2B5EF4-FFF2-40B4-BE49-F238E27FC236}">
                <a16:creationId xmlns:a16="http://schemas.microsoft.com/office/drawing/2014/main" id="{7D3E6235-77BD-81C2-1C4B-460BFF2AC5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012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 descr="Slika na kojoj se prikazuje crta, snimka zaslona, šarenilo, dizajn">
            <a:extLst>
              <a:ext uri="{FF2B5EF4-FFF2-40B4-BE49-F238E27FC236}">
                <a16:creationId xmlns:a16="http://schemas.microsoft.com/office/drawing/2014/main" id="{813DD7BB-6C45-D079-40C8-D9AAFA335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08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4911BAC4-6BC8-78C9-C3A0-3B8193B50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94142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5589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5FF10651-A88B-132B-AE77-005E725B18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683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DISCUSSION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01415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EXERCISE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5753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1B650DF9-2458-1434-6EFF-3D965EDC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6C6E5EE-2B8F-9019-690C-3AF0A69B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70CF1CA-F427-A5AF-96AA-671002CD7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B997-549E-41F4-A1E4-B0CF42B49EF1}" type="datetimeFigureOut">
              <a:rPr lang="hr-HR" smtClean="0"/>
              <a:t>12.3.2025.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829544-1FE5-4ED0-6A51-373B2456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3A67201-5F88-A086-59F5-4A06FA6B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D723-16A0-42C8-A963-6C8D73A0AD4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75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9" r:id="rId4"/>
    <p:sldLayoutId id="2147483665" r:id="rId5"/>
    <p:sldLayoutId id="2147483651" r:id="rId6"/>
    <p:sldLayoutId id="214748366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6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4022C4E9-1E70-8866-3479-A24FD93D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hr-HR" dirty="0"/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2D59F4E1-B531-21D4-1874-34304F7DA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49551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1C5EC-72D9-79E8-7FC8-0A2121F8A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9C139-6222-23AA-33EE-C48B9CD52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UPDATE &amp; DELETE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CF1BCC-0973-E127-E68A-D7CA7C402C0C}"/>
              </a:ext>
            </a:extLst>
          </p:cNvPr>
          <p:cNvSpPr txBox="1"/>
          <p:nvPr/>
        </p:nvSpPr>
        <p:spPr>
          <a:xfrm>
            <a:off x="723128" y="3349202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👉 Update multiple columns at once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335C13-BC0E-0A49-34A8-DF4A3252C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477" y="2141969"/>
            <a:ext cx="1304925" cy="752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1727F-21B3-1C69-3B13-7702C57B9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0477" y="3148106"/>
            <a:ext cx="2743200" cy="771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2F1E7A-3DF7-CF91-1FE3-ADADE59C8C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21797" y="3310031"/>
            <a:ext cx="1590675" cy="609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FA72A2-F080-AAB3-B459-FC6EA7085744}"/>
              </a:ext>
            </a:extLst>
          </p:cNvPr>
          <p:cNvSpPr txBox="1"/>
          <p:nvPr/>
        </p:nvSpPr>
        <p:spPr>
          <a:xfrm>
            <a:off x="723128" y="2221253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👉 Updating data in the SQL database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828A28-0301-6D5A-451F-4DB8A1818548}"/>
              </a:ext>
            </a:extLst>
          </p:cNvPr>
          <p:cNvSpPr txBox="1"/>
          <p:nvPr/>
        </p:nvSpPr>
        <p:spPr>
          <a:xfrm>
            <a:off x="783712" y="4572663"/>
            <a:ext cx="262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dirty="0" err="1"/>
              <a:t>Delete</a:t>
            </a:r>
            <a:r>
              <a:rPr lang="hr-HR" dirty="0"/>
              <a:t>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9C3332-DC43-1404-F780-86B3467339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271" y="4475270"/>
            <a:ext cx="1790700" cy="533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2076C4-2196-073B-FBAC-BB5DF72B5C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0660" y="4506660"/>
            <a:ext cx="1514475" cy="400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319DDF1-EA0D-58B7-047B-292FE94AFD67}"/>
              </a:ext>
            </a:extLst>
          </p:cNvPr>
          <p:cNvSpPr txBox="1"/>
          <p:nvPr/>
        </p:nvSpPr>
        <p:spPr>
          <a:xfrm>
            <a:off x="783712" y="5426792"/>
            <a:ext cx="608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👉 How to delete ALL data but keep the table?</a:t>
            </a:r>
            <a:endParaRPr lang="hr-HR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89CE9A6-F5B4-09CA-AEB0-86F0E95655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3546" y="5366166"/>
            <a:ext cx="1962150" cy="4381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2E9639-D041-306B-4DF5-8631A98794C1}"/>
              </a:ext>
            </a:extLst>
          </p:cNvPr>
          <p:cNvSpPr txBox="1"/>
          <p:nvPr/>
        </p:nvSpPr>
        <p:spPr>
          <a:xfrm>
            <a:off x="10021797" y="2778774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Caution!!</a:t>
            </a:r>
            <a:endParaRPr lang="hr-H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7C86FA-839F-9DA6-45A3-55EE05EACD9E}"/>
              </a:ext>
            </a:extLst>
          </p:cNvPr>
          <p:cNvSpPr txBox="1"/>
          <p:nvPr/>
        </p:nvSpPr>
        <p:spPr>
          <a:xfrm>
            <a:off x="9960660" y="4051526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Caution!!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8499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84171-41A0-8697-1479-BB1092E3A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B4DB5E-BBFF-B8C0-8E96-74F3F310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SQL RELATIONS &amp; JOIN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99270-3C2D-BAE4-D984-FB485C6B45D4}"/>
              </a:ext>
            </a:extLst>
          </p:cNvPr>
          <p:cNvSpPr txBox="1"/>
          <p:nvPr/>
        </p:nvSpPr>
        <p:spPr>
          <a:xfrm>
            <a:off x="870945" y="2537970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👉 Primary Key (PK) – Identifies each record within the table (unique ID).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547D9-2980-B547-AB63-AAEA4F6FB258}"/>
              </a:ext>
            </a:extLst>
          </p:cNvPr>
          <p:cNvSpPr txBox="1"/>
          <p:nvPr/>
        </p:nvSpPr>
        <p:spPr>
          <a:xfrm>
            <a:off x="870945" y="5120807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👉 Add your first order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EE27ED-BCEF-11D2-AF35-EE7756D2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6123" y="5080663"/>
            <a:ext cx="4314825" cy="533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DB81CA-D7E7-63AC-89A5-1ECFBB8CF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266" y="2515531"/>
            <a:ext cx="5258209" cy="115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512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910F1-3FEB-92BB-CC2B-144F37939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43C36E-2703-14C7-5A99-B1C29F8F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SQL RELATIONS &amp; JOIN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A1C3FE-741B-1599-D414-96EA959BE632}"/>
              </a:ext>
            </a:extLst>
          </p:cNvPr>
          <p:cNvSpPr txBox="1"/>
          <p:nvPr/>
        </p:nvSpPr>
        <p:spPr>
          <a:xfrm>
            <a:off x="676254" y="3580648"/>
            <a:ext cx="6145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different types of JOINS in SQL:
👉 INNER JOIN – Joins only those rows that have a match in both tables.
👉 LEFT JOIN – Includes all rows from the left table and only matching ones from the right.
👉 RIGHT JOIN – The opposite of LEFT JOIN.
👉 FULL JOIN – Returns all rows from both tables, regardless of match.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80EA-A106-639D-50DF-F9456471E408}"/>
              </a:ext>
            </a:extLst>
          </p:cNvPr>
          <p:cNvSpPr txBox="1"/>
          <p:nvPr/>
        </p:nvSpPr>
        <p:spPr>
          <a:xfrm>
            <a:off x="644522" y="2372507"/>
            <a:ext cx="6145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👉 One of the most powerful functionalities of SQL is JOIN, which allows us to join tables based on the relationships between them.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25267C-BB71-A13D-4226-D8F092FAA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639" y="2452709"/>
            <a:ext cx="4920438" cy="545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9CAD86-3D52-E0E4-D00E-A7C95046C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872" y="3140858"/>
            <a:ext cx="4920438" cy="49055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C5AFAEC-E488-0A84-C943-69D41CABCD83}"/>
              </a:ext>
            </a:extLst>
          </p:cNvPr>
          <p:cNvGrpSpPr/>
          <p:nvPr/>
        </p:nvGrpSpPr>
        <p:grpSpPr>
          <a:xfrm>
            <a:off x="6777006" y="4291325"/>
            <a:ext cx="5311128" cy="859675"/>
            <a:chOff x="6820620" y="3241822"/>
            <a:chExt cx="5311128" cy="8596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D83EF2-EE54-2F6D-E136-E2B4BA706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3050" y="3278914"/>
              <a:ext cx="1303193" cy="8225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64DAB3A-50F5-3D79-4B63-4B9627CD3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0620" y="3251925"/>
              <a:ext cx="1217355" cy="7725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190DD3E-A825-BA3F-21C5-BB174C1B6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2332" y="3301789"/>
              <a:ext cx="1170523" cy="71727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EB946BD-EEDC-2BB4-34CC-682894892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67820" y="3241822"/>
              <a:ext cx="1563928" cy="85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143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6D607-80CA-12EE-36FE-B5235F2A9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DE23B6-06B6-B6AB-4FA1-F10769E2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67FD82-16DB-7916-80B5-A680CD674D81}"/>
              </a:ext>
            </a:extLst>
          </p:cNvPr>
          <p:cNvSpPr txBox="1">
            <a:spLocks/>
          </p:cNvSpPr>
          <p:nvPr/>
        </p:nvSpPr>
        <p:spPr>
          <a:xfrm>
            <a:off x="1470279" y="2473887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</a:t>
            </a:r>
            <a:r>
              <a:rPr lang="hr-HR" dirty="0" err="1"/>
              <a:t>gućavaju</a:t>
            </a:r>
            <a:r>
              <a:rPr lang="hr-HR" dirty="0"/>
              <a:t> da </a:t>
            </a:r>
            <a:r>
              <a:rPr lang="en-US" b="1" dirty="0" err="1"/>
              <a:t>podatke</a:t>
            </a:r>
            <a:r>
              <a:rPr lang="en-US" b="1" dirty="0"/>
              <a:t> </a:t>
            </a:r>
            <a:r>
              <a:rPr lang="en-US" b="1" dirty="0" err="1"/>
              <a:t>spremimo</a:t>
            </a:r>
            <a:r>
              <a:rPr lang="en-US" b="1" dirty="0"/>
              <a:t> </a:t>
            </a:r>
            <a:r>
              <a:rPr lang="hr-HR" b="1" dirty="0"/>
              <a:t>trajno</a:t>
            </a:r>
            <a:r>
              <a:rPr lang="hr-HR" dirty="0"/>
              <a:t> i </a:t>
            </a:r>
            <a:r>
              <a:rPr lang="en-US" dirty="0"/>
              <a:t>da se </a:t>
            </a:r>
            <a:r>
              <a:rPr lang="hr-HR" dirty="0"/>
              <a:t>mogu dohvaćati po potrebi.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en-US" dirty="0"/>
              <a:t>Bez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hr-HR" dirty="0"/>
              <a:t>Nakon </a:t>
            </a:r>
            <a:r>
              <a:rPr lang="hr-HR" dirty="0" err="1"/>
              <a:t>restarta</a:t>
            </a:r>
            <a:r>
              <a:rPr lang="hr-HR" dirty="0"/>
              <a:t>, svi podaci su </a:t>
            </a:r>
            <a:r>
              <a:rPr lang="hr-HR" b="1" dirty="0"/>
              <a:t>izbrisani</a:t>
            </a:r>
            <a:r>
              <a:rPr lang="hr-HR" dirty="0"/>
              <a:t> i vraćeni na početno stanje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👉Zato što su podaci pohranjeni u </a:t>
            </a:r>
            <a:r>
              <a:rPr lang="hr-HR" b="1" dirty="0"/>
              <a:t>privremenoj memoriji</a:t>
            </a:r>
            <a:r>
              <a:rPr lang="hr-HR" dirty="0"/>
              <a:t> (RAM-u).</a:t>
            </a:r>
            <a:endParaRPr lang="en-US" dirty="0"/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B2260F3-5AAE-815A-04BE-FC6C6C595152}"/>
              </a:ext>
            </a:extLst>
          </p:cNvPr>
          <p:cNvSpPr txBox="1">
            <a:spLocks/>
          </p:cNvSpPr>
          <p:nvPr/>
        </p:nvSpPr>
        <p:spPr>
          <a:xfrm>
            <a:off x="5914229" y="2473887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Postoje </a:t>
            </a:r>
            <a:r>
              <a:rPr lang="hr-HR" b="1" dirty="0"/>
              <a:t>dvije glavne vrste baza podataka</a:t>
            </a:r>
            <a:r>
              <a:rPr lang="hr-HR" dirty="0"/>
              <a:t>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SQL baze podataka</a:t>
            </a:r>
            <a:r>
              <a:rPr lang="hr-HR" dirty="0"/>
              <a:t> </a:t>
            </a:r>
            <a:r>
              <a:rPr lang="en-US" dirty="0"/>
              <a:t>–</a:t>
            </a:r>
            <a:r>
              <a:rPr lang="en-US" dirty="0" err="1"/>
              <a:t>relacijske</a:t>
            </a:r>
            <a:r>
              <a:rPr lang="en-US" dirty="0"/>
              <a:t> </a:t>
            </a:r>
            <a:r>
              <a:rPr lang="hr-HR" dirty="0"/>
              <a:t>(strukturirane)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NoSQL</a:t>
            </a:r>
            <a:r>
              <a:rPr lang="hr-HR" b="1" dirty="0"/>
              <a:t> baze podataka</a:t>
            </a:r>
            <a:r>
              <a:rPr lang="hr-HR" dirty="0"/>
              <a:t> </a:t>
            </a:r>
            <a:r>
              <a:rPr lang="en-US" dirty="0" err="1"/>
              <a:t>nerelacijske</a:t>
            </a:r>
            <a:r>
              <a:rPr lang="en-US" dirty="0"/>
              <a:t> </a:t>
            </a:r>
            <a:r>
              <a:rPr lang="hr-HR" dirty="0"/>
              <a:t>(nema stroge strukture)</a:t>
            </a:r>
          </a:p>
        </p:txBody>
      </p:sp>
    </p:spTree>
    <p:extLst>
      <p:ext uri="{BB962C8B-B14F-4D97-AF65-F5344CB8AC3E}">
        <p14:creationId xmlns:p14="http://schemas.microsoft.com/office/powerpoint/2010/main" val="176795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82FD1-2E43-523C-B0F8-690EEB83E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79F3C3-4290-F2DF-4BBF-F3452816D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- SQL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55D1AF-428B-DC45-AC83-F10B13172131}"/>
              </a:ext>
            </a:extLst>
          </p:cNvPr>
          <p:cNvSpPr txBox="1">
            <a:spLocks/>
          </p:cNvSpPr>
          <p:nvPr/>
        </p:nvSpPr>
        <p:spPr>
          <a:xfrm>
            <a:off x="997037" y="2241276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/>
              <a:t>SQL (</a:t>
            </a:r>
            <a:r>
              <a:rPr lang="hr-HR" b="1" dirty="0" err="1"/>
              <a:t>Structured</a:t>
            </a:r>
            <a:r>
              <a:rPr lang="hr-HR" b="1" dirty="0"/>
              <a:t> </a:t>
            </a:r>
            <a:r>
              <a:rPr lang="hr-HR" b="1" dirty="0" err="1"/>
              <a:t>Query</a:t>
            </a:r>
            <a:r>
              <a:rPr lang="hr-HR" b="1" dirty="0"/>
              <a:t> </a:t>
            </a:r>
            <a:r>
              <a:rPr lang="hr-HR" b="1" dirty="0" err="1"/>
              <a:t>Language</a:t>
            </a:r>
            <a:r>
              <a:rPr lang="hr-HR" b="1" dirty="0"/>
              <a:t>)</a:t>
            </a:r>
            <a:r>
              <a:rPr lang="hr-HR" dirty="0"/>
              <a:t> je jezik koji omogućuje </a:t>
            </a:r>
            <a:r>
              <a:rPr lang="hr-HR" b="1" dirty="0"/>
              <a:t>upite nad strukturiranom bazom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👉Ove baze podataka postoje </a:t>
            </a:r>
            <a:r>
              <a:rPr lang="hr-HR" b="1" dirty="0"/>
              <a:t>desetljećima</a:t>
            </a:r>
            <a:r>
              <a:rPr lang="hr-HR" dirty="0"/>
              <a:t> i nazivaju se još i </a:t>
            </a:r>
            <a:r>
              <a:rPr lang="hr-HR" b="1" dirty="0"/>
              <a:t>relacijske baze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es-ES" dirty="0" err="1"/>
              <a:t>Podaci</a:t>
            </a:r>
            <a:r>
              <a:rPr lang="es-ES" dirty="0"/>
              <a:t> su </a:t>
            </a:r>
            <a:r>
              <a:rPr lang="es-ES" b="1" dirty="0" err="1"/>
              <a:t>organizirani</a:t>
            </a:r>
            <a:r>
              <a:rPr lang="es-ES" b="1" dirty="0"/>
              <a:t> u </a:t>
            </a:r>
            <a:r>
              <a:rPr lang="es-ES" b="1" dirty="0" err="1"/>
              <a:t>tablice</a:t>
            </a:r>
            <a:r>
              <a:rPr lang="es-ES" dirty="0"/>
              <a:t> (</a:t>
            </a:r>
            <a:r>
              <a:rPr lang="es-ES" dirty="0" err="1"/>
              <a:t>slično</a:t>
            </a:r>
            <a:r>
              <a:rPr lang="es-ES" dirty="0"/>
              <a:t> Excel </a:t>
            </a:r>
            <a:r>
              <a:rPr lang="es-ES" dirty="0" err="1"/>
              <a:t>tablicama</a:t>
            </a:r>
            <a:r>
              <a:rPr lang="es-ES" dirty="0"/>
              <a:t>).</a:t>
            </a:r>
          </a:p>
          <a:p>
            <a:pPr marL="15875" indent="0">
              <a:buNone/>
            </a:pPr>
            <a:r>
              <a:rPr lang="hr-HR" dirty="0"/>
              <a:t>👉Svaka tablica sadrži </a:t>
            </a:r>
            <a:r>
              <a:rPr lang="hr-HR" b="1" dirty="0"/>
              <a:t>stupce (kolone)</a:t>
            </a:r>
            <a:r>
              <a:rPr lang="hr-HR" dirty="0"/>
              <a:t> koji definiraju </a:t>
            </a:r>
            <a:r>
              <a:rPr lang="hr-HR" b="1" dirty="0"/>
              <a:t>tipove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pl-PL" dirty="0"/>
              <a:t>Svaki redak tablice je </a:t>
            </a:r>
            <a:r>
              <a:rPr lang="pl-PL" b="1" dirty="0"/>
              <a:t>novi zapis (record)</a:t>
            </a:r>
            <a:r>
              <a:rPr lang="pl-PL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Relacije između podataka omogućuju povezivanje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Svaki blog post ima ID korisnika koji ga je napisao (</a:t>
            </a:r>
            <a:r>
              <a:rPr lang="hr-HR" dirty="0" err="1"/>
              <a:t>foreign</a:t>
            </a:r>
            <a:r>
              <a:rPr lang="hr-HR" dirty="0"/>
              <a:t> </a:t>
            </a:r>
            <a:r>
              <a:rPr lang="hr-HR" dirty="0" err="1"/>
              <a:t>key</a:t>
            </a:r>
            <a:r>
              <a:rPr lang="hr-HR" dirty="0"/>
              <a:t>). 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Možemo jednostavno dohvatiti sve postove određenog korisnika koristeći SQL upite.</a:t>
            </a:r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27DE0E-D660-BA87-B3BF-67CD77806C69}"/>
              </a:ext>
            </a:extLst>
          </p:cNvPr>
          <p:cNvSpPr txBox="1">
            <a:spLocks/>
          </p:cNvSpPr>
          <p:nvPr/>
        </p:nvSpPr>
        <p:spPr>
          <a:xfrm>
            <a:off x="6636021" y="4688234"/>
            <a:ext cx="3703675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PostgreSQL</a:t>
            </a:r>
            <a:r>
              <a:rPr lang="hr-HR" dirty="0"/>
              <a:t> 🏆 (najpopularnija među developerima!)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MySQL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SQLite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Microsoft SQL Server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Oracle </a:t>
            </a:r>
            <a:r>
              <a:rPr lang="hr-HR" b="1" dirty="0" err="1"/>
              <a:t>Database</a:t>
            </a:r>
            <a:r>
              <a:rPr lang="hr-HR" dirty="0"/>
              <a:t> (ali košta $$$)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022007-8B8B-4CFA-225F-5571345B4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200" y="2241276"/>
            <a:ext cx="6029325" cy="1019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EABA57-7BE1-018C-18B8-014E55E2C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200" y="3429000"/>
            <a:ext cx="6362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F57AD-BB69-8CBB-8ABD-395DC4C6B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340577-21EC-C2CC-7C13-ADFF78B8F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- NOSQL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F4FE9B-BA13-77E8-E90E-24A77F4F5BB5}"/>
              </a:ext>
            </a:extLst>
          </p:cNvPr>
          <p:cNvSpPr txBox="1">
            <a:spLocks/>
          </p:cNvSpPr>
          <p:nvPr/>
        </p:nvSpPr>
        <p:spPr>
          <a:xfrm>
            <a:off x="717885" y="2441896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Podaci se spremaju </a:t>
            </a:r>
            <a:r>
              <a:rPr lang="hr-HR" b="1" dirty="0"/>
              <a:t>kao JSON objekti</a:t>
            </a:r>
            <a:r>
              <a:rPr lang="hr-HR" dirty="0"/>
              <a:t> umjesto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hr-HR" b="1" dirty="0"/>
              <a:t>Nema fiksne strukture</a:t>
            </a:r>
            <a:r>
              <a:rPr lang="hr-HR" dirty="0"/>
              <a:t>, što znači da možemo </a:t>
            </a:r>
            <a:r>
              <a:rPr lang="hr-HR" b="1" dirty="0"/>
              <a:t>dinamički dodavati polja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👉Možemo </a:t>
            </a:r>
            <a:r>
              <a:rPr lang="hr-HR" b="1" dirty="0"/>
              <a:t>dodati novo polje</a:t>
            </a:r>
            <a:r>
              <a:rPr lang="hr-HR" dirty="0"/>
              <a:t> bilo kojem korisniku </a:t>
            </a:r>
            <a:r>
              <a:rPr lang="hr-HR" b="1" dirty="0"/>
              <a:t>bez promjene cijele baze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👉Fleksibilnost – svaki korisnik može imati </a:t>
            </a:r>
            <a:r>
              <a:rPr lang="hr-HR" b="1" dirty="0"/>
              <a:t>različite atribute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37E9C0-C7E4-EFF2-BCCB-F7DC16726A54}"/>
              </a:ext>
            </a:extLst>
          </p:cNvPr>
          <p:cNvSpPr txBox="1">
            <a:spLocks/>
          </p:cNvSpPr>
          <p:nvPr/>
        </p:nvSpPr>
        <p:spPr>
          <a:xfrm>
            <a:off x="6443517" y="4490133"/>
            <a:ext cx="4485168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MongoDB</a:t>
            </a:r>
            <a:r>
              <a:rPr lang="hr-HR" dirty="0"/>
              <a:t> (najpopularniji </a:t>
            </a:r>
            <a:r>
              <a:rPr lang="hr-HR" dirty="0" err="1"/>
              <a:t>NoSQL</a:t>
            </a:r>
            <a:r>
              <a:rPr lang="hr-HR" dirty="0"/>
              <a:t>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Redis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DynamoDB</a:t>
            </a:r>
            <a:r>
              <a:rPr lang="hr-HR" dirty="0"/>
              <a:t> (</a:t>
            </a:r>
            <a:r>
              <a:rPr lang="hr-HR" dirty="0" err="1"/>
              <a:t>Amazonova</a:t>
            </a:r>
            <a:r>
              <a:rPr lang="hr-HR" dirty="0"/>
              <a:t> baza podataka)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FFB824-E503-ABB2-9F2A-F3270082E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241" y="2441896"/>
            <a:ext cx="220027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0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D4466-EFAC-84C6-3463-89939E9E0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931CC1-24FC-92A8-0463-EBA73EC0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OVERVIEW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AF27B20-EAE3-7B6E-60B1-2716AD234411}"/>
              </a:ext>
            </a:extLst>
          </p:cNvPr>
          <p:cNvSpPr txBox="1">
            <a:spLocks/>
          </p:cNvSpPr>
          <p:nvPr/>
        </p:nvSpPr>
        <p:spPr>
          <a:xfrm>
            <a:off x="1068572" y="2376585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Ovo je </a:t>
            </a:r>
            <a:r>
              <a:rPr lang="hr-HR" b="1" dirty="0"/>
              <a:t>kontroverzna tema među developerima</a:t>
            </a:r>
            <a:r>
              <a:rPr lang="hr-HR" dirty="0"/>
              <a:t>! 🔥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💡 </a:t>
            </a:r>
            <a:r>
              <a:rPr lang="hr-HR" b="1" dirty="0"/>
              <a:t>SQL baze</a:t>
            </a:r>
            <a:r>
              <a:rPr lang="hr-HR" dirty="0"/>
              <a:t> su </a:t>
            </a:r>
            <a:r>
              <a:rPr lang="hr-HR" b="1" dirty="0"/>
              <a:t>strukturirane, pouzdane i efikasne</a:t>
            </a:r>
            <a:r>
              <a:rPr lang="hr-HR" dirty="0"/>
              <a:t> za </a:t>
            </a:r>
            <a:r>
              <a:rPr lang="hr-HR" b="1" dirty="0"/>
              <a:t>velike projekte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💡 </a:t>
            </a:r>
            <a:r>
              <a:rPr lang="hr-HR" b="1" dirty="0" err="1"/>
              <a:t>NoSQL</a:t>
            </a:r>
            <a:r>
              <a:rPr lang="hr-HR" b="1" dirty="0"/>
              <a:t> baze</a:t>
            </a:r>
            <a:r>
              <a:rPr lang="hr-HR" dirty="0"/>
              <a:t> su </a:t>
            </a:r>
            <a:r>
              <a:rPr lang="hr-HR" b="1" dirty="0"/>
              <a:t>fleksibilnije i lakše za početnike</a:t>
            </a:r>
            <a:r>
              <a:rPr lang="hr-HR" dirty="0"/>
              <a:t>, ali mogu izazvati probleme kod velikih sustava.</a:t>
            </a:r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🏆 </a:t>
            </a:r>
            <a:r>
              <a:rPr lang="hr-HR" b="1" dirty="0" err="1"/>
              <a:t>PostgreSQL</a:t>
            </a:r>
            <a:r>
              <a:rPr lang="hr-HR" b="1" dirty="0"/>
              <a:t> je najomiljenija baza među profesionalcima</a:t>
            </a:r>
            <a:r>
              <a:rPr lang="hr-HR" dirty="0"/>
              <a:t>!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➡ </a:t>
            </a:r>
            <a:r>
              <a:rPr lang="hr-HR" dirty="0" err="1"/>
              <a:t>MongoDB</a:t>
            </a:r>
            <a:r>
              <a:rPr lang="hr-HR" dirty="0"/>
              <a:t> je </a:t>
            </a:r>
            <a:r>
              <a:rPr lang="hr-HR" b="1" dirty="0"/>
              <a:t>popularan među početnicima</a:t>
            </a:r>
            <a:r>
              <a:rPr lang="hr-HR" dirty="0"/>
              <a:t>, ali mnogi profesionalni developeri preferiraju SQL.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DB9A966-6844-85D8-61FD-36E0BBDD7F40}"/>
              </a:ext>
            </a:extLst>
          </p:cNvPr>
          <p:cNvSpPr txBox="1">
            <a:spLocks/>
          </p:cNvSpPr>
          <p:nvPr/>
        </p:nvSpPr>
        <p:spPr>
          <a:xfrm>
            <a:off x="5787656" y="2376585"/>
            <a:ext cx="5566144" cy="2891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b="1" dirty="0"/>
              <a:t>🎯 Zašto ćemo učiti </a:t>
            </a:r>
            <a:r>
              <a:rPr lang="hr-HR" b="1" dirty="0" err="1"/>
              <a:t>PostgreSQL</a:t>
            </a:r>
            <a:r>
              <a:rPr lang="hr-HR" b="1" dirty="0"/>
              <a:t>?</a:t>
            </a:r>
          </a:p>
          <a:p>
            <a:pPr marL="15875" indent="0">
              <a:buNone/>
            </a:pPr>
            <a:r>
              <a:rPr lang="hr-HR" dirty="0"/>
              <a:t>📌 </a:t>
            </a:r>
            <a:r>
              <a:rPr lang="hr-HR" b="1" dirty="0" err="1"/>
              <a:t>PostgreSQL</a:t>
            </a:r>
            <a:r>
              <a:rPr lang="hr-HR" b="1" dirty="0"/>
              <a:t> je najbolji izbor</a:t>
            </a:r>
            <a:r>
              <a:rPr lang="hr-HR" dirty="0"/>
              <a:t> jer je: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Besplatan</a:t>
            </a:r>
            <a:r>
              <a:rPr lang="hr-HR" dirty="0"/>
              <a:t> i </a:t>
            </a:r>
            <a:r>
              <a:rPr lang="hr-HR" b="1" dirty="0" err="1"/>
              <a:t>open-source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Brz i skalabilan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Pouzdan za velike projekte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Najpopularniji među profesionalcima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085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E29B4-0C24-7071-D5D3-374FEECF1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E9A585-2D64-70DA-02CE-7568DE4A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POSGRESQL DATA TYPES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6DEEB9-2A4F-317B-6392-39873905AA66}"/>
              </a:ext>
            </a:extLst>
          </p:cNvPr>
          <p:cNvSpPr txBox="1"/>
          <p:nvPr/>
        </p:nvSpPr>
        <p:spPr>
          <a:xfrm>
            <a:off x="477253" y="2307114"/>
            <a:ext cx="525868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 err="1"/>
              <a:t>PostgreSQL</a:t>
            </a:r>
            <a:r>
              <a:rPr lang="hr-HR" sz="1400" dirty="0"/>
              <a:t> nudi širi raspon tipova podataka u odnosu na standardni SQL.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Tekstualni podaci: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VARCHAR(n) – Varijabilna duljina teksta (maksimalno n znakova)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– Neograničena duljina teksta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Brojevi: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INT – Cijeli brojevi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BIGINT – Veliki cijeli brojevi (za milijarde zapisa)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DECIMAL(10,2) – Decimalni brojevi (npr. cijene)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Datum i vrijeme: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DATE – Pohranjuje samo datum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TIMESTAMP – Pohranjuje datum i vrijeme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Ostalo: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BOOLEAN – </a:t>
            </a:r>
            <a:r>
              <a:rPr lang="hr-HR" sz="1400" dirty="0" err="1"/>
              <a:t>true</a:t>
            </a:r>
            <a:r>
              <a:rPr lang="hr-HR" sz="1400" dirty="0"/>
              <a:t> / </a:t>
            </a:r>
            <a:r>
              <a:rPr lang="hr-HR" sz="1400" dirty="0" err="1"/>
              <a:t>false</a:t>
            </a:r>
            <a:r>
              <a:rPr lang="hr-HR" sz="1400" dirty="0"/>
              <a:t> vrijednosti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SERIAL – Auto-</a:t>
            </a:r>
            <a:r>
              <a:rPr lang="hr-HR" sz="1400" dirty="0" err="1"/>
              <a:t>incrementing</a:t>
            </a:r>
            <a:r>
              <a:rPr lang="hr-HR" sz="1400" dirty="0"/>
              <a:t> broj za primarne ključeve</a:t>
            </a:r>
          </a:p>
          <a:p>
            <a:r>
              <a:rPr lang="hr-HR" sz="1400" dirty="0"/>
              <a:t>📌 </a:t>
            </a:r>
            <a:r>
              <a:rPr lang="hr-HR" sz="1400" b="1" dirty="0"/>
              <a:t>Koji format koristiti za tekst?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VARCHAR(50) = ograničenje na 50 znakova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= nema ograničenja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C4150-8714-77BC-D270-986AF7190A21}"/>
              </a:ext>
            </a:extLst>
          </p:cNvPr>
          <p:cNvSpPr txBox="1"/>
          <p:nvPr/>
        </p:nvSpPr>
        <p:spPr>
          <a:xfrm>
            <a:off x="5832518" y="5761771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💡 U modernim aplikacijama često se koristi </a:t>
            </a:r>
            <a:r>
              <a:rPr lang="hr-HR" sz="1200" b="1" dirty="0"/>
              <a:t>TEXT</a:t>
            </a:r>
            <a:r>
              <a:rPr lang="hr-HR" sz="1200" dirty="0"/>
              <a:t> jer nema problema s ograničenjem duljine.</a:t>
            </a:r>
            <a:br>
              <a:rPr lang="hr-HR" sz="1200" dirty="0"/>
            </a:br>
            <a:r>
              <a:rPr lang="hr-HR" sz="1200" dirty="0"/>
              <a:t>Postoji mali gubitak brzine, ali je fleksibilnije za rastuće baze podataka.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8EC31C1-8837-218E-4800-E39F2F5D5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5169" y="2307114"/>
            <a:ext cx="2439905" cy="286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3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938C6-F0B5-4307-9BDC-817D549FC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E190A0-ED33-E383-3DC0-C1D28618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CREATE TABLE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261E71-2E9A-E7E8-090F-A7B029EDD304}"/>
              </a:ext>
            </a:extLst>
          </p:cNvPr>
          <p:cNvSpPr txBox="1">
            <a:spLocks/>
          </p:cNvSpPr>
          <p:nvPr/>
        </p:nvSpPr>
        <p:spPr>
          <a:xfrm>
            <a:off x="838200" y="2168038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S</a:t>
            </a:r>
            <a:r>
              <a:rPr lang="hr-HR" dirty="0"/>
              <a:t>QL je </a:t>
            </a:r>
            <a:r>
              <a:rPr lang="hr-HR" b="1" dirty="0"/>
              <a:t>jezik upita</a:t>
            </a:r>
            <a:r>
              <a:rPr lang="hr-HR" dirty="0"/>
              <a:t> kojim možemo: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Dodavati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Dohvaćati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Ažurirati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Brisati podatke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0DE61-7109-EA4D-622E-875F7C613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538" y="2318084"/>
            <a:ext cx="687705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34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C7E76-AB51-B458-FC0A-A3A3B0CBB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3B257C-E003-212D-F1A1-C1C93FCF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INSERT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8EBEF97-5085-81CB-AA8A-4A56C4C4105D}"/>
              </a:ext>
            </a:extLst>
          </p:cNvPr>
          <p:cNvSpPr txBox="1">
            <a:spLocks/>
          </p:cNvSpPr>
          <p:nvPr/>
        </p:nvSpPr>
        <p:spPr>
          <a:xfrm>
            <a:off x="1183105" y="2520965"/>
            <a:ext cx="5830186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👉 Example of adding the first product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F7871-6787-CA2D-D6CE-F47173FC2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789" y="2439571"/>
            <a:ext cx="2828925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9F5B21-45A6-2C7D-FC5A-2D829B87B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6789" y="3668517"/>
            <a:ext cx="3200400" cy="6191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AD1C4A-BD35-E293-BB87-682F55721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6789" y="5061383"/>
            <a:ext cx="2590800" cy="561975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4A4C50-7EFD-8600-8FD7-EBB7CA5A7E5B}"/>
              </a:ext>
            </a:extLst>
          </p:cNvPr>
          <p:cNvSpPr txBox="1">
            <a:spLocks/>
          </p:cNvSpPr>
          <p:nvPr/>
        </p:nvSpPr>
        <p:spPr>
          <a:xfrm>
            <a:off x="1207915" y="3741755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👉 Adding another product (but no price)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A5E749-4726-4455-DAD8-289084A18C50}"/>
              </a:ext>
            </a:extLst>
          </p:cNvPr>
          <p:cNvSpPr txBox="1">
            <a:spLocks/>
          </p:cNvSpPr>
          <p:nvPr/>
        </p:nvSpPr>
        <p:spPr>
          <a:xfrm>
            <a:off x="1207915" y="5160178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👉 Example that causes the error:</a:t>
            </a:r>
          </a:p>
        </p:txBody>
      </p:sp>
    </p:spTree>
    <p:extLst>
      <p:ext uri="{BB962C8B-B14F-4D97-AF65-F5344CB8AC3E}">
        <p14:creationId xmlns:p14="http://schemas.microsoft.com/office/powerpoint/2010/main" val="414652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28C5E-05AD-5FDC-CB0B-2C5BF06FD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E50783-962B-3C18-9E69-E9BEF3968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– SELECT</a:t>
            </a:r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1909E-ED1D-4937-D651-19E503C1DDEE}"/>
              </a:ext>
            </a:extLst>
          </p:cNvPr>
          <p:cNvSpPr txBox="1"/>
          <p:nvPr/>
        </p:nvSpPr>
        <p:spPr>
          <a:xfrm>
            <a:off x="851996" y="2077560"/>
            <a:ext cx="58183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👉 Retrieve all data
</a:t>
            </a:r>
            <a:br>
              <a:rPr lang="en-US" dirty="0"/>
            </a:br>
            <a:r>
              <a:rPr lang="en-US" dirty="0"/>
              <a:t>👉 If we do not want all the columns, we can only indicate the ones that interest us
</a:t>
            </a:r>
            <a:br>
              <a:rPr lang="en-US" dirty="0"/>
            </a:br>
            <a:r>
              <a:rPr lang="en-US" dirty="0"/>
              <a:t>👉 How to filter data?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DB964-B63B-4EE9-1372-AD7872DBA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550" y="2123032"/>
            <a:ext cx="1943100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D1FBE6-87FF-D750-6080-E4515BC64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550" y="2712754"/>
            <a:ext cx="2352675" cy="371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02F1C7-FF9E-B8BA-A911-1F41BBA523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0195" y="3383381"/>
            <a:ext cx="2609850" cy="476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F138F8-59D1-2999-AF47-7900944B2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0389" y="3383381"/>
            <a:ext cx="347596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8D267B-83E8-48FD-D3EC-7B1A822862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7644" y="4218759"/>
            <a:ext cx="5818382" cy="235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8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469</TotalTime>
  <Words>1405</Words>
  <Application>Microsoft Office PowerPoint</Application>
  <PresentationFormat>Widescreen</PresentationFormat>
  <Paragraphs>125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Bahnschrift</vt:lpstr>
      <vt:lpstr>Bahnschrift SemiBold</vt:lpstr>
      <vt:lpstr>Bahnschrift SemiLight</vt:lpstr>
      <vt:lpstr>Calibri</vt:lpstr>
      <vt:lpstr>Calibri Light</vt:lpstr>
      <vt:lpstr>Montserrat</vt:lpstr>
      <vt:lpstr>Udemy Sans</vt:lpstr>
      <vt:lpstr>Tema sustava Office</vt:lpstr>
      <vt:lpstr>DATABASES</vt:lpstr>
      <vt:lpstr>DATABASES</vt:lpstr>
      <vt:lpstr>DATABASES - SQL</vt:lpstr>
      <vt:lpstr>DATABASES - NOSQL</vt:lpstr>
      <vt:lpstr>DATABASES – OVERVIEW</vt:lpstr>
      <vt:lpstr>DATABASES – POSGRESQL DATA TYPES</vt:lpstr>
      <vt:lpstr>DATABASES – CREATE TABLE</vt:lpstr>
      <vt:lpstr>DATABASES – INSERT</vt:lpstr>
      <vt:lpstr>DATABASES – SELECT</vt:lpstr>
      <vt:lpstr>DATABASES – UPDATE &amp; DELETE</vt:lpstr>
      <vt:lpstr>DATABASES – SQL RELATIONS &amp; JOIN</vt:lpstr>
      <vt:lpstr>DATABASES – SQL RELATIONS &amp; JOIN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Božica Bajčić</dc:creator>
  <cp:lastModifiedBy>Dino</cp:lastModifiedBy>
  <cp:revision>123</cp:revision>
  <dcterms:created xsi:type="dcterms:W3CDTF">2024-02-12T13:35:47Z</dcterms:created>
  <dcterms:modified xsi:type="dcterms:W3CDTF">2025-03-12T15:56:38Z</dcterms:modified>
</cp:coreProperties>
</file>