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86" r:id="rId4"/>
    <p:sldId id="287" r:id="rId5"/>
    <p:sldId id="288" r:id="rId6"/>
    <p:sldId id="263" r:id="rId7"/>
    <p:sldId id="289" r:id="rId8"/>
    <p:sldId id="290" r:id="rId9"/>
    <p:sldId id="291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0853" autoAdjust="0"/>
  </p:normalViewPr>
  <p:slideViewPr>
    <p:cSldViewPr snapToGrid="0">
      <p:cViewPr varScale="1">
        <p:scale>
          <a:sx n="143" d="100"/>
          <a:sy n="143" d="100"/>
        </p:scale>
        <p:origin x="108" y="1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9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7FDF-D9AC-4497-8AF1-9347ACD4697E}" type="datetimeFigureOut">
              <a:rPr lang="hr-HR" smtClean="0"/>
              <a:t>12.3.2025.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64B2-EFF6-4760-BE09-0DEDA56827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859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140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0CAAF-7E81-12C2-4810-B160E32DA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0EEF50-4BC7-C786-8E4B-909E3BF8C2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2C6506-0B39-E323-C3E1-05F587BD1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3F3C6-AB3C-1756-3B46-8FD39B7A2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9635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80496-F9B7-690A-434E-5440E86CE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CDA4C-E587-C034-FA17-EDB67F888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03E12-B9B5-B9A5-ABA4-8576BA2CF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53E7B-0200-E62A-8202-6AD35948D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526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9B4C0-4C0A-031B-7C0D-BDEDC518C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863943-D058-2D9C-648E-7535C2AD1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FCCFAF-5B95-1762-46EB-B0199A197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FE3AB-5DB7-1206-8C0B-23D53AB9D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400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97341-6782-B19C-CFEE-1F3303E4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E5684A-CA3A-813D-E109-FA7595F4F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663C3A-F2B6-448C-8B01-00AF8FBC6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Mosaic</a:t>
            </a:r>
            <a:r>
              <a:rPr lang="hr-HR" dirty="0"/>
              <a:t> – Prethodnik Netscapea,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Netscapea, donio inovacije.</a:t>
            </a:r>
          </a:p>
          <a:p>
            <a:r>
              <a:rPr lang="hr-HR" dirty="0"/>
              <a:t>Marc Andreessen, jedan od ključnih ljudi iza Netscapea, imao je viziju dinamičnog weba, a kako bi to omogućio, bilo je potrebno razviti novi skriptni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Netscapeov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Eich</a:t>
            </a:r>
            <a:r>
              <a:rPr lang="hr-HR" dirty="0"/>
              <a:t> – Unajmljen da razvije skriptni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tvitanja.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A9F76-E4F9-C150-A8F0-EC42988C9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1754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18ABE-298D-065B-4BD3-A3259CED1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188AB-BDCC-7D97-45B6-3228A020E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B6E17-F40F-0933-BF68-F21A8DF7A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Mosaic</a:t>
            </a:r>
            <a:r>
              <a:rPr lang="hr-HR" dirty="0"/>
              <a:t> – Prethodnik Netscapea,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Netscapea, donio inovacije.</a:t>
            </a:r>
          </a:p>
          <a:p>
            <a:r>
              <a:rPr lang="hr-HR" dirty="0"/>
              <a:t>Marc Andreessen, jedan od ključnih ljudi iza Netscapea, imao je viziju dinamičnog weba, a kako bi to omogućio, bilo je potrebno razviti novi skriptni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Netscapeov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Eich</a:t>
            </a:r>
            <a:r>
              <a:rPr lang="hr-HR" dirty="0"/>
              <a:t> – Unajmljen da razvije skriptni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tvitanja.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C58DF-B480-B393-212E-0BB556A14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558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https://www.postgresql.org/docs/current/datatype.html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033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37BB2-BF81-33AE-38F6-DA3C3F125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4377B-7448-BFDE-3447-D85715045D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2D94C4-6AE7-6C01-2CF8-4E553F60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10141-5031-003D-27D7-496C713F5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35386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8C7DC-C0E3-9E71-57E3-0AA4530D7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2587CD-C365-B83B-2371-2E400E2DD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04D92-E6A8-A520-9FAF-64F9E6C29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DC73D-ACC5-7A26-C501-7F6DEBC71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9410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88DDF-7FD0-04AA-CCF2-DCD5E533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C47D6D-D7B6-7C29-FDFA-059A464D0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367FD-3CEE-E11F-4133-E5CAFB268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19C18-BE8B-08E6-638B-F3712E88F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109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96521-4480-33E0-C66A-473D82AC3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C8562-5D40-0C7D-F77A-89B447540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DDE350-E8C7-B8E8-68EF-1D87CB939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1C26-529E-A692-2F3F-0CAD52958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845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12.3.2025.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hr-HR" dirty="0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1C5EC-72D9-79E8-7FC8-0A2121F8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9C139-6222-23AA-33EE-C48B9CD5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UPDATE &amp; DELETE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F1BCC-0973-E127-E68A-D7CA7C402C0C}"/>
              </a:ext>
            </a:extLst>
          </p:cNvPr>
          <p:cNvSpPr txBox="1"/>
          <p:nvPr/>
        </p:nvSpPr>
        <p:spPr>
          <a:xfrm>
            <a:off x="723128" y="3349202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Update multiple columns at once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35C13-BC0E-0A49-34A8-DF4A3252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477" y="2141969"/>
            <a:ext cx="1304925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1727F-21B3-1C69-3B13-7702C57B9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77" y="3148106"/>
            <a:ext cx="2743200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F1E7A-3DF7-CF91-1FE3-ADADE59C8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1797" y="3310031"/>
            <a:ext cx="1590675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A72A2-F080-AAB3-B459-FC6EA7085744}"/>
              </a:ext>
            </a:extLst>
          </p:cNvPr>
          <p:cNvSpPr txBox="1"/>
          <p:nvPr/>
        </p:nvSpPr>
        <p:spPr>
          <a:xfrm>
            <a:off x="723128" y="2221253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Updating data in the SQL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28A28-0301-6D5A-451F-4DB8A1818548}"/>
              </a:ext>
            </a:extLst>
          </p:cNvPr>
          <p:cNvSpPr txBox="1"/>
          <p:nvPr/>
        </p:nvSpPr>
        <p:spPr>
          <a:xfrm>
            <a:off x="783712" y="4572663"/>
            <a:ext cx="26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dirty="0" err="1"/>
              <a:t>Delete</a:t>
            </a:r>
            <a:r>
              <a:rPr lang="hr-HR" dirty="0"/>
              <a:t>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9C3332-DC43-1404-F780-86B346733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271" y="4475270"/>
            <a:ext cx="1790700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2076C4-2196-073B-FBAC-BB5DF72B5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0660" y="4506660"/>
            <a:ext cx="1514475" cy="40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19DDF1-EA0D-58B7-047B-292FE94AFD67}"/>
              </a:ext>
            </a:extLst>
          </p:cNvPr>
          <p:cNvSpPr txBox="1"/>
          <p:nvPr/>
        </p:nvSpPr>
        <p:spPr>
          <a:xfrm>
            <a:off x="783712" y="5426792"/>
            <a:ext cx="6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How to delete ALL data but keep the table?</a:t>
            </a:r>
            <a:endParaRPr lang="hr-H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9CE9A6-F5B4-09CA-AEB0-86F0E95655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546" y="5366166"/>
            <a:ext cx="1962150" cy="4381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2E9639-D041-306B-4DF5-8631A98794C1}"/>
              </a:ext>
            </a:extLst>
          </p:cNvPr>
          <p:cNvSpPr txBox="1"/>
          <p:nvPr/>
        </p:nvSpPr>
        <p:spPr>
          <a:xfrm>
            <a:off x="10021797" y="277877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Caution!!</a:t>
            </a:r>
            <a:endParaRPr lang="hr-H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C86FA-839F-9DA6-45A3-55EE05EACD9E}"/>
              </a:ext>
            </a:extLst>
          </p:cNvPr>
          <p:cNvSpPr txBox="1"/>
          <p:nvPr/>
        </p:nvSpPr>
        <p:spPr>
          <a:xfrm>
            <a:off x="9960660" y="405152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Caution!!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8499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84171-41A0-8697-1479-BB1092E3A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B4DB5E-BBFF-B8C0-8E96-74F3F310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SQL RELATIONS &amp; JOIN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99270-3C2D-BAE4-D984-FB485C6B45D4}"/>
              </a:ext>
            </a:extLst>
          </p:cNvPr>
          <p:cNvSpPr txBox="1"/>
          <p:nvPr/>
        </p:nvSpPr>
        <p:spPr>
          <a:xfrm>
            <a:off x="870945" y="2537970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Primary Key (PK) – Identifies each record within the table (unique ID).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547D9-2980-B547-AB63-AAEA4F6FB258}"/>
              </a:ext>
            </a:extLst>
          </p:cNvPr>
          <p:cNvSpPr txBox="1"/>
          <p:nvPr/>
        </p:nvSpPr>
        <p:spPr>
          <a:xfrm>
            <a:off x="870945" y="5120807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Add your first order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EE27ED-BCEF-11D2-AF35-EE7756D2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123" y="5080663"/>
            <a:ext cx="4314825" cy="53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DB81CA-D7E7-63AC-89A5-1ECFBB8CF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266" y="2515531"/>
            <a:ext cx="5258209" cy="11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1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910F1-3FEB-92BB-CC2B-144F3793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43C36E-2703-14C7-5A99-B1C29F8F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SQL RELATIONS &amp; JOIN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A1C3FE-741B-1599-D414-96EA959BE632}"/>
              </a:ext>
            </a:extLst>
          </p:cNvPr>
          <p:cNvSpPr txBox="1"/>
          <p:nvPr/>
        </p:nvSpPr>
        <p:spPr>
          <a:xfrm>
            <a:off x="676254" y="3580648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different types of JOINS in SQL:
👉 INNER JOIN – Joins only those rows that have a match in both tables.
👉 LEFT JOIN – Includes all rows from the left table and only matching ones from the right.
👉 RIGHT JOIN – The opposite of LEFT JOIN.
👉 FULL JOIN – Returns all rows from both tables, regardless of match.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80EA-A106-639D-50DF-F9456471E408}"/>
              </a:ext>
            </a:extLst>
          </p:cNvPr>
          <p:cNvSpPr txBox="1"/>
          <p:nvPr/>
        </p:nvSpPr>
        <p:spPr>
          <a:xfrm>
            <a:off x="644522" y="2372507"/>
            <a:ext cx="614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One of the most powerful functionalities of SQL is JOIN, which allows us to join tables based on the relationships between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5267C-BB71-A13D-4226-D8F092FAA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639" y="2452709"/>
            <a:ext cx="4920438" cy="545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9CAD86-3D52-E0E4-D00E-A7C95046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872" y="3140858"/>
            <a:ext cx="4920438" cy="49055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C5AFAEC-E488-0A84-C943-69D41CABCD83}"/>
              </a:ext>
            </a:extLst>
          </p:cNvPr>
          <p:cNvGrpSpPr/>
          <p:nvPr/>
        </p:nvGrpSpPr>
        <p:grpSpPr>
          <a:xfrm>
            <a:off x="6777006" y="4291325"/>
            <a:ext cx="5311128" cy="859675"/>
            <a:chOff x="6820620" y="3241822"/>
            <a:chExt cx="5311128" cy="8596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D83EF2-EE54-2F6D-E136-E2B4BA706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050" y="3278914"/>
              <a:ext cx="1303193" cy="8225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64DAB3A-50F5-3D79-4B63-4B9627CD3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0620" y="3251925"/>
              <a:ext cx="1217355" cy="7725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90DD3E-A825-BA3F-21C5-BB174C1B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2332" y="3301789"/>
              <a:ext cx="1170523" cy="7172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EB946BD-EEDC-2BB4-34CC-682894892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7820" y="3241822"/>
              <a:ext cx="1563928" cy="85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43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D607-80CA-12EE-36FE-B5235F2A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E23B6-06B6-B6AB-4FA1-F10769E2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67FD82-16DB-7916-80B5-A680CD674D81}"/>
              </a:ext>
            </a:extLst>
          </p:cNvPr>
          <p:cNvSpPr txBox="1">
            <a:spLocks/>
          </p:cNvSpPr>
          <p:nvPr/>
        </p:nvSpPr>
        <p:spPr>
          <a:xfrm>
            <a:off x="1470279" y="2473887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</a:t>
            </a:r>
            <a:r>
              <a:rPr lang="hr-HR" dirty="0" err="1"/>
              <a:t>gućavaju</a:t>
            </a:r>
            <a:r>
              <a:rPr lang="hr-HR" dirty="0"/>
              <a:t> da </a:t>
            </a:r>
            <a:r>
              <a:rPr lang="en-US" b="1" dirty="0" err="1"/>
              <a:t>podatke</a:t>
            </a:r>
            <a:r>
              <a:rPr lang="en-US" b="1" dirty="0"/>
              <a:t> </a:t>
            </a:r>
            <a:r>
              <a:rPr lang="en-US" b="1" dirty="0" err="1"/>
              <a:t>spremimo</a:t>
            </a:r>
            <a:r>
              <a:rPr lang="en-US" b="1" dirty="0"/>
              <a:t> </a:t>
            </a:r>
            <a:r>
              <a:rPr lang="hr-HR" b="1" dirty="0"/>
              <a:t>trajno</a:t>
            </a:r>
            <a:r>
              <a:rPr lang="hr-HR" dirty="0"/>
              <a:t> i </a:t>
            </a:r>
            <a:r>
              <a:rPr lang="en-US" dirty="0"/>
              <a:t>da se </a:t>
            </a:r>
            <a:r>
              <a:rPr lang="hr-HR" dirty="0"/>
              <a:t>mogu dohvaćati po potrebi.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en-US" dirty="0"/>
              <a:t>Bez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hr-HR" dirty="0"/>
              <a:t>Nakon </a:t>
            </a:r>
            <a:r>
              <a:rPr lang="hr-HR" dirty="0" err="1"/>
              <a:t>restarta</a:t>
            </a:r>
            <a:r>
              <a:rPr lang="hr-HR" dirty="0"/>
              <a:t>, svi podaci su </a:t>
            </a:r>
            <a:r>
              <a:rPr lang="hr-HR" b="1" dirty="0"/>
              <a:t>izbrisani</a:t>
            </a:r>
            <a:r>
              <a:rPr lang="hr-HR" dirty="0"/>
              <a:t> i vraćeni na početno stanje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👉Zato što su podaci pohranjeni u </a:t>
            </a:r>
            <a:r>
              <a:rPr lang="hr-HR" b="1" dirty="0"/>
              <a:t>privremenoj memoriji</a:t>
            </a:r>
            <a:r>
              <a:rPr lang="hr-HR" dirty="0"/>
              <a:t> (RAM-u).</a:t>
            </a:r>
            <a:endParaRPr lang="en-US" dirty="0"/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2260F3-5AAE-815A-04BE-FC6C6C595152}"/>
              </a:ext>
            </a:extLst>
          </p:cNvPr>
          <p:cNvSpPr txBox="1">
            <a:spLocks/>
          </p:cNvSpPr>
          <p:nvPr/>
        </p:nvSpPr>
        <p:spPr>
          <a:xfrm>
            <a:off x="5914229" y="2473887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Postoje </a:t>
            </a:r>
            <a:r>
              <a:rPr lang="hr-HR" b="1" dirty="0"/>
              <a:t>dvije glavne vrste baza podataka</a:t>
            </a:r>
            <a:r>
              <a:rPr lang="hr-HR" dirty="0"/>
              <a:t>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SQL baze podataka</a:t>
            </a:r>
            <a:r>
              <a:rPr lang="hr-HR" dirty="0"/>
              <a:t> </a:t>
            </a:r>
            <a:r>
              <a:rPr lang="en-US" dirty="0"/>
              <a:t>–</a:t>
            </a:r>
            <a:r>
              <a:rPr lang="en-US" dirty="0" err="1"/>
              <a:t>relacijske</a:t>
            </a:r>
            <a:r>
              <a:rPr lang="en-US" dirty="0"/>
              <a:t> </a:t>
            </a:r>
            <a:r>
              <a:rPr lang="hr-HR" dirty="0"/>
              <a:t>(strukturirane)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NoSQL</a:t>
            </a:r>
            <a:r>
              <a:rPr lang="hr-HR" b="1" dirty="0"/>
              <a:t> baze podataka</a:t>
            </a:r>
            <a:r>
              <a:rPr lang="hr-HR" dirty="0"/>
              <a:t> </a:t>
            </a:r>
            <a:r>
              <a:rPr lang="en-US" dirty="0" err="1"/>
              <a:t>nerelacijske</a:t>
            </a:r>
            <a:r>
              <a:rPr lang="en-US" dirty="0"/>
              <a:t> </a:t>
            </a:r>
            <a:r>
              <a:rPr lang="hr-HR" dirty="0"/>
              <a:t>(nema stroge strukture)</a:t>
            </a:r>
          </a:p>
        </p:txBody>
      </p:sp>
    </p:spTree>
    <p:extLst>
      <p:ext uri="{BB962C8B-B14F-4D97-AF65-F5344CB8AC3E}">
        <p14:creationId xmlns:p14="http://schemas.microsoft.com/office/powerpoint/2010/main" val="176795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82FD1-2E43-523C-B0F8-690EEB83E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79F3C3-4290-F2DF-4BBF-F3452816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- SQL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55D1AF-428B-DC45-AC83-F10B13172131}"/>
              </a:ext>
            </a:extLst>
          </p:cNvPr>
          <p:cNvSpPr txBox="1">
            <a:spLocks/>
          </p:cNvSpPr>
          <p:nvPr/>
        </p:nvSpPr>
        <p:spPr>
          <a:xfrm>
            <a:off x="997037" y="2241276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👉 SQL (Structured Query Language) is a language that allows queries over a structured database.
👉These databases have been around for decades and are also called relational databases.
👉The data is organized into tables (similar to Excel spreadsheets).
👉Each table contains columns (columns) that define data types.
👉 Each row of the table is a new record.
👉 Relationships between data allow tables to be connected.
👉 Every blog post has a foreign key. 
👉 We can easily retrieve all posts of a particular user using SQL queries.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27DE0E-D660-BA87-B3BF-67CD77806C69}"/>
              </a:ext>
            </a:extLst>
          </p:cNvPr>
          <p:cNvSpPr txBox="1">
            <a:spLocks/>
          </p:cNvSpPr>
          <p:nvPr/>
        </p:nvSpPr>
        <p:spPr>
          <a:xfrm>
            <a:off x="6636021" y="4688234"/>
            <a:ext cx="3703675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dirty="0" err="1"/>
              <a:t>PostgreSQL</a:t>
            </a:r>
            <a:r>
              <a:rPr lang="hr-HR" dirty="0"/>
              <a:t> 🏆 (</a:t>
            </a:r>
            <a:r>
              <a:rPr lang="hr-HR" dirty="0" err="1"/>
              <a:t>the</a:t>
            </a:r>
            <a:r>
              <a:rPr lang="hr-HR" dirty="0"/>
              <a:t> most </a:t>
            </a:r>
            <a:r>
              <a:rPr lang="hr-HR" dirty="0" err="1"/>
              <a:t>popular</a:t>
            </a:r>
            <a:r>
              <a:rPr lang="hr-HR" dirty="0"/>
              <a:t> </a:t>
            </a:r>
            <a:r>
              <a:rPr lang="hr-HR" dirty="0" err="1"/>
              <a:t>among</a:t>
            </a:r>
            <a:r>
              <a:rPr lang="hr-HR" dirty="0"/>
              <a:t> </a:t>
            </a:r>
            <a:r>
              <a:rPr lang="hr-HR" dirty="0" err="1"/>
              <a:t>developers</a:t>
            </a:r>
            <a:r>
              <a:rPr lang="hr-HR" dirty="0"/>
              <a:t>!)</a:t>
            </a:r>
            <a:br>
              <a:rPr lang="hr-HR" dirty="0"/>
            </a:br>
            <a:r>
              <a:rPr lang="hr-HR" dirty="0"/>
              <a:t>✔ </a:t>
            </a:r>
            <a:r>
              <a:rPr lang="hr-HR" dirty="0" err="1"/>
              <a:t>MySQL</a:t>
            </a:r>
            <a:br>
              <a:rPr lang="hr-HR" dirty="0"/>
            </a:br>
            <a:r>
              <a:rPr lang="hr-HR" dirty="0"/>
              <a:t>✔ </a:t>
            </a:r>
            <a:r>
              <a:rPr lang="hr-HR" dirty="0" err="1"/>
              <a:t>SQLite</a:t>
            </a:r>
            <a:br>
              <a:rPr lang="hr-HR" dirty="0"/>
            </a:br>
            <a:r>
              <a:rPr lang="hr-HR" dirty="0"/>
              <a:t>✔ Microsoft SQL Server</a:t>
            </a:r>
            <a:br>
              <a:rPr lang="hr-HR" dirty="0"/>
            </a:br>
            <a:r>
              <a:rPr lang="hr-HR" dirty="0"/>
              <a:t>✔ Oracle </a:t>
            </a:r>
            <a:r>
              <a:rPr lang="hr-HR" dirty="0" err="1"/>
              <a:t>Database</a:t>
            </a:r>
            <a:r>
              <a:rPr lang="hr-HR" dirty="0"/>
              <a:t> (but </a:t>
            </a:r>
            <a:r>
              <a:rPr lang="hr-HR" dirty="0" err="1"/>
              <a:t>costs</a:t>
            </a:r>
            <a:r>
              <a:rPr lang="hr-HR" dirty="0"/>
              <a:t> $$$)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22007-8B8B-4CFA-225F-5571345B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00" y="2241276"/>
            <a:ext cx="6029325" cy="1019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EABA57-7BE1-018C-18B8-014E55E2C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00" y="3429000"/>
            <a:ext cx="6362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F57AD-BB69-8CBB-8ABD-395DC4C6B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40577-21EC-C2CC-7C13-ADFF78B8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- NOSQL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4FE9B-BA13-77E8-E90E-24A77F4F5BB5}"/>
              </a:ext>
            </a:extLst>
          </p:cNvPr>
          <p:cNvSpPr txBox="1">
            <a:spLocks/>
          </p:cNvSpPr>
          <p:nvPr/>
        </p:nvSpPr>
        <p:spPr>
          <a:xfrm>
            <a:off x="717885" y="2441896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👉 The data is stored as JSON objects instead of tables.
👉There is no fixed structure, which means that we can dynamically add fields.
👉We can add a new field to any user without changing the entire database.
👉Flexibility – each user can have different attributes.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37E9C0-C7E4-EFF2-BCCB-F7DC16726A54}"/>
              </a:ext>
            </a:extLst>
          </p:cNvPr>
          <p:cNvSpPr txBox="1">
            <a:spLocks/>
          </p:cNvSpPr>
          <p:nvPr/>
        </p:nvSpPr>
        <p:spPr>
          <a:xfrm>
            <a:off x="6443517" y="4490133"/>
            <a:ext cx="4485168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dirty="0" err="1"/>
              <a:t>MongoDB</a:t>
            </a:r>
            <a:r>
              <a:rPr lang="hr-HR" dirty="0"/>
              <a:t> (</a:t>
            </a:r>
            <a:r>
              <a:rPr lang="hr-HR" dirty="0" err="1"/>
              <a:t>the</a:t>
            </a:r>
            <a:r>
              <a:rPr lang="hr-HR" dirty="0"/>
              <a:t> most </a:t>
            </a:r>
            <a:r>
              <a:rPr lang="hr-HR" dirty="0" err="1"/>
              <a:t>popular</a:t>
            </a:r>
            <a:r>
              <a:rPr lang="hr-HR" dirty="0"/>
              <a:t> </a:t>
            </a:r>
            <a:r>
              <a:rPr lang="hr-HR" dirty="0" err="1"/>
              <a:t>NoSQL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/>
              <a:t>✔ </a:t>
            </a:r>
            <a:r>
              <a:rPr lang="hr-HR" dirty="0" err="1"/>
              <a:t>Redis</a:t>
            </a:r>
            <a:br>
              <a:rPr lang="hr-HR" dirty="0"/>
            </a:br>
            <a:r>
              <a:rPr lang="hr-HR" dirty="0"/>
              <a:t>✔ </a:t>
            </a:r>
            <a:r>
              <a:rPr lang="hr-HR" dirty="0" err="1"/>
              <a:t>DynamoDB</a:t>
            </a:r>
            <a:r>
              <a:rPr lang="hr-HR" dirty="0"/>
              <a:t> (Amazon </a:t>
            </a:r>
            <a:r>
              <a:rPr lang="hr-HR" dirty="0" err="1"/>
              <a:t>Database</a:t>
            </a:r>
            <a:r>
              <a:rPr lang="hr-HR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FB824-E503-ABB2-9F2A-F3270082E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241" y="2441896"/>
            <a:ext cx="22002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0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D4466-EFAC-84C6-3463-89939E9E0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31CC1-24FC-92A8-0463-EBA73EC0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OVERVIEW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F27B20-EAE3-7B6E-60B1-2716AD234411}"/>
              </a:ext>
            </a:extLst>
          </p:cNvPr>
          <p:cNvSpPr txBox="1">
            <a:spLocks/>
          </p:cNvSpPr>
          <p:nvPr/>
        </p:nvSpPr>
        <p:spPr>
          <a:xfrm>
            <a:off x="1068572" y="2376585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This is a controversial topic among developers. 🔥
</a:t>
            </a:r>
            <a:br>
              <a:rPr lang="en-US" dirty="0"/>
            </a:br>
            <a:r>
              <a:rPr lang="en-US" dirty="0"/>
              <a:t>💡 SQL databases are structured, reliable, and efficient for large projects.
</a:t>
            </a:r>
            <a:br>
              <a:rPr lang="en-US" dirty="0"/>
            </a:br>
            <a:r>
              <a:rPr lang="en-US" dirty="0"/>
              <a:t>💡 NoSQL databases are more flexible and easier for beginners, but they can cause problems with large systems.
</a:t>
            </a:r>
            <a:br>
              <a:rPr lang="en-US" dirty="0"/>
            </a:br>
            <a:r>
              <a:rPr lang="en-US" dirty="0"/>
              <a:t>🏆 PostgreSQL is the most popular database among professionals!
</a:t>
            </a:r>
            <a:br>
              <a:rPr lang="en-US" dirty="0"/>
            </a:br>
            <a:r>
              <a:rPr lang="en-US" dirty="0"/>
              <a:t>➡ MongoDB is popular among beginners, but many professional developers prefer SQL.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B9A966-6844-85D8-61FD-36E0BBDD7F40}"/>
              </a:ext>
            </a:extLst>
          </p:cNvPr>
          <p:cNvSpPr txBox="1">
            <a:spLocks/>
          </p:cNvSpPr>
          <p:nvPr/>
        </p:nvSpPr>
        <p:spPr>
          <a:xfrm>
            <a:off x="5787656" y="2376585"/>
            <a:ext cx="5566144" cy="28914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b="1" dirty="0"/>
              <a:t>🎯 Why are we going to learn PostgreSQL?
📌 PostgreSQL is the best choice because:
</a:t>
            </a:r>
            <a:br>
              <a:rPr lang="en-US" b="1" dirty="0"/>
            </a:br>
            <a:r>
              <a:rPr lang="en-US" b="1" dirty="0"/>
              <a:t>✔ Free and open-source</a:t>
            </a:r>
            <a:br>
              <a:rPr lang="en-US" b="1" dirty="0"/>
            </a:br>
            <a:r>
              <a:rPr lang="en-US" b="1" dirty="0"/>
              <a:t>✔ Fast and scalable</a:t>
            </a:r>
            <a:br>
              <a:rPr lang="en-US" b="1" dirty="0"/>
            </a:br>
            <a:r>
              <a:rPr lang="en-US" b="1" dirty="0"/>
              <a:t>✔ Reliable for large projects</a:t>
            </a:r>
            <a:br>
              <a:rPr lang="en-US" b="1" dirty="0"/>
            </a:br>
            <a:r>
              <a:rPr lang="en-US" b="1" dirty="0"/>
              <a:t>✔ Most popular among professionals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085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E29B4-0C24-7071-D5D3-374FEECF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E9A585-2D64-70DA-02CE-7568DE4A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POSGRESQL DATA TYPES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DEEB9-2A4F-317B-6392-39873905AA66}"/>
              </a:ext>
            </a:extLst>
          </p:cNvPr>
          <p:cNvSpPr txBox="1"/>
          <p:nvPr/>
        </p:nvSpPr>
        <p:spPr>
          <a:xfrm>
            <a:off x="477253" y="2307114"/>
            <a:ext cx="525868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PostgreSQL offers a wider range of data types compared to standard SQL.
🔹 Textual data:
</a:t>
            </a:r>
            <a:r>
              <a:rPr lang="en-US" sz="1400" b="1" dirty="0"/>
              <a:t>VARCHAR(n) – Variable text length (maximum n characters)
TEXT – Unlimited text length</a:t>
            </a:r>
            <a:r>
              <a:rPr lang="en-US" sz="1400" dirty="0"/>
              <a:t>
🔹 Numbers:
</a:t>
            </a:r>
            <a:r>
              <a:rPr lang="en-US" sz="1400" b="1" dirty="0"/>
              <a:t>INT – Integers
BIGINT – Large integers (for billions of records)
DECIMAL(10,2) – Decimal numbers (e.g. prices)</a:t>
            </a:r>
            <a:r>
              <a:rPr lang="en-US" sz="1400" dirty="0"/>
              <a:t>
🔹 Date and time:
</a:t>
            </a:r>
            <a:r>
              <a:rPr lang="en-US" sz="1400" b="1" dirty="0"/>
              <a:t>DATE – Stores only the date
TIMESTAMP – Stores the date and time</a:t>
            </a:r>
            <a:r>
              <a:rPr lang="en-US" sz="1400" dirty="0"/>
              <a:t>
🔹 Other:
</a:t>
            </a:r>
            <a:r>
              <a:rPr lang="en-US" sz="1400" b="1" dirty="0"/>
              <a:t>BOOLEAN – true / false values
SERIAL – Auto-incrementing number for primary keys</a:t>
            </a:r>
            <a:r>
              <a:rPr lang="en-US" sz="1400" dirty="0"/>
              <a:t>
📌 What format to use for text?
</a:t>
            </a:r>
            <a:r>
              <a:rPr lang="en-US" sz="1400" b="1" dirty="0"/>
              <a:t>VARCHAR(50) = limit to 50 characters
TEXT = no restriction</a:t>
            </a:r>
            <a:endParaRPr lang="hr-HR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C4150-8714-77BC-D270-986AF7190A21}"/>
              </a:ext>
            </a:extLst>
          </p:cNvPr>
          <p:cNvSpPr txBox="1"/>
          <p:nvPr/>
        </p:nvSpPr>
        <p:spPr>
          <a:xfrm>
            <a:off x="5832518" y="5761771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💡 U modernim aplikacijama često se koristi </a:t>
            </a:r>
            <a:r>
              <a:rPr lang="hr-HR" sz="1200" b="1" dirty="0"/>
              <a:t>TEXT</a:t>
            </a:r>
            <a:r>
              <a:rPr lang="hr-HR" sz="1200" dirty="0"/>
              <a:t> jer nema problema s ograničenjem duljine.</a:t>
            </a:r>
            <a:br>
              <a:rPr lang="hr-HR" sz="1200" dirty="0"/>
            </a:br>
            <a:r>
              <a:rPr lang="hr-HR" sz="1200" dirty="0"/>
              <a:t>Postoji mali gubitak brzine, ali je fleksibilnije za rastuće baze podataka.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EC31C1-8837-218E-4800-E39F2F5D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169" y="2307114"/>
            <a:ext cx="2439905" cy="28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3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938C6-F0B5-4307-9BDC-817D549FC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E190A0-ED33-E383-3DC0-C1D28618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CREATE TABLE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61E71-2E9A-E7E8-090F-A7B029EDD304}"/>
              </a:ext>
            </a:extLst>
          </p:cNvPr>
          <p:cNvSpPr txBox="1">
            <a:spLocks/>
          </p:cNvSpPr>
          <p:nvPr/>
        </p:nvSpPr>
        <p:spPr>
          <a:xfrm>
            <a:off x="838200" y="2168038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SQL is a query language that we can:
</a:t>
            </a:r>
            <a:br>
              <a:rPr lang="en-US" dirty="0"/>
            </a:br>
            <a:r>
              <a:rPr lang="en-US" dirty="0"/>
              <a:t>👉 Add data
</a:t>
            </a:r>
            <a:br>
              <a:rPr lang="en-US" dirty="0"/>
            </a:br>
            <a:r>
              <a:rPr lang="en-US" dirty="0"/>
              <a:t>👉 Retrieve data
</a:t>
            </a:r>
            <a:br>
              <a:rPr lang="en-US" dirty="0"/>
            </a:br>
            <a:r>
              <a:rPr lang="en-US" dirty="0"/>
              <a:t>👉 Update data
</a:t>
            </a:r>
            <a:br>
              <a:rPr lang="en-US" dirty="0"/>
            </a:br>
            <a:r>
              <a:rPr lang="en-US" dirty="0"/>
              <a:t>👉 Clear data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0DE61-7109-EA4D-622E-875F7C613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538" y="2318084"/>
            <a:ext cx="68770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4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C7E76-AB51-B458-FC0A-A3A3B0CBB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B257C-E003-212D-F1A1-C1C93FCF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INSERT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EBEF97-5085-81CB-AA8A-4A56C4C4105D}"/>
              </a:ext>
            </a:extLst>
          </p:cNvPr>
          <p:cNvSpPr txBox="1">
            <a:spLocks/>
          </p:cNvSpPr>
          <p:nvPr/>
        </p:nvSpPr>
        <p:spPr>
          <a:xfrm>
            <a:off x="1183105" y="2520965"/>
            <a:ext cx="5830186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👉 Example of adding the first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F7871-6787-CA2D-D6CE-F47173FC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89" y="2439571"/>
            <a:ext cx="2828925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F5B21-45A6-2C7D-FC5A-2D829B87B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789" y="3668517"/>
            <a:ext cx="3200400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AD1C4A-BD35-E293-BB87-682F55721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789" y="5061383"/>
            <a:ext cx="2590800" cy="5619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4A4C50-7EFD-8600-8FD7-EBB7CA5A7E5B}"/>
              </a:ext>
            </a:extLst>
          </p:cNvPr>
          <p:cNvSpPr txBox="1">
            <a:spLocks/>
          </p:cNvSpPr>
          <p:nvPr/>
        </p:nvSpPr>
        <p:spPr>
          <a:xfrm>
            <a:off x="1207915" y="3741755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👉 Adding another product (but no price)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A5E749-4726-4455-DAD8-289084A18C50}"/>
              </a:ext>
            </a:extLst>
          </p:cNvPr>
          <p:cNvSpPr txBox="1">
            <a:spLocks/>
          </p:cNvSpPr>
          <p:nvPr/>
        </p:nvSpPr>
        <p:spPr>
          <a:xfrm>
            <a:off x="1207915" y="5160178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👉 Example that causes the error:</a:t>
            </a:r>
          </a:p>
        </p:txBody>
      </p:sp>
    </p:spTree>
    <p:extLst>
      <p:ext uri="{BB962C8B-B14F-4D97-AF65-F5344CB8AC3E}">
        <p14:creationId xmlns:p14="http://schemas.microsoft.com/office/powerpoint/2010/main" val="414652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28C5E-05AD-5FDC-CB0B-2C5BF06FD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E50783-962B-3C18-9E69-E9BEF396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SELECT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1909E-ED1D-4937-D651-19E503C1DDEE}"/>
              </a:ext>
            </a:extLst>
          </p:cNvPr>
          <p:cNvSpPr txBox="1"/>
          <p:nvPr/>
        </p:nvSpPr>
        <p:spPr>
          <a:xfrm>
            <a:off x="851996" y="2077560"/>
            <a:ext cx="5818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Retrieve all data
</a:t>
            </a:r>
            <a:br>
              <a:rPr lang="en-US" dirty="0"/>
            </a:br>
            <a:r>
              <a:rPr lang="en-US" dirty="0"/>
              <a:t>👉 If we do not want all the columns, we can only indicate the ones that interest us
</a:t>
            </a:r>
            <a:br>
              <a:rPr lang="en-US" dirty="0"/>
            </a:br>
            <a:r>
              <a:rPr lang="en-US" dirty="0"/>
              <a:t>👉 How to filter data?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DB964-B63B-4EE9-1372-AD7872DBA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550" y="2123032"/>
            <a:ext cx="1943100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D1FBE6-87FF-D750-6080-E4515BC64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50" y="2712754"/>
            <a:ext cx="2352675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2F1C7-FF9E-B8BA-A911-1F41BBA52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195" y="3383381"/>
            <a:ext cx="2609850" cy="476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F138F8-59D1-2999-AF47-7900944B2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389" y="3383381"/>
            <a:ext cx="347596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8D267B-83E8-48FD-D3EC-7B1A82286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7644" y="4218759"/>
            <a:ext cx="5818382" cy="23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8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470</TotalTime>
  <Words>1471</Words>
  <Application>Microsoft Office PowerPoint</Application>
  <PresentationFormat>Widescreen</PresentationFormat>
  <Paragraphs>89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Udemy Sans</vt:lpstr>
      <vt:lpstr>Tema sustava Office</vt:lpstr>
      <vt:lpstr>DATABASES</vt:lpstr>
      <vt:lpstr>DATABASES</vt:lpstr>
      <vt:lpstr>DATABASES - SQL</vt:lpstr>
      <vt:lpstr>DATABASES - NOSQL</vt:lpstr>
      <vt:lpstr>DATABASES – OVERVIEW</vt:lpstr>
      <vt:lpstr>DATABASES – POSGRESQL DATA TYPES</vt:lpstr>
      <vt:lpstr>DATABASES – CREATE TABLE</vt:lpstr>
      <vt:lpstr>DATABASES – INSERT</vt:lpstr>
      <vt:lpstr>DATABASES – SELECT</vt:lpstr>
      <vt:lpstr>DATABASES – UPDATE &amp; DELETE</vt:lpstr>
      <vt:lpstr>DATABASES – SQL RELATIONS &amp; JOIN</vt:lpstr>
      <vt:lpstr>DATABASES – SQL RELATIONS &amp;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</cp:lastModifiedBy>
  <cp:revision>127</cp:revision>
  <dcterms:created xsi:type="dcterms:W3CDTF">2024-02-12T13:35:47Z</dcterms:created>
  <dcterms:modified xsi:type="dcterms:W3CDTF">2025-03-12T15:57:41Z</dcterms:modified>
</cp:coreProperties>
</file>