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6"/>
  </p:notesMasterIdLst>
  <p:sldIdLst>
    <p:sldId id="282" r:id="rId5"/>
    <p:sldId id="308" r:id="rId6"/>
    <p:sldId id="381" r:id="rId7"/>
    <p:sldId id="382" r:id="rId8"/>
    <p:sldId id="384" r:id="rId9"/>
    <p:sldId id="391" r:id="rId10"/>
    <p:sldId id="383" r:id="rId11"/>
    <p:sldId id="385" r:id="rId12"/>
    <p:sldId id="345" r:id="rId13"/>
    <p:sldId id="387" r:id="rId14"/>
    <p:sldId id="410" r:id="rId15"/>
    <p:sldId id="388" r:id="rId16"/>
    <p:sldId id="389" r:id="rId17"/>
    <p:sldId id="395" r:id="rId18"/>
    <p:sldId id="398" r:id="rId19"/>
    <p:sldId id="397" r:id="rId20"/>
    <p:sldId id="411" r:id="rId21"/>
    <p:sldId id="396" r:id="rId22"/>
    <p:sldId id="399" r:id="rId23"/>
    <p:sldId id="400" r:id="rId24"/>
    <p:sldId id="401" r:id="rId25"/>
    <p:sldId id="402" r:id="rId26"/>
    <p:sldId id="404" r:id="rId27"/>
    <p:sldId id="405" r:id="rId28"/>
    <p:sldId id="406" r:id="rId29"/>
    <p:sldId id="407" r:id="rId30"/>
    <p:sldId id="390" r:id="rId31"/>
    <p:sldId id="393" r:id="rId32"/>
    <p:sldId id="408" r:id="rId33"/>
    <p:sldId id="412" r:id="rId34"/>
    <p:sldId id="40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E7A638-9D50-4CF5-A8CB-B320F4624C46}">
          <p14:sldIdLst>
            <p14:sldId id="282"/>
          </p14:sldIdLst>
        </p14:section>
        <p14:section name="Untitled Section" id="{1DB02032-E45E-4409-AD9E-959B3FA7150D}">
          <p14:sldIdLst>
            <p14:sldId id="308"/>
            <p14:sldId id="381"/>
            <p14:sldId id="382"/>
            <p14:sldId id="384"/>
            <p14:sldId id="391"/>
            <p14:sldId id="383"/>
            <p14:sldId id="385"/>
            <p14:sldId id="345"/>
            <p14:sldId id="387"/>
            <p14:sldId id="410"/>
            <p14:sldId id="388"/>
            <p14:sldId id="389"/>
            <p14:sldId id="395"/>
            <p14:sldId id="398"/>
            <p14:sldId id="397"/>
            <p14:sldId id="411"/>
            <p14:sldId id="396"/>
            <p14:sldId id="399"/>
            <p14:sldId id="400"/>
            <p14:sldId id="401"/>
            <p14:sldId id="402"/>
            <p14:sldId id="404"/>
            <p14:sldId id="405"/>
            <p14:sldId id="406"/>
            <p14:sldId id="407"/>
            <p14:sldId id="390"/>
            <p14:sldId id="393"/>
            <p14:sldId id="408"/>
            <p14:sldId id="412"/>
            <p14:sldId id="4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954C"/>
    <a:srgbClr val="0F4B0D"/>
    <a:srgbClr val="000000"/>
    <a:srgbClr val="115411"/>
    <a:srgbClr val="196C1C"/>
    <a:srgbClr val="2C782D"/>
    <a:srgbClr val="2F792E"/>
    <a:srgbClr val="1A6332"/>
    <a:srgbClr val="0070C0"/>
    <a:srgbClr val="04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–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–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4501" autoAdjust="0"/>
  </p:normalViewPr>
  <p:slideViewPr>
    <p:cSldViewPr snapToGrid="0" snapToObjects="1" showGuides="1">
      <p:cViewPr varScale="1">
        <p:scale>
          <a:sx n="82" d="100"/>
          <a:sy n="82" d="100"/>
        </p:scale>
        <p:origin x="1144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70591-2E3C-5F42-A4E1-C0F5A0F4E5DB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3B951A-A665-1949-AEDB-B62DC9BE7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46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A90C5-9F84-E132-76CA-0DA6970EF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FBFFE3-6640-9B1F-34B5-4BA77F0F7D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8B94C4-6A3E-CFCD-289D-42461792D7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F72AC-B609-F87B-F4A3-1E172C74FC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16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F1F2D7-3D49-043D-86E0-F790EA6870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9A1907-06F8-D8D8-D271-C83A748AD7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033E94-2072-19F3-62D9-EFD40D07CF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https://docs.google.com/document/d/1iOxlBd63WG4rDuyEodS3I69lpM60IxLilB6mgGbCUgU/edit?usp=sharing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B7AA3-47B4-DEB7-E810-69CCEF8FD8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5189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6CFF9B-A097-0D77-DB9C-BBD803D18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64D646-2067-51BA-BC3A-03D9FD4C12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D33C53-DDFD-AAD9-0C1F-05E0462329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5CAFA4-F555-5AF2-D867-4A1B7D2651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2497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85629-8EDA-1AFF-8BEE-44B71F4C7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8BBE4E-DE25-DA39-FEB4-8111164E95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9D71DE-80DA-D762-7813-E6BCF70D6B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42941F-34F3-886B-27D6-52DC1693EF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110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B53CF8-06C2-2540-2942-956F005FEE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745337-4256-4F6A-A5D9-E20B4C73EB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0BD818-2F59-443C-FE50-D3365EA7B0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B8A51A-26F4-4FB6-8A2C-3CAB58BDA0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6104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975B7F-91E9-13A5-9323-9CB064B0A9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57BEBA-1AFB-5428-853E-7AA5AA10A1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275EA0-73A4-E2A2-810F-05F00A98D3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CB25DD-68B6-5947-D9B1-18A76D837E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465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EC98D7-02A1-830F-6BD4-05800C95B6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B237C2-F2FC-C3C9-8443-101FDE4429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B6DD71-AF3C-4D87-23CF-A7BD930349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https://docs.google.com/document/d/1i--zRsM3qWEkR8TV0YO4KKkDKm3CCpY5TM1wmCBNG5M/edit?usp=sharing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40EF2-09BD-E620-21E9-DD84AB0999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607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68446-1B21-6877-CBB5-AAFE95135F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63B930-92A4-2EFE-9069-ED482733AF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7D5154-E395-0A4C-ABB3-6EB7BAA004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AC09D-AC5A-C0D6-99A2-14510776BF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252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990A41-CE9A-FD5A-F2A8-3AA3EF2EB0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9F331F-3EA3-0DCF-9547-FC569A20AB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9CE6ED-B066-380A-2FBB-FB5CA4888F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02A19-1E3F-E7ED-B861-390C808700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651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6589DE-BE26-C0AF-28EF-2367ED7D9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6E696D-9691-B283-38B2-C0C2BA243B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39A186-502C-E75A-ECEF-1D0F78017E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160D0-38EE-85FD-93AA-546B354892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6727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0314F9-687A-26E3-46FB-0F6A9C8209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B7694F-315A-AA87-E03F-7F8A887DB4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8D9040-B72E-3E51-7C90-30138103B9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F1963-731E-E215-23A3-7D9756D6C7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4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A80698-9A03-8C37-B72B-F0243E9EC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F7059B-13E9-BE0E-2C30-527AF686E4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325F76-D5D1-9151-F020-AA0FA7FF65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2B251-E1F4-C9E7-09C2-92E7B50084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449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F708B8-4F09-6A2B-ECAD-BB98F316C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C84A01-CD7D-9455-0DDD-6B980DB71F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B578DD-B72E-267B-6EA6-3A5657E28A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https://docs.google.com/document/d/1sg1P-OaHvvqpU4esAPm74g1JixzMHOjvKWTIfHrJdxc/edit?usp=sharing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6FD015-CE54-7BFA-12AA-CFB056B4CD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172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59F332-8BE5-1208-3AB1-0789671A5A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F5AAE2-FDC4-80A7-9F6A-B2B5A9B4BE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487187-8FA0-135F-6F62-3F770D98B7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28326-3AFF-2165-7F48-1D6836F742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089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749D73-8FC8-1906-E5A2-6726C1E5D9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AEC52C-A105-22BC-FB9F-5A81705189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6FF684-E15A-BDC0-7C53-A0E8E4E2E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A11D98-7395-42E2-BCBE-C4FDFAF29B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842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30FA73-B3D0-5F8C-9F4D-EAD80C9CC2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883472-0A0B-7EAB-E38A-1B320FA480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FAAE26-B863-5903-5F91-C833521AED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F2025C-3163-64C9-3D85-3391550C82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262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71D9B5-646B-DE29-AA1A-44B16D58B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E1DC00-03DF-716C-CF65-116CA0357F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D775D8-DC33-A4DB-E13D-455A1BBED8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BEBFB-E239-D9CC-4C10-1E4397A3B0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75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3261F1-6BDE-17F1-D3AB-63B36C3813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B7C3A0-D999-2048-41AA-1D961676A5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9EE927-122C-01CE-9AAE-EDE39C4660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93370-BE7B-BD7B-4983-0177835DC1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081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28BB44-9631-6D4D-68A8-4F4617D36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B768D5-A8C3-8C55-112E-CDD264C18B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4A9026-F141-00C8-6C7D-C39A7E92CE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F6C0F4-FDDD-7B76-9078-0B431193C0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7947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0A8F65-A6BD-2CF2-9740-9100D5D8CD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32F345-C10E-3F25-FCB8-8FF90CCAFE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024809-572B-B34B-18B8-9FDE1A6CD5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350998-62B7-77DB-9780-3E3DE72EA5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608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7CE55-D789-F97A-C3E5-0C561B703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0E1239-3BB3-BCC1-3C6C-92E2845B01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A547C9-D32E-D66D-647C-0490612DAB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https://docs.google.com/document/d/1yj9ZgRMeeVH-M-Khr318v2uXekogUSFAQFC9KAqBhvo/edit?usp=sharing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A1194-B79D-1CA7-D6E9-D70B02F1A4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51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D0BDE0-FEB3-F697-BE18-9C0C72A0A6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9BD1F2-11C7-A903-6D71-5383BC43CE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17F5DE-8252-DA09-32D2-CD7F47C361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https://docs.google.com/document/d/1v11ex24b5KZ5C7AVHrSNdipiSX8wOAPqtwGSeYseo_g/edit?tab=t.0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6D474-39EF-1D44-0DFE-53953A8EF6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72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C6B58C-9B13-BE82-AAA7-B1BF22792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8C17E5-EFB5-B539-7C5B-657BDBE0C8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6EB323-CD1C-C7B8-DC90-A8A84843FE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F5C96-CF65-6E2C-87B2-0422C3B6D2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250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60D398-9B40-E5EE-B0F5-2E88FA3933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805B8A-4449-54FD-835A-B9F994CEE3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CB3031-4E67-8CB2-C4A1-AF4B40045D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https://docs.google.com/document/d/1DFs5Y93wuRjF9xnY9SWvMOreWY7Lro_Yj7_f7Ix16VY/edit?usp=sharing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433E3-B6D0-CDC9-BE24-C04F879C5A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58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744C01-AB28-CD7C-718F-0FC61E6152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185AD3-D6E5-2177-DF15-A375B1CFC5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BB0AE6-EC02-9525-776E-7E8F5323F1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0FAD73-5CDF-F536-1DEE-697111670F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87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DA052D-867C-2C82-262C-4CDF8A56F1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0E6E86-B18A-C659-7BD7-E9B49C9E3B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43B0A1-D41A-8D41-E711-EE11F029A2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6D28D2"/>
              </a:solidFill>
              <a:effectLst/>
              <a:latin typeface="Udemy Sans"/>
            </a:endParaRPr>
          </a:p>
          <a:p>
            <a:pPr algn="l"/>
            <a:endParaRPr lang="en-US" b="0" i="0" dirty="0">
              <a:solidFill>
                <a:srgbClr val="6D28D2"/>
              </a:solidFill>
              <a:effectLst/>
              <a:latin typeface="Udemy Sans"/>
            </a:endParaRPr>
          </a:p>
          <a:p>
            <a:pPr algn="l"/>
            <a:endParaRPr lang="en-US" b="0" i="0" dirty="0">
              <a:solidFill>
                <a:srgbClr val="6D28D2"/>
              </a:solidFill>
              <a:effectLst/>
              <a:latin typeface="Udemy Sans"/>
            </a:endParaRPr>
          </a:p>
          <a:p>
            <a:pPr algn="l"/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https://www.postgresql.org/docs/current/datatype.html</a:t>
            </a: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06240-EE6C-C767-8457-B5B22DEB36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39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7A11BD-B19D-BB88-29B8-173AF9305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79C82F-238F-7367-6787-8A9EA71E0A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79A0C8-CAA1-BA12-0E18-EE83457485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w3schools.com/</a:t>
            </a:r>
            <a:r>
              <a:rPr lang="hr-HR" dirty="0" err="1"/>
              <a:t>sql</a:t>
            </a:r>
            <a:endParaRPr lang="en-US" dirty="0"/>
          </a:p>
          <a:p>
            <a:r>
              <a:rPr lang="hr-HR" dirty="0"/>
              <a:t>sqliteonline.com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5F03C-6D6C-35BD-DF93-66719FE96D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1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4AAE7F-4D10-CFF2-4E33-7FBDE2CF2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09C95F-4F0E-19F1-2288-E6431CA6C0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A50F6E-AE78-3DCE-7878-A28AC08DB3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w3schools.com/</a:t>
            </a:r>
            <a:r>
              <a:rPr lang="hr-HR" dirty="0" err="1"/>
              <a:t>sql</a:t>
            </a:r>
            <a:endParaRPr lang="en-US" dirty="0"/>
          </a:p>
          <a:p>
            <a:r>
              <a:rPr lang="hr-HR" dirty="0"/>
              <a:t>sqliteonline.com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546FA-4246-F14E-1743-697EF7F7ED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41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6635EA-9235-F233-73EC-CD48FA19FB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486BFA-36B4-38D0-8601-28DA59F689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535205-60DD-4F0E-8717-1EE73641D0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CB8011-23F7-EF2E-95A6-BECDE84282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21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47E1D4-78B8-37FD-1C3A-4164CC4346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43E683-BEEE-32B6-54F7-E46083B4B4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3B68D3-49FA-5D89-2863-27A2503AB7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F67FF3-B9AF-5DCB-C75B-6018224176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45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7.png"/><Relationship Id="rId21" Type="http://schemas.openxmlformats.org/officeDocument/2006/relationships/image" Target="../media/image24.jpeg"/><Relationship Id="rId7" Type="http://schemas.openxmlformats.org/officeDocument/2006/relationships/image" Target="../media/image10.jpeg"/><Relationship Id="rId12" Type="http://schemas.openxmlformats.org/officeDocument/2006/relationships/image" Target="../media/image15.png"/><Relationship Id="rId17" Type="http://schemas.openxmlformats.org/officeDocument/2006/relationships/image" Target="../media/image20.jpeg"/><Relationship Id="rId2" Type="http://schemas.openxmlformats.org/officeDocument/2006/relationships/image" Target="../media/image1.png"/><Relationship Id="rId16" Type="http://schemas.openxmlformats.org/officeDocument/2006/relationships/image" Target="../media/image19.jpeg"/><Relationship Id="rId20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9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jpeg"/><Relationship Id="rId4" Type="http://schemas.openxmlformats.org/officeDocument/2006/relationships/image" Target="../media/image8.svg"/><Relationship Id="rId9" Type="http://schemas.openxmlformats.org/officeDocument/2006/relationships/image" Target="../media/image12.png"/><Relationship Id="rId14" Type="http://schemas.openxmlformats.org/officeDocument/2006/relationships/image" Target="../media/image17.jfif"/><Relationship Id="rId22" Type="http://schemas.openxmlformats.org/officeDocument/2006/relationships/image" Target="../media/image2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jfif"/><Relationship Id="rId18" Type="http://schemas.openxmlformats.org/officeDocument/2006/relationships/image" Target="../media/image22.jpe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jpe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1.png"/><Relationship Id="rId16" Type="http://schemas.openxmlformats.org/officeDocument/2006/relationships/image" Target="../media/image20.jpeg"/><Relationship Id="rId20" Type="http://schemas.openxmlformats.org/officeDocument/2006/relationships/image" Target="../media/image2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jpeg"/><Relationship Id="rId11" Type="http://schemas.openxmlformats.org/officeDocument/2006/relationships/image" Target="../media/image15.png"/><Relationship Id="rId5" Type="http://schemas.openxmlformats.org/officeDocument/2006/relationships/image" Target="../media/image28.jpg"/><Relationship Id="rId15" Type="http://schemas.openxmlformats.org/officeDocument/2006/relationships/image" Target="../media/image19.jpe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>
            <a:extLst>
              <a:ext uri="{FF2B5EF4-FFF2-40B4-BE49-F238E27FC236}">
                <a16:creationId xmlns:a16="http://schemas.microsoft.com/office/drawing/2014/main" id="{54D12D37-8827-4A03-BCED-1A44B1C32E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BB4538A-B374-FE4C-BB50-60366D4DE3D4}"/>
              </a:ext>
            </a:extLst>
          </p:cNvPr>
          <p:cNvSpPr txBox="1"/>
          <p:nvPr userDrawn="1"/>
        </p:nvSpPr>
        <p:spPr>
          <a:xfrm>
            <a:off x="8260680" y="585503"/>
            <a:ext cx="346396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</a:t>
            </a:r>
            <a:r>
              <a:rPr lang="sl-SI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inno2mare</a:t>
            </a:r>
            <a:r>
              <a:rPr lang="en-US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.eu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DE9005D6-FA24-FB41-BE33-D84D823585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3466407"/>
            <a:ext cx="9144000" cy="1120656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12C9B2E-5B22-1747-90C6-6598947A4C2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4871951"/>
            <a:ext cx="9144000" cy="294056"/>
          </a:xfrm>
        </p:spPr>
        <p:txBody>
          <a:bodyPr lIns="90000" tIns="46800" rIns="90000" bIns="4680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Additional info</a:t>
            </a:r>
            <a:endParaRPr lang="en-US" dirty="0"/>
          </a:p>
        </p:txBody>
      </p:sp>
      <p:pic>
        <p:nvPicPr>
          <p:cNvPr id="9" name="Slika 8">
            <a:extLst>
              <a:ext uri="{FF2B5EF4-FFF2-40B4-BE49-F238E27FC236}">
                <a16:creationId xmlns:a16="http://schemas.microsoft.com/office/drawing/2014/main" id="{C0235692-DD04-4637-97B8-77B373B26D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9573" y="445491"/>
            <a:ext cx="2771523" cy="540000"/>
          </a:xfrm>
          <a:prstGeom prst="rect">
            <a:avLst/>
          </a:prstGeom>
        </p:spPr>
      </p:pic>
      <p:grpSp>
        <p:nvGrpSpPr>
          <p:cNvPr id="6" name="Skupina 5">
            <a:extLst>
              <a:ext uri="{FF2B5EF4-FFF2-40B4-BE49-F238E27FC236}">
                <a16:creationId xmlns:a16="http://schemas.microsoft.com/office/drawing/2014/main" id="{2AEF2C28-881E-48E9-A039-02B18B279DF8}"/>
              </a:ext>
            </a:extLst>
          </p:cNvPr>
          <p:cNvGrpSpPr/>
          <p:nvPr userDrawn="1"/>
        </p:nvGrpSpPr>
        <p:grpSpPr>
          <a:xfrm>
            <a:off x="1062506" y="5615770"/>
            <a:ext cx="5138789" cy="753664"/>
            <a:chOff x="1062506" y="5615770"/>
            <a:chExt cx="5138789" cy="753664"/>
          </a:xfrm>
        </p:grpSpPr>
        <p:sp>
          <p:nvSpPr>
            <p:cNvPr id="12" name="PoljeZBesedilom 11">
              <a:extLst>
                <a:ext uri="{FF2B5EF4-FFF2-40B4-BE49-F238E27FC236}">
                  <a16:creationId xmlns:a16="http://schemas.microsoft.com/office/drawing/2014/main" id="{FA3AD6C8-AA95-4D2A-9984-951288A0743D}"/>
                </a:ext>
              </a:extLst>
            </p:cNvPr>
            <p:cNvSpPr txBox="1"/>
            <p:nvPr userDrawn="1"/>
          </p:nvSpPr>
          <p:spPr>
            <a:xfrm>
              <a:off x="3622271" y="5723103"/>
              <a:ext cx="25790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noProof="0">
                  <a:solidFill>
                    <a:schemeClr val="tx2"/>
                  </a:solidFill>
                </a:rPr>
                <a:t>Horizon Europe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European Union Funding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Grant agreement ID: 101087348</a:t>
              </a:r>
            </a:p>
          </p:txBody>
        </p:sp>
        <p:pic>
          <p:nvPicPr>
            <p:cNvPr id="4" name="Slika 3">
              <a:extLst>
                <a:ext uri="{FF2B5EF4-FFF2-40B4-BE49-F238E27FC236}">
                  <a16:creationId xmlns:a16="http://schemas.microsoft.com/office/drawing/2014/main" id="{C8E4016E-FC2B-4E57-AFBB-8D2BBA6990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062506" y="5615770"/>
              <a:ext cx="2524351" cy="662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9846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6CEFFC11-C07B-37E7-A6C2-B1820A3393F4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2A7B115-BE06-6545-9DF0-9278071CB010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F60F6F-C5CC-044E-9712-FC235A338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39416" y="836713"/>
            <a:ext cx="10515972" cy="5040560"/>
          </a:xfrm>
        </p:spPr>
        <p:txBody>
          <a:bodyPr anchor="ctr"/>
          <a:lstStyle>
            <a:lvl1pPr marL="0" indent="0" algn="ctr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10896C-3C96-1BA4-EE9B-7A4245FF6C57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03/06/2025</a:t>
            </a:fld>
            <a:endParaRPr lang="en-GB" sz="1800" b="0" i="0" kern="12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41589011-FCB5-F1E6-5DCA-F1D4177868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8" name="Slika 7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8591D04E-52CC-84B1-7229-84FE92EFE29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98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F6C4E5B3-833B-CBEC-5CEF-6CAE91422A58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F60F6F-C5CC-044E-9712-FC235A338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9672EE73-6A53-902A-92BA-ED57B218A5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C7EC1178-7C48-6C4F-94A1-A63F614B950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2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B225C6E3-183A-FB0D-8814-182076DE8F15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6DE79C-DCF0-124A-9061-EE903AB68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1F11-249E-7046-8B5E-A304D965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6B399-7BC1-E848-8C84-BF2C922DB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B25B35-EB79-864E-9A9D-0CF65EDD94C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A140D1-88E6-2194-983E-526580DA1679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03/06/2025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E1B0E082-A828-2656-6D36-411A4B08A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B08B472-35C1-1C47-348F-5B5486383A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52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ka 9">
            <a:extLst>
              <a:ext uri="{FF2B5EF4-FFF2-40B4-BE49-F238E27FC236}">
                <a16:creationId xmlns:a16="http://schemas.microsoft.com/office/drawing/2014/main" id="{D9CB5308-3E79-4A23-BFEC-0B6C373696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0" y="0"/>
            <a:ext cx="5200677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1F11-249E-7046-8B5E-A304D965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2976" y="987425"/>
            <a:ext cx="5332412" cy="487362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B25B35-EB79-864E-9A9D-0CF65EDD94C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F5BC31-7DA8-ED4B-8192-B6CE1158E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39DEB68-6B44-0446-A31C-44E34708C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D0BEAA-26F8-C7C0-2FE5-9E8AE6C8BBAA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03/06/2025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618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E3009F99-D8BA-843C-FCB3-B12B66ECF610}"/>
              </a:ext>
            </a:extLst>
          </p:cNvPr>
          <p:cNvSpPr/>
          <p:nvPr userDrawn="1"/>
        </p:nvSpPr>
        <p:spPr>
          <a:xfrm>
            <a:off x="-17489" y="5939072"/>
            <a:ext cx="5200677" cy="992567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921EF92E-4262-8CE3-D51F-B654496296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939072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C1559CB-0682-FCE6-FBAA-0A5785F416E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0154" y="6252791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82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ka 5">
            <a:extLst>
              <a:ext uri="{FF2B5EF4-FFF2-40B4-BE49-F238E27FC236}">
                <a16:creationId xmlns:a16="http://schemas.microsoft.com/office/drawing/2014/main" id="{0E1949EE-3CCA-4C85-A70F-69AA211E83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0" y="0"/>
            <a:ext cx="5200677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8820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Reverse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C4984B-C723-B941-A5F2-D3AF4F4CD98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n-lt"/>
              </a:rPr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675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3675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03D187-E898-1F68-6891-D7B9EB7EC9D7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03/06/2025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503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Reverse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ka 8">
            <a:extLst>
              <a:ext uri="{FF2B5EF4-FFF2-40B4-BE49-F238E27FC236}">
                <a16:creationId xmlns:a16="http://schemas.microsoft.com/office/drawing/2014/main" id="{3EA54803-ABF2-4C72-89A3-6AA414669C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7008812" y="-1"/>
            <a:ext cx="5200677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C4984B-C723-B941-A5F2-D3AF4F4CD98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solidFill>
                  <a:schemeClr val="bg1"/>
                </a:solidFill>
                <a:latin typeface="+mj-lt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675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3675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F90892-64E0-A73D-71CF-1BF56D7DFB75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03/06/2025</a:t>
            </a:fld>
            <a:endParaRPr lang="en-GB" sz="1800" b="0" i="0" kern="1200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8518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ka 7">
            <a:extLst>
              <a:ext uri="{FF2B5EF4-FFF2-40B4-BE49-F238E27FC236}">
                <a16:creationId xmlns:a16="http://schemas.microsoft.com/office/drawing/2014/main" id="{33903562-64E3-4FAD-8B82-1C9D52352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b="25774"/>
          <a:stretch/>
        </p:blipFill>
        <p:spPr>
          <a:xfrm>
            <a:off x="-17489" y="0"/>
            <a:ext cx="12209489" cy="36616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D43587-2DF1-9147-B7DF-BB1D42A648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792" t="12636" r="6095" b="14423"/>
          <a:stretch/>
        </p:blipFill>
        <p:spPr>
          <a:xfrm>
            <a:off x="5982351" y="1262543"/>
            <a:ext cx="8424000" cy="5366360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52E1E51F-C3E3-264A-88BF-66A04C3BE0C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04112" y="1690688"/>
            <a:ext cx="6238020" cy="3914281"/>
          </a:xfrm>
        </p:spPr>
        <p:txBody>
          <a:bodyPr anchor="ctr"/>
          <a:lstStyle>
            <a:lvl1pPr marL="15875" indent="0" algn="ctr"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5473824" cy="151216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0D8A420-945E-374C-A466-DCCD96738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5237484"/>
            <a:ext cx="3932237" cy="783803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A64AAEB-3564-8B46-94D8-626090696C90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836960" y="4229372"/>
            <a:ext cx="3932237" cy="783803"/>
          </a:xfrm>
        </p:spPr>
        <p:txBody>
          <a:bodyPr anchor="b">
            <a:noAutofit/>
          </a:bodyPr>
          <a:lstStyle>
            <a:lvl1pPr marL="0" indent="0">
              <a:buNone/>
              <a:defRPr sz="2400" b="1" i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30986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lika 24">
            <a:extLst>
              <a:ext uri="{FF2B5EF4-FFF2-40B4-BE49-F238E27FC236}">
                <a16:creationId xmlns:a16="http://schemas.microsoft.com/office/drawing/2014/main" id="{EF5EE7D2-E1E6-41AF-9C0E-9619577F34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Partners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ABDB6-D7BC-A441-A549-2A2F23A0CAB7}"/>
              </a:ext>
            </a:extLst>
          </p:cNvPr>
          <p:cNvCxnSpPr>
            <a:cxnSpLocks/>
          </p:cNvCxnSpPr>
          <p:nvPr userDrawn="1"/>
        </p:nvCxnSpPr>
        <p:spPr>
          <a:xfrm>
            <a:off x="4439816" y="2654229"/>
            <a:ext cx="0" cy="3456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04E9C89-A707-7D45-B0F0-FCEB6D15096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4318" y="4941168"/>
            <a:ext cx="3023954" cy="30318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Coordinator: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4D0DFEC-27D4-144B-BAF8-8B847BAC81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12" t="144" r="41243" b="-144"/>
          <a:stretch/>
        </p:blipFill>
        <p:spPr>
          <a:xfrm>
            <a:off x="827999" y="2596736"/>
            <a:ext cx="3023952" cy="832264"/>
          </a:xfrm>
          <a:prstGeom prst="rect">
            <a:avLst/>
          </a:prstGeom>
        </p:spPr>
      </p:pic>
      <p:pic>
        <p:nvPicPr>
          <p:cNvPr id="11" name="Slika 10">
            <a:extLst>
              <a:ext uri="{FF2B5EF4-FFF2-40B4-BE49-F238E27FC236}">
                <a16:creationId xmlns:a16="http://schemas.microsoft.com/office/drawing/2014/main" id="{16A17D99-12CB-4EC9-B377-72B667FEC85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09319" y="5429503"/>
            <a:ext cx="1838262" cy="1057022"/>
          </a:xfrm>
          <a:prstGeom prst="rect">
            <a:avLst/>
          </a:prstGeom>
        </p:spPr>
      </p:pic>
      <p:pic>
        <p:nvPicPr>
          <p:cNvPr id="26" name="Picture 43">
            <a:extLst>
              <a:ext uri="{FF2B5EF4-FFF2-40B4-BE49-F238E27FC236}">
                <a16:creationId xmlns:a16="http://schemas.microsoft.com/office/drawing/2014/main" id="{72B59298-6BFC-4664-8D7E-9AC8B35ECB5A}"/>
              </a:ext>
            </a:extLst>
          </p:cNvPr>
          <p:cNvPicPr/>
          <p:nvPr userDrawn="1"/>
        </p:nvPicPr>
        <p:blipFill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58" y="3532928"/>
            <a:ext cx="1216025" cy="481965"/>
          </a:xfrm>
          <a:prstGeom prst="rect">
            <a:avLst/>
          </a:prstGeom>
        </p:spPr>
      </p:pic>
      <p:pic>
        <p:nvPicPr>
          <p:cNvPr id="28" name="Picture 44">
            <a:extLst>
              <a:ext uri="{FF2B5EF4-FFF2-40B4-BE49-F238E27FC236}">
                <a16:creationId xmlns:a16="http://schemas.microsoft.com/office/drawing/2014/main" id="{43DA073A-9C55-46E8-84BD-4F7D1A1576AD}"/>
              </a:ext>
            </a:extLst>
          </p:cNvPr>
          <p:cNvPicPr/>
          <p:nvPr userDrawn="1"/>
        </p:nvPicPr>
        <p:blipFill>
          <a:blip r:embed="rId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95" y="4388718"/>
            <a:ext cx="1104900" cy="552450"/>
          </a:xfrm>
          <a:prstGeom prst="rect">
            <a:avLst/>
          </a:prstGeom>
        </p:spPr>
      </p:pic>
      <p:pic>
        <p:nvPicPr>
          <p:cNvPr id="30" name="Picture 24">
            <a:extLst>
              <a:ext uri="{FF2B5EF4-FFF2-40B4-BE49-F238E27FC236}">
                <a16:creationId xmlns:a16="http://schemas.microsoft.com/office/drawing/2014/main" id="{2A8EBEE5-BFC9-485A-9636-E0BED43A4413}"/>
              </a:ext>
            </a:extLst>
          </p:cNvPr>
          <p:cNvPicPr/>
          <p:nvPr userDrawn="1"/>
        </p:nvPicPr>
        <p:blipFill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44" y="2669786"/>
            <a:ext cx="1025525" cy="427990"/>
          </a:xfrm>
          <a:prstGeom prst="rect">
            <a:avLst/>
          </a:prstGeom>
        </p:spPr>
      </p:pic>
      <p:pic>
        <p:nvPicPr>
          <p:cNvPr id="31" name="Picture 13">
            <a:extLst>
              <a:ext uri="{FF2B5EF4-FFF2-40B4-BE49-F238E27FC236}">
                <a16:creationId xmlns:a16="http://schemas.microsoft.com/office/drawing/2014/main" id="{E839A8A1-FD2B-441E-8E21-21D49061026B}"/>
              </a:ext>
            </a:extLst>
          </p:cNvPr>
          <p:cNvPicPr/>
          <p:nvPr userDrawn="1"/>
        </p:nvPicPr>
        <p:blipFill>
          <a:blip r:embed="rId1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0" y="2780886"/>
            <a:ext cx="1049020" cy="274955"/>
          </a:xfrm>
          <a:prstGeom prst="rect">
            <a:avLst/>
          </a:prstGeom>
        </p:spPr>
      </p:pic>
      <p:pic>
        <p:nvPicPr>
          <p:cNvPr id="32" name="Picture 37">
            <a:extLst>
              <a:ext uri="{FF2B5EF4-FFF2-40B4-BE49-F238E27FC236}">
                <a16:creationId xmlns:a16="http://schemas.microsoft.com/office/drawing/2014/main" id="{43D13A48-EB4B-40A9-BD1F-066A1AD8071A}"/>
              </a:ext>
            </a:extLst>
          </p:cNvPr>
          <p:cNvPicPr/>
          <p:nvPr userDrawn="1"/>
        </p:nvPicPr>
        <p:blipFill>
          <a:blip r:embed="rId1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11" y="3532928"/>
            <a:ext cx="1413510" cy="397510"/>
          </a:xfrm>
          <a:prstGeom prst="rect">
            <a:avLst/>
          </a:prstGeom>
        </p:spPr>
      </p:pic>
      <p:pic>
        <p:nvPicPr>
          <p:cNvPr id="34" name="Picture 25">
            <a:extLst>
              <a:ext uri="{FF2B5EF4-FFF2-40B4-BE49-F238E27FC236}">
                <a16:creationId xmlns:a16="http://schemas.microsoft.com/office/drawing/2014/main" id="{6717CB50-FDBA-440D-BAA6-51048FBDCE2A}"/>
              </a:ext>
            </a:extLst>
          </p:cNvPr>
          <p:cNvPicPr/>
          <p:nvPr userDrawn="1"/>
        </p:nvPicPr>
        <p:blipFill>
          <a:blip r:embed="rId1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03" y="4461426"/>
            <a:ext cx="969645" cy="407035"/>
          </a:xfrm>
          <a:prstGeom prst="rect">
            <a:avLst/>
          </a:prstGeom>
        </p:spPr>
      </p:pic>
      <p:pic>
        <p:nvPicPr>
          <p:cNvPr id="36" name="Picture 42">
            <a:extLst>
              <a:ext uri="{FF2B5EF4-FFF2-40B4-BE49-F238E27FC236}">
                <a16:creationId xmlns:a16="http://schemas.microsoft.com/office/drawing/2014/main" id="{DB176E9E-7F53-4E7B-B6C5-BBCC334DE4BF}"/>
              </a:ext>
            </a:extLst>
          </p:cNvPr>
          <p:cNvPicPr/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032" y="3581591"/>
            <a:ext cx="738505" cy="36893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DE1CDD8-466D-48F6-8267-6EEC261F7CC6}"/>
              </a:ext>
            </a:extLst>
          </p:cNvPr>
          <p:cNvPicPr/>
          <p:nvPr userDrawn="1"/>
        </p:nvPicPr>
        <p:blipFill>
          <a:blip r:embed="rId1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51" y="3415750"/>
            <a:ext cx="943610" cy="755015"/>
          </a:xfrm>
          <a:prstGeom prst="rect">
            <a:avLst/>
          </a:prstGeom>
        </p:spPr>
      </p:pic>
      <p:pic>
        <p:nvPicPr>
          <p:cNvPr id="38" name="Picture 38">
            <a:extLst>
              <a:ext uri="{FF2B5EF4-FFF2-40B4-BE49-F238E27FC236}">
                <a16:creationId xmlns:a16="http://schemas.microsoft.com/office/drawing/2014/main" id="{B3DA4D27-9066-4F6B-8B5E-915515FE355D}"/>
              </a:ext>
            </a:extLst>
          </p:cNvPr>
          <p:cNvPicPr/>
          <p:nvPr userDrawn="1"/>
        </p:nvPicPr>
        <p:blipFill>
          <a:blip r:embed="rId1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36" y="4393798"/>
            <a:ext cx="946150" cy="542290"/>
          </a:xfrm>
          <a:prstGeom prst="rect">
            <a:avLst/>
          </a:prstGeom>
        </p:spPr>
      </p:pic>
      <p:pic>
        <p:nvPicPr>
          <p:cNvPr id="39" name="Picture 11">
            <a:extLst>
              <a:ext uri="{FF2B5EF4-FFF2-40B4-BE49-F238E27FC236}">
                <a16:creationId xmlns:a16="http://schemas.microsoft.com/office/drawing/2014/main" id="{7B50A346-1BB3-4FD9-885A-937F590845CC}"/>
              </a:ext>
            </a:extLst>
          </p:cNvPr>
          <p:cNvPicPr/>
          <p:nvPr userDrawn="1"/>
        </p:nvPicPr>
        <p:blipFill>
          <a:blip r:embed="rId1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52" y="5360996"/>
            <a:ext cx="755015" cy="755015"/>
          </a:xfrm>
          <a:prstGeom prst="rect">
            <a:avLst/>
          </a:prstGeom>
        </p:spPr>
      </p:pic>
      <p:pic>
        <p:nvPicPr>
          <p:cNvPr id="40" name="Picture 33">
            <a:extLst>
              <a:ext uri="{FF2B5EF4-FFF2-40B4-BE49-F238E27FC236}">
                <a16:creationId xmlns:a16="http://schemas.microsoft.com/office/drawing/2014/main" id="{02D3FFF5-079C-4EA5-908C-83CCDE5C09BF}"/>
              </a:ext>
            </a:extLst>
          </p:cNvPr>
          <p:cNvPicPr/>
          <p:nvPr userDrawn="1"/>
        </p:nvPicPr>
        <p:blipFill>
          <a:blip r:embed="rId1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86" y="2596736"/>
            <a:ext cx="1565275" cy="459105"/>
          </a:xfrm>
          <a:prstGeom prst="rect">
            <a:avLst/>
          </a:prstGeom>
        </p:spPr>
      </p:pic>
      <p:pic>
        <p:nvPicPr>
          <p:cNvPr id="41" name="Picture 20">
            <a:extLst>
              <a:ext uri="{FF2B5EF4-FFF2-40B4-BE49-F238E27FC236}">
                <a16:creationId xmlns:a16="http://schemas.microsoft.com/office/drawing/2014/main" id="{9DF51E3C-5C0A-4365-9D10-23FBF038E6BD}"/>
              </a:ext>
            </a:extLst>
          </p:cNvPr>
          <p:cNvPicPr/>
          <p:nvPr userDrawn="1"/>
        </p:nvPicPr>
        <p:blipFill>
          <a:blip r:embed="rId1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65" y="2742811"/>
            <a:ext cx="1001395" cy="281940"/>
          </a:xfrm>
          <a:prstGeom prst="rect">
            <a:avLst/>
          </a:prstGeom>
        </p:spPr>
      </p:pic>
      <p:pic>
        <p:nvPicPr>
          <p:cNvPr id="42" name="Picture 39">
            <a:extLst>
              <a:ext uri="{FF2B5EF4-FFF2-40B4-BE49-F238E27FC236}">
                <a16:creationId xmlns:a16="http://schemas.microsoft.com/office/drawing/2014/main" id="{6A56FEA0-DE3E-4141-B5B7-BB45040C16B7}"/>
              </a:ext>
            </a:extLst>
          </p:cNvPr>
          <p:cNvPicPr/>
          <p:nvPr userDrawn="1"/>
        </p:nvPicPr>
        <p:blipFill>
          <a:blip r:embed="rId19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16" y="5557211"/>
            <a:ext cx="906145" cy="362585"/>
          </a:xfrm>
          <a:prstGeom prst="rect">
            <a:avLst/>
          </a:prstGeom>
        </p:spPr>
      </p:pic>
      <p:pic>
        <p:nvPicPr>
          <p:cNvPr id="43" name="Picture 40">
            <a:extLst>
              <a:ext uri="{FF2B5EF4-FFF2-40B4-BE49-F238E27FC236}">
                <a16:creationId xmlns:a16="http://schemas.microsoft.com/office/drawing/2014/main" id="{C5439AD9-6A6B-4373-B84F-0262405A1492}"/>
              </a:ext>
            </a:extLst>
          </p:cNvPr>
          <p:cNvPicPr/>
          <p:nvPr userDrawn="1"/>
        </p:nvPicPr>
        <p:blipFill>
          <a:blip r:embed="rId2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55" y="5578483"/>
            <a:ext cx="1195705" cy="320040"/>
          </a:xfrm>
          <a:prstGeom prst="rect">
            <a:avLst/>
          </a:prstGeom>
        </p:spPr>
      </p:pic>
      <p:pic>
        <p:nvPicPr>
          <p:cNvPr id="44" name="Picture 41">
            <a:extLst>
              <a:ext uri="{FF2B5EF4-FFF2-40B4-BE49-F238E27FC236}">
                <a16:creationId xmlns:a16="http://schemas.microsoft.com/office/drawing/2014/main" id="{D9A0EC7A-BAC8-4E7C-B09F-5A3572A78912}"/>
              </a:ext>
            </a:extLst>
          </p:cNvPr>
          <p:cNvPicPr/>
          <p:nvPr userDrawn="1"/>
        </p:nvPicPr>
        <p:blipFill>
          <a:blip r:embed="rId2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7" y="3581591"/>
            <a:ext cx="1263650" cy="315595"/>
          </a:xfrm>
          <a:prstGeom prst="rect">
            <a:avLst/>
          </a:prstGeom>
        </p:spPr>
      </p:pic>
      <p:pic>
        <p:nvPicPr>
          <p:cNvPr id="45" name="Picture 35">
            <a:extLst>
              <a:ext uri="{FF2B5EF4-FFF2-40B4-BE49-F238E27FC236}">
                <a16:creationId xmlns:a16="http://schemas.microsoft.com/office/drawing/2014/main" id="{E8D864A1-36F7-46D3-9382-D777E022E80E}"/>
              </a:ext>
            </a:extLst>
          </p:cNvPr>
          <p:cNvPicPr/>
          <p:nvPr userDrawn="1"/>
        </p:nvPicPr>
        <p:blipFill>
          <a:blip r:embed="rId2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08" y="4393798"/>
            <a:ext cx="723265" cy="723265"/>
          </a:xfrm>
          <a:prstGeom prst="rect">
            <a:avLst/>
          </a:prstGeom>
        </p:spPr>
      </p:pic>
      <p:pic>
        <p:nvPicPr>
          <p:cNvPr id="46" name="Picture 47">
            <a:extLst>
              <a:ext uri="{FF2B5EF4-FFF2-40B4-BE49-F238E27FC236}">
                <a16:creationId xmlns:a16="http://schemas.microsoft.com/office/drawing/2014/main" id="{AD8D969A-D160-463D-876B-183411057593}"/>
              </a:ext>
            </a:extLst>
          </p:cNvPr>
          <p:cNvPicPr/>
          <p:nvPr userDrawn="1"/>
        </p:nvPicPr>
        <p:blipFill>
          <a:blip r:embed="rId2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101" y="4223936"/>
            <a:ext cx="882015" cy="882015"/>
          </a:xfrm>
          <a:prstGeom prst="rect">
            <a:avLst/>
          </a:prstGeom>
        </p:spPr>
      </p:pic>
      <p:pic>
        <p:nvPicPr>
          <p:cNvPr id="47" name="Picture 45">
            <a:extLst>
              <a:ext uri="{FF2B5EF4-FFF2-40B4-BE49-F238E27FC236}">
                <a16:creationId xmlns:a16="http://schemas.microsoft.com/office/drawing/2014/main" id="{C06E0A13-C7F3-4266-B5C3-0F95965FA05B}"/>
              </a:ext>
            </a:extLst>
          </p:cNvPr>
          <p:cNvPicPr/>
          <p:nvPr userDrawn="1"/>
        </p:nvPicPr>
        <p:blipFill>
          <a:blip r:embed="rId2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59" y="5345121"/>
            <a:ext cx="786765" cy="7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36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01F5F74A-430A-2A9E-C222-5878342F9773}"/>
              </a:ext>
            </a:extLst>
          </p:cNvPr>
          <p:cNvSpPr/>
          <p:nvPr userDrawn="1"/>
        </p:nvSpPr>
        <p:spPr>
          <a:xfrm>
            <a:off x="-17489" y="5339751"/>
            <a:ext cx="12284251" cy="1591889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1" name="Slika 10">
            <a:extLst>
              <a:ext uri="{FF2B5EF4-FFF2-40B4-BE49-F238E27FC236}">
                <a16:creationId xmlns:a16="http://schemas.microsoft.com/office/drawing/2014/main" id="{CA692024-D91A-49A4-B040-69E0F1E500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207AF3-1E77-6341-BFAD-60487F40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35134"/>
            <a:ext cx="10515600" cy="1591889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9DCC913-725B-6B44-AAB7-08EDDD99F86F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D5372B-00DA-024E-B3EC-7BCE9AF06766}"/>
              </a:ext>
            </a:extLst>
          </p:cNvPr>
          <p:cNvSpPr/>
          <p:nvPr userDrawn="1"/>
        </p:nvSpPr>
        <p:spPr>
          <a:xfrm>
            <a:off x="887730" y="4347730"/>
            <a:ext cx="2104851" cy="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1179487-072A-5445-B8D4-B11D1443D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59211"/>
            <a:ext cx="10515600" cy="86640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F47DE0-3AC1-0490-BF36-366C5DF622C4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03/06/2025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ABD85A7F-EBCA-5073-6B49-8A0213EF522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2455" y="5689013"/>
            <a:ext cx="1518610" cy="1012407"/>
          </a:xfrm>
          <a:prstGeom prst="rect">
            <a:avLst/>
          </a:prstGeom>
        </p:spPr>
      </p:pic>
      <p:pic>
        <p:nvPicPr>
          <p:cNvPr id="13" name="Slika 12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E0FE6FB-01D0-A03F-F554-EB504685C48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1793" y="5953131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83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Slika 25">
            <a:extLst>
              <a:ext uri="{FF2B5EF4-FFF2-40B4-BE49-F238E27FC236}">
                <a16:creationId xmlns:a16="http://schemas.microsoft.com/office/drawing/2014/main" id="{2D6139F9-F3D7-4362-814C-F9F8F779E4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Partners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ABDB6-D7BC-A441-A549-2A2F23A0CAB7}"/>
              </a:ext>
            </a:extLst>
          </p:cNvPr>
          <p:cNvCxnSpPr>
            <a:cxnSpLocks/>
          </p:cNvCxnSpPr>
          <p:nvPr userDrawn="1"/>
        </p:nvCxnSpPr>
        <p:spPr>
          <a:xfrm>
            <a:off x="4439816" y="2654229"/>
            <a:ext cx="0" cy="3456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04E9C89-A707-7D45-B0F0-FCEB6D15096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4318" y="4941168"/>
            <a:ext cx="3023954" cy="30318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Coordinator: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4D0DFEC-27D4-144B-BAF8-8B847BAC81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12" t="144" r="41243" b="-144"/>
          <a:stretch/>
        </p:blipFill>
        <p:spPr>
          <a:xfrm>
            <a:off x="827999" y="2596736"/>
            <a:ext cx="3023952" cy="832264"/>
          </a:xfrm>
          <a:prstGeom prst="rect">
            <a:avLst/>
          </a:prstGeom>
        </p:spPr>
      </p:pic>
      <p:pic>
        <p:nvPicPr>
          <p:cNvPr id="28" name="Slika 27">
            <a:extLst>
              <a:ext uri="{FF2B5EF4-FFF2-40B4-BE49-F238E27FC236}">
                <a16:creationId xmlns:a16="http://schemas.microsoft.com/office/drawing/2014/main" id="{EBB36926-7CC5-4AF6-8950-BC2CF1911AE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409319" y="5429503"/>
            <a:ext cx="1838262" cy="1057022"/>
          </a:xfrm>
          <a:prstGeom prst="rect">
            <a:avLst/>
          </a:prstGeom>
        </p:spPr>
      </p:pic>
      <p:pic>
        <p:nvPicPr>
          <p:cNvPr id="30" name="Picture 43">
            <a:extLst>
              <a:ext uri="{FF2B5EF4-FFF2-40B4-BE49-F238E27FC236}">
                <a16:creationId xmlns:a16="http://schemas.microsoft.com/office/drawing/2014/main" id="{0529424C-7243-4DA6-96B7-92AECD53FFCC}"/>
              </a:ext>
            </a:extLst>
          </p:cNvPr>
          <p:cNvPicPr/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58" y="3532928"/>
            <a:ext cx="1216025" cy="481965"/>
          </a:xfrm>
          <a:prstGeom prst="rect">
            <a:avLst/>
          </a:prstGeom>
        </p:spPr>
      </p:pic>
      <p:pic>
        <p:nvPicPr>
          <p:cNvPr id="31" name="Picture 44">
            <a:extLst>
              <a:ext uri="{FF2B5EF4-FFF2-40B4-BE49-F238E27FC236}">
                <a16:creationId xmlns:a16="http://schemas.microsoft.com/office/drawing/2014/main" id="{E17A11EE-5716-47C6-8351-002A00AC87AA}"/>
              </a:ext>
            </a:extLst>
          </p:cNvPr>
          <p:cNvPicPr/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95" y="4388718"/>
            <a:ext cx="1104900" cy="552450"/>
          </a:xfrm>
          <a:prstGeom prst="rect">
            <a:avLst/>
          </a:prstGeom>
        </p:spPr>
      </p:pic>
      <p:pic>
        <p:nvPicPr>
          <p:cNvPr id="32" name="Picture 24">
            <a:extLst>
              <a:ext uri="{FF2B5EF4-FFF2-40B4-BE49-F238E27FC236}">
                <a16:creationId xmlns:a16="http://schemas.microsoft.com/office/drawing/2014/main" id="{4971BE25-D130-47C3-8F73-0BC1A0B90D9A}"/>
              </a:ext>
            </a:extLst>
          </p:cNvPr>
          <p:cNvPicPr/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44" y="2669786"/>
            <a:ext cx="1025525" cy="427990"/>
          </a:xfrm>
          <a:prstGeom prst="rect">
            <a:avLst/>
          </a:prstGeom>
        </p:spPr>
      </p:pic>
      <p:pic>
        <p:nvPicPr>
          <p:cNvPr id="34" name="Picture 13">
            <a:extLst>
              <a:ext uri="{FF2B5EF4-FFF2-40B4-BE49-F238E27FC236}">
                <a16:creationId xmlns:a16="http://schemas.microsoft.com/office/drawing/2014/main" id="{D0E04117-342D-4B03-B961-40F15FEC6371}"/>
              </a:ext>
            </a:extLst>
          </p:cNvPr>
          <p:cNvPicPr/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0" y="2780886"/>
            <a:ext cx="1049020" cy="274955"/>
          </a:xfrm>
          <a:prstGeom prst="rect">
            <a:avLst/>
          </a:prstGeom>
        </p:spPr>
      </p:pic>
      <p:pic>
        <p:nvPicPr>
          <p:cNvPr id="36" name="Picture 37">
            <a:extLst>
              <a:ext uri="{FF2B5EF4-FFF2-40B4-BE49-F238E27FC236}">
                <a16:creationId xmlns:a16="http://schemas.microsoft.com/office/drawing/2014/main" id="{ACC8B876-9459-49E6-A871-869067F58875}"/>
              </a:ext>
            </a:extLst>
          </p:cNvPr>
          <p:cNvPicPr/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11" y="3532928"/>
            <a:ext cx="1413510" cy="397510"/>
          </a:xfrm>
          <a:prstGeom prst="rect">
            <a:avLst/>
          </a:prstGeom>
        </p:spPr>
      </p:pic>
      <p:pic>
        <p:nvPicPr>
          <p:cNvPr id="37" name="Picture 25">
            <a:extLst>
              <a:ext uri="{FF2B5EF4-FFF2-40B4-BE49-F238E27FC236}">
                <a16:creationId xmlns:a16="http://schemas.microsoft.com/office/drawing/2014/main" id="{8D5DA003-5C1E-4545-B261-90ED8EA040EB}"/>
              </a:ext>
            </a:extLst>
          </p:cNvPr>
          <p:cNvPicPr/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03" y="4461426"/>
            <a:ext cx="969645" cy="407035"/>
          </a:xfrm>
          <a:prstGeom prst="rect">
            <a:avLst/>
          </a:prstGeom>
        </p:spPr>
      </p:pic>
      <p:pic>
        <p:nvPicPr>
          <p:cNvPr id="38" name="Picture 42">
            <a:extLst>
              <a:ext uri="{FF2B5EF4-FFF2-40B4-BE49-F238E27FC236}">
                <a16:creationId xmlns:a16="http://schemas.microsoft.com/office/drawing/2014/main" id="{7EEC7A35-9ECF-4758-8072-DBC801EE8F88}"/>
              </a:ext>
            </a:extLst>
          </p:cNvPr>
          <p:cNvPicPr/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032" y="3581591"/>
            <a:ext cx="738505" cy="368935"/>
          </a:xfrm>
          <a:prstGeom prst="rect">
            <a:avLst/>
          </a:prstGeom>
        </p:spPr>
      </p:pic>
      <p:pic>
        <p:nvPicPr>
          <p:cNvPr id="39" name="Picture 36">
            <a:extLst>
              <a:ext uri="{FF2B5EF4-FFF2-40B4-BE49-F238E27FC236}">
                <a16:creationId xmlns:a16="http://schemas.microsoft.com/office/drawing/2014/main" id="{02AE47F1-DC21-4480-AB69-678475C34E86}"/>
              </a:ext>
            </a:extLst>
          </p:cNvPr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51" y="3415750"/>
            <a:ext cx="943610" cy="755015"/>
          </a:xfrm>
          <a:prstGeom prst="rect">
            <a:avLst/>
          </a:prstGeom>
        </p:spPr>
      </p:pic>
      <p:pic>
        <p:nvPicPr>
          <p:cNvPr id="40" name="Picture 38">
            <a:extLst>
              <a:ext uri="{FF2B5EF4-FFF2-40B4-BE49-F238E27FC236}">
                <a16:creationId xmlns:a16="http://schemas.microsoft.com/office/drawing/2014/main" id="{10B2257C-FD09-4FA6-95AB-A91839100E89}"/>
              </a:ext>
            </a:extLst>
          </p:cNvPr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36" y="4393798"/>
            <a:ext cx="946150" cy="542290"/>
          </a:xfrm>
          <a:prstGeom prst="rect">
            <a:avLst/>
          </a:prstGeom>
        </p:spPr>
      </p:pic>
      <p:pic>
        <p:nvPicPr>
          <p:cNvPr id="41" name="Picture 11">
            <a:extLst>
              <a:ext uri="{FF2B5EF4-FFF2-40B4-BE49-F238E27FC236}">
                <a16:creationId xmlns:a16="http://schemas.microsoft.com/office/drawing/2014/main" id="{7BAB46C8-0714-4079-A6F3-11C51617A700}"/>
              </a:ext>
            </a:extLst>
          </p:cNvPr>
          <p:cNvPicPr/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52" y="5360996"/>
            <a:ext cx="755015" cy="755015"/>
          </a:xfrm>
          <a:prstGeom prst="rect">
            <a:avLst/>
          </a:prstGeom>
        </p:spPr>
      </p:pic>
      <p:pic>
        <p:nvPicPr>
          <p:cNvPr id="42" name="Picture 33">
            <a:extLst>
              <a:ext uri="{FF2B5EF4-FFF2-40B4-BE49-F238E27FC236}">
                <a16:creationId xmlns:a16="http://schemas.microsoft.com/office/drawing/2014/main" id="{1F2F0D8D-2160-4748-BA70-9F05B1A174C8}"/>
              </a:ext>
            </a:extLst>
          </p:cNvPr>
          <p:cNvPicPr/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86" y="2596736"/>
            <a:ext cx="1565275" cy="459105"/>
          </a:xfrm>
          <a:prstGeom prst="rect">
            <a:avLst/>
          </a:prstGeom>
        </p:spPr>
      </p:pic>
      <p:pic>
        <p:nvPicPr>
          <p:cNvPr id="43" name="Picture 20">
            <a:extLst>
              <a:ext uri="{FF2B5EF4-FFF2-40B4-BE49-F238E27FC236}">
                <a16:creationId xmlns:a16="http://schemas.microsoft.com/office/drawing/2014/main" id="{DA72A5F7-16DA-426E-9D52-AE46976010D5}"/>
              </a:ext>
            </a:extLst>
          </p:cNvPr>
          <p:cNvPicPr/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65" y="2742811"/>
            <a:ext cx="1001395" cy="281940"/>
          </a:xfrm>
          <a:prstGeom prst="rect">
            <a:avLst/>
          </a:prstGeom>
        </p:spPr>
      </p:pic>
      <p:pic>
        <p:nvPicPr>
          <p:cNvPr id="44" name="Picture 39">
            <a:extLst>
              <a:ext uri="{FF2B5EF4-FFF2-40B4-BE49-F238E27FC236}">
                <a16:creationId xmlns:a16="http://schemas.microsoft.com/office/drawing/2014/main" id="{AA631774-D298-4F4F-9817-305FE0BE3A91}"/>
              </a:ext>
            </a:extLst>
          </p:cNvPr>
          <p:cNvPicPr/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16" y="5557211"/>
            <a:ext cx="906145" cy="362585"/>
          </a:xfrm>
          <a:prstGeom prst="rect">
            <a:avLst/>
          </a:prstGeom>
        </p:spPr>
      </p:pic>
      <p:pic>
        <p:nvPicPr>
          <p:cNvPr id="45" name="Picture 40">
            <a:extLst>
              <a:ext uri="{FF2B5EF4-FFF2-40B4-BE49-F238E27FC236}">
                <a16:creationId xmlns:a16="http://schemas.microsoft.com/office/drawing/2014/main" id="{1852786D-C70D-4178-9BC0-D168BE526945}"/>
              </a:ext>
            </a:extLst>
          </p:cNvPr>
          <p:cNvPicPr/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55" y="5578483"/>
            <a:ext cx="1195705" cy="320040"/>
          </a:xfrm>
          <a:prstGeom prst="rect">
            <a:avLst/>
          </a:prstGeom>
        </p:spPr>
      </p:pic>
      <p:pic>
        <p:nvPicPr>
          <p:cNvPr id="46" name="Picture 41">
            <a:extLst>
              <a:ext uri="{FF2B5EF4-FFF2-40B4-BE49-F238E27FC236}">
                <a16:creationId xmlns:a16="http://schemas.microsoft.com/office/drawing/2014/main" id="{B65ECE45-76D4-4AEF-A5E4-BB481110BBE7}"/>
              </a:ext>
            </a:extLst>
          </p:cNvPr>
          <p:cNvPicPr/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7" y="3581591"/>
            <a:ext cx="1263650" cy="315595"/>
          </a:xfrm>
          <a:prstGeom prst="rect">
            <a:avLst/>
          </a:prstGeom>
        </p:spPr>
      </p:pic>
      <p:pic>
        <p:nvPicPr>
          <p:cNvPr id="47" name="Picture 35">
            <a:extLst>
              <a:ext uri="{FF2B5EF4-FFF2-40B4-BE49-F238E27FC236}">
                <a16:creationId xmlns:a16="http://schemas.microsoft.com/office/drawing/2014/main" id="{D77CB74F-891E-493B-9926-C040A79292FA}"/>
              </a:ext>
            </a:extLst>
          </p:cNvPr>
          <p:cNvPicPr/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08" y="4393798"/>
            <a:ext cx="723265" cy="72326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DCEBF8A-F8C5-4000-9933-EFD351E824F6}"/>
              </a:ext>
            </a:extLst>
          </p:cNvPr>
          <p:cNvPicPr/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101" y="4223936"/>
            <a:ext cx="882015" cy="882015"/>
          </a:xfrm>
          <a:prstGeom prst="rect">
            <a:avLst/>
          </a:prstGeom>
        </p:spPr>
      </p:pic>
      <p:pic>
        <p:nvPicPr>
          <p:cNvPr id="50" name="Picture 45">
            <a:extLst>
              <a:ext uri="{FF2B5EF4-FFF2-40B4-BE49-F238E27FC236}">
                <a16:creationId xmlns:a16="http://schemas.microsoft.com/office/drawing/2014/main" id="{F05BF874-5A59-4067-AC22-8CE1F8219ED2}"/>
              </a:ext>
            </a:extLst>
          </p:cNvPr>
          <p:cNvPicPr/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59" y="5345121"/>
            <a:ext cx="786765" cy="7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1028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(Thank Yo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ka 12">
            <a:extLst>
              <a:ext uri="{FF2B5EF4-FFF2-40B4-BE49-F238E27FC236}">
                <a16:creationId xmlns:a16="http://schemas.microsoft.com/office/drawing/2014/main" id="{9BC532F7-F571-4887-B0E1-62A90FCD33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DE9005D6-FA24-FB41-BE33-D84D823585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2769404"/>
            <a:ext cx="9144000" cy="1013780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Thank you message</a:t>
            </a:r>
            <a:endParaRPr lang="en-US" dirty="0"/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2C7B9ECF-56BE-7746-B299-E0729712B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4073928"/>
            <a:ext cx="9144000" cy="294056"/>
          </a:xfrm>
        </p:spPr>
        <p:txBody>
          <a:bodyPr lIns="90000" tIns="46800" rIns="90000" bIns="4680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Additional info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43440B-2156-F902-5DCD-C6AC6CEFCEBB}"/>
              </a:ext>
            </a:extLst>
          </p:cNvPr>
          <p:cNvSpPr txBox="1"/>
          <p:nvPr userDrawn="1"/>
        </p:nvSpPr>
        <p:spPr>
          <a:xfrm>
            <a:off x="8260680" y="699064"/>
            <a:ext cx="346396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www.</a:t>
            </a:r>
            <a:r>
              <a:rPr lang="sl-SI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inno2mare</a:t>
            </a:r>
            <a:r>
              <a:rPr lang="en-US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.eu</a:t>
            </a:r>
          </a:p>
        </p:txBody>
      </p:sp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342E34E-720F-467B-B3AF-34EA6D65E561}"/>
              </a:ext>
            </a:extLst>
          </p:cNvPr>
          <p:cNvGrpSpPr/>
          <p:nvPr userDrawn="1"/>
        </p:nvGrpSpPr>
        <p:grpSpPr>
          <a:xfrm>
            <a:off x="1062506" y="5615770"/>
            <a:ext cx="5138789" cy="753664"/>
            <a:chOff x="1062506" y="5615770"/>
            <a:chExt cx="5138789" cy="753664"/>
          </a:xfrm>
        </p:grpSpPr>
        <p:sp>
          <p:nvSpPr>
            <p:cNvPr id="15" name="PoljeZBesedilom 14">
              <a:extLst>
                <a:ext uri="{FF2B5EF4-FFF2-40B4-BE49-F238E27FC236}">
                  <a16:creationId xmlns:a16="http://schemas.microsoft.com/office/drawing/2014/main" id="{F117B5AE-E9EC-488E-AAA0-44F121C6DE52}"/>
                </a:ext>
              </a:extLst>
            </p:cNvPr>
            <p:cNvSpPr txBox="1"/>
            <p:nvPr userDrawn="1"/>
          </p:nvSpPr>
          <p:spPr>
            <a:xfrm>
              <a:off x="3622271" y="5723103"/>
              <a:ext cx="25790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noProof="0">
                  <a:solidFill>
                    <a:schemeClr val="tx2"/>
                  </a:solidFill>
                </a:rPr>
                <a:t>Horizon Europe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European Union Funding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Grant agreement ID: 101087348</a:t>
              </a:r>
            </a:p>
          </p:txBody>
        </p:sp>
        <p:pic>
          <p:nvPicPr>
            <p:cNvPr id="16" name="Slika 15">
              <a:extLst>
                <a:ext uri="{FF2B5EF4-FFF2-40B4-BE49-F238E27FC236}">
                  <a16:creationId xmlns:a16="http://schemas.microsoft.com/office/drawing/2014/main" id="{8FC7A36A-EA6B-46D2-8E8D-8DF0632DA6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062506" y="5615770"/>
              <a:ext cx="2524351" cy="662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030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avokutnik 6">
            <a:extLst>
              <a:ext uri="{FF2B5EF4-FFF2-40B4-BE49-F238E27FC236}">
                <a16:creationId xmlns:a16="http://schemas.microsoft.com/office/drawing/2014/main" id="{945B8C87-A91F-4E35-3B3A-BF6DCBC5050A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207AF3-1E77-6341-BFAD-60487F40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68351"/>
            <a:ext cx="10515600" cy="2660650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A80E2-FFB6-6C4E-8FF4-29E53153B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09119"/>
            <a:ext cx="10515600" cy="129614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9DCC913-725B-6B44-AAB7-08EDDD99F86F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1EAB46-C3A7-3ED2-6C78-2162D8DBC1E8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03/06/2025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D0B3B3B7-82C6-ABFB-E3A2-68449FD174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9" name="Slika 8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88E29781-74B4-C065-7709-620328E40DA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77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FDD1E468-2501-818F-A9AD-601F8075B00C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33A0-819C-E94E-960E-122CC9E3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0059"/>
            <a:ext cx="10515600" cy="3875206"/>
          </a:xfrm>
        </p:spPr>
        <p:txBody>
          <a:bodyPr/>
          <a:lstStyle>
            <a:lvl1pPr marL="368300" indent="-352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400">
                <a:solidFill>
                  <a:schemeClr val="tx1"/>
                </a:solidFill>
                <a:latin typeface="+mn-lt"/>
              </a:defRPr>
            </a:lvl1pPr>
            <a:lvl2pPr marL="771525" indent="-322263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000">
                <a:solidFill>
                  <a:schemeClr val="tx1"/>
                </a:solidFill>
                <a:latin typeface="+mn-lt"/>
              </a:defRPr>
            </a:lvl2pPr>
            <a:lvl3pPr marL="1076325" indent="-25717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3pPr>
            <a:lvl4pPr marL="1477963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4pPr>
            <a:lvl5pPr marL="1831975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FBFB532-2F82-484E-9247-AA12B6BA725C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B57999-FDED-F542-9089-8571B3B32F0C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03/06/2025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890A027B-292D-EF46-7EF5-7D4FD96BC5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4C3FD99-B713-6201-3FCE-E7F9B5F8F7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31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06494C81-7810-5767-C588-79C543981363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33A0-819C-E94E-960E-122CC9E3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7215"/>
            <a:ext cx="10515600" cy="3118049"/>
          </a:xfrm>
        </p:spPr>
        <p:txBody>
          <a:bodyPr/>
          <a:lstStyle>
            <a:lvl1pPr marL="368300" indent="-352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400">
                <a:solidFill>
                  <a:schemeClr val="tx1"/>
                </a:solidFill>
                <a:latin typeface="+mn-lt"/>
              </a:defRPr>
            </a:lvl1pPr>
            <a:lvl2pPr marL="771525" indent="-322263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000">
                <a:solidFill>
                  <a:schemeClr val="tx1"/>
                </a:solidFill>
                <a:latin typeface="+mn-lt"/>
              </a:defRPr>
            </a:lvl2pPr>
            <a:lvl3pPr marL="1076325" indent="-25717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3pPr>
            <a:lvl4pPr marL="1477963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4pPr>
            <a:lvl5pPr marL="1831975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FBFB532-2F82-484E-9247-AA12B6BA725C}"/>
              </a:ext>
            </a:extLst>
          </p:cNvPr>
          <p:cNvSpPr txBox="1">
            <a:spLocks/>
          </p:cNvSpPr>
          <p:nvPr userDrawn="1"/>
        </p:nvSpPr>
        <p:spPr>
          <a:xfrm>
            <a:off x="10991849" y="6165304"/>
            <a:ext cx="371249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70C231C-F67E-854D-BE5E-0766C3687A6B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839788" y="1957016"/>
            <a:ext cx="10523309" cy="407771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B069FF-DFE8-B0DB-332B-46F7AB8BBB8C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03/06/2025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7CCFF216-1764-C2C0-8D90-901EEF0BAB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243C211E-0976-70D1-7F7C-6BC313E0E01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5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C91C8C60-1B89-6FDB-DED3-F1512CFE74DC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552F86-9897-1944-B750-8C6CCF23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3B83E-606A-5F43-BD7B-C6D2EC3F3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8557"/>
            <a:ext cx="5041776" cy="388843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AC386-BF1E-944C-A2EC-9B0355C5A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2024" y="1928557"/>
            <a:ext cx="5041776" cy="388843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FD21297-302E-2F42-9698-E3A76BF22FD1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88212E-47DD-FDDF-DCFC-DBE8BB04BABA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03/06/2025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CC81C80D-12AF-36CE-4FAF-F01CE1A369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6548671-045A-93F9-D477-FD07FBEEE4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679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666E93DE-F99D-A80E-C3A4-1A5D1C968734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2D810-7DBE-6E42-982B-2F24EA649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57016"/>
            <a:ext cx="5040188" cy="46387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14332A-A970-F84C-8094-28A979B24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687216"/>
            <a:ext cx="5040188" cy="311804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3B975C-9F0D-B74A-A949-8D1239E87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2024" y="2687216"/>
            <a:ext cx="5043364" cy="311804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318975-365C-1A40-AFB3-9DAF6BBC053E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514E046-2F9F-6D49-9204-686E082C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F82D8B9-8797-EE41-B71E-6A21421A476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25594" y="1957016"/>
            <a:ext cx="5040188" cy="46387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81005F-F75E-0485-024A-CAF77F300C53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03/06/2025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Slika 4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C491CC10-6389-BC09-FCD5-1FEB87C6CF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695EACC-FB6E-53E0-55E8-321D6472DC6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121E3739-D481-088E-5570-C353FC25E177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1987-403E-964A-B79F-33733FDF27A6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25270D-6D81-E393-C0FD-AE2FE9CDE682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03/06/2025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AD09E7B7-583D-BB3A-9529-3F0A105D7F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4" name="Slika 3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31F57808-E981-3C5D-BD22-997CEE539CC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3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E22742FB-D864-20FF-54BA-CF16275ECF0A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0" name="Slika 9">
            <a:extLst>
              <a:ext uri="{FF2B5EF4-FFF2-40B4-BE49-F238E27FC236}">
                <a16:creationId xmlns:a16="http://schemas.microsoft.com/office/drawing/2014/main" id="{E3325509-1487-4C9C-921A-5BE5F7DB61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1987-403E-964A-B79F-33733FDF27A6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A5CA29-BF12-3BB8-E14C-4214AEBF253F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03/06/2025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33E0D587-BEF8-2494-EC2F-6C3E84AE208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4" name="Slika 3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66A64F4B-B0B3-D166-4B1E-3672BB9EDD5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55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B8F227-7373-1E43-9AE6-DD0D80208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FA4D0-B90C-2B46-AAF8-EDA29B612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59619"/>
            <a:ext cx="10515600" cy="3845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44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6" r:id="rId3"/>
    <p:sldLayoutId id="2147483670" r:id="rId4"/>
    <p:sldLayoutId id="2147483650" r:id="rId5"/>
    <p:sldLayoutId id="2147483652" r:id="rId6"/>
    <p:sldLayoutId id="2147483653" r:id="rId7"/>
    <p:sldLayoutId id="2147483654" r:id="rId8"/>
    <p:sldLayoutId id="2147483674" r:id="rId9"/>
    <p:sldLayoutId id="2147483655" r:id="rId10"/>
    <p:sldLayoutId id="2147483675" r:id="rId11"/>
    <p:sldLayoutId id="2147483656" r:id="rId12"/>
    <p:sldLayoutId id="2147483673" r:id="rId13"/>
    <p:sldLayoutId id="2147483657" r:id="rId14"/>
    <p:sldLayoutId id="2147483671" r:id="rId15"/>
    <p:sldLayoutId id="2147483666" r:id="rId16"/>
    <p:sldLayoutId id="2147483672" r:id="rId17"/>
    <p:sldLayoutId id="2147483668" r:id="rId18"/>
    <p:sldLayoutId id="2147483667" r:id="rId19"/>
    <p:sldLayoutId id="2147483677" r:id="rId20"/>
    <p:sldLayoutId id="2147483669" r:id="rId2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cap="all" baseline="0">
          <a:solidFill>
            <a:schemeClr val="tx2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</p:titleStyle>
    <p:bodyStyle>
      <a:lvl1pPr marL="368300" indent="-35242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71525" indent="-274638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2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960563" indent="-22542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5BD0C-01E3-3E4E-BFED-FF7788CD9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Uvod</a:t>
            </a:r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 </a:t>
            </a:r>
            <a:r>
              <a:rPr lang="en-US" sz="3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baze</a:t>
            </a:r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podataka</a:t>
            </a:r>
            <a:endParaRPr lang="en-US" sz="3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13816C-9B29-4BD9-737F-9185C002EB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Pohrana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91424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F0719F-6F27-363C-1646-69F1B8C033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0B707C6-CED5-C1DC-29C1-ABB8BCC76134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UPDATE &amp; DELETE</a:t>
            </a:r>
            <a:endParaRPr lang="hr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3BD82D-9DF7-23DE-92D9-E8E946CE4FA9}"/>
              </a:ext>
            </a:extLst>
          </p:cNvPr>
          <p:cNvSpPr txBox="1"/>
          <p:nvPr/>
        </p:nvSpPr>
        <p:spPr>
          <a:xfrm>
            <a:off x="675002" y="2803770"/>
            <a:ext cx="614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Ažuriranje više stupaca odjednom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AAC923-D65F-69AE-067F-0CAA1943F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351" y="1596537"/>
            <a:ext cx="1304925" cy="752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EE3A08-A374-1721-0ABB-EFC9E68B5A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2351" y="2602674"/>
            <a:ext cx="2743200" cy="7715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0D89D5-EF7B-98D8-5A75-B1E06B66AF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3671" y="2764599"/>
            <a:ext cx="1590675" cy="609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A6BF887-15C4-5CA6-902E-7370076A14D6}"/>
              </a:ext>
            </a:extLst>
          </p:cNvPr>
          <p:cNvSpPr txBox="1"/>
          <p:nvPr/>
        </p:nvSpPr>
        <p:spPr>
          <a:xfrm>
            <a:off x="10191307" y="2395267"/>
            <a:ext cx="956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OPREZ</a:t>
            </a:r>
            <a:endParaRPr lang="hr-H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575E04-C165-62A3-B091-B2ECBB751EBB}"/>
              </a:ext>
            </a:extLst>
          </p:cNvPr>
          <p:cNvSpPr txBox="1"/>
          <p:nvPr/>
        </p:nvSpPr>
        <p:spPr>
          <a:xfrm>
            <a:off x="675002" y="1675821"/>
            <a:ext cx="614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pl-PL" dirty="0"/>
              <a:t>Ažuriranje podataka u SQL bazi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88BC17-F6CA-B4E1-D626-74F001D241E7}"/>
              </a:ext>
            </a:extLst>
          </p:cNvPr>
          <p:cNvSpPr txBox="1"/>
          <p:nvPr/>
        </p:nvSpPr>
        <p:spPr>
          <a:xfrm>
            <a:off x="735586" y="4027231"/>
            <a:ext cx="26297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Brisanje podataka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BB73822-1ADE-93C4-12A7-62A783721D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1145" y="3929838"/>
            <a:ext cx="1790700" cy="533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7A8145E-9FA0-C00F-8A2E-C4B13B2E814A}"/>
              </a:ext>
            </a:extLst>
          </p:cNvPr>
          <p:cNvSpPr txBox="1"/>
          <p:nvPr/>
        </p:nvSpPr>
        <p:spPr>
          <a:xfrm>
            <a:off x="10191307" y="3538641"/>
            <a:ext cx="956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OPREZ</a:t>
            </a:r>
            <a:endParaRPr lang="hr-HR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0FC6D11-4A10-596A-9FEC-B57C6B7F76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12534" y="3961228"/>
            <a:ext cx="1514475" cy="40005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C6DA294-CE70-DCE6-191F-DFD520C604A7}"/>
              </a:ext>
            </a:extLst>
          </p:cNvPr>
          <p:cNvSpPr txBox="1"/>
          <p:nvPr/>
        </p:nvSpPr>
        <p:spPr>
          <a:xfrm>
            <a:off x="735586" y="4881360"/>
            <a:ext cx="60890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Kako obrisati SVE podatke, ali sačuvati tablicu?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284F503-82C9-DE88-1A00-50940215F0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35420" y="4820734"/>
            <a:ext cx="196215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079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A8B7F2-967C-1634-8524-15E0B536B6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BB774-607E-E1B6-80C0-C82034819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FEB784-377E-FEC1-FDE6-779193650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  <a:p>
            <a:endParaRPr lang="en-US" dirty="0"/>
          </a:p>
          <a:p>
            <a:r>
              <a:rPr lang="hr-HR" dirty="0"/>
              <a:t>https://docs.google.com/document/d/1iOxlBd63WG4rDuyEodS3I69lpM60IxLilB6mgGbCUgU/edit?usp=sharing</a:t>
            </a:r>
          </a:p>
        </p:txBody>
      </p:sp>
    </p:spTree>
    <p:extLst>
      <p:ext uri="{BB962C8B-B14F-4D97-AF65-F5344CB8AC3E}">
        <p14:creationId xmlns:p14="http://schemas.microsoft.com/office/powerpoint/2010/main" val="3450919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F1A05-B2F4-F7DF-DF98-3618C14DB0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429DFAE-1352-2EB1-8A50-C79927978A72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</a:t>
            </a:r>
            <a:r>
              <a:rPr lang="hr-HR" dirty="0"/>
              <a:t>SQL Relacije i JOIN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26659B-BA3E-5966-66EE-A6D9F82792FD}"/>
              </a:ext>
            </a:extLst>
          </p:cNvPr>
          <p:cNvSpPr txBox="1"/>
          <p:nvPr/>
        </p:nvSpPr>
        <p:spPr>
          <a:xfrm>
            <a:off x="618484" y="1870134"/>
            <a:ext cx="61456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hr-HR" b="1" dirty="0" err="1"/>
              <a:t>Primary</a:t>
            </a:r>
            <a:r>
              <a:rPr lang="hr-HR" b="1" dirty="0"/>
              <a:t> </a:t>
            </a:r>
            <a:r>
              <a:rPr lang="hr-HR" b="1" dirty="0" err="1"/>
              <a:t>Key</a:t>
            </a:r>
            <a:r>
              <a:rPr lang="hr-HR" b="1" dirty="0"/>
              <a:t> (PK)</a:t>
            </a:r>
            <a:r>
              <a:rPr lang="hr-HR" dirty="0"/>
              <a:t> – Identificira svaki zapis unutar tablice (jedinstven ID).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26D7993-AB46-FD7A-C53A-FDA6F21D8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976" y="1905995"/>
            <a:ext cx="4636903" cy="122094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FEE84D3-5A9D-46DE-280F-4C66D0765711}"/>
              </a:ext>
            </a:extLst>
          </p:cNvPr>
          <p:cNvSpPr txBox="1"/>
          <p:nvPr/>
        </p:nvSpPr>
        <p:spPr>
          <a:xfrm>
            <a:off x="697840" y="4281685"/>
            <a:ext cx="614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Dodavanje prve narudžbe</a:t>
            </a:r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A556829-A2E5-0954-4F33-C562C62F10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9976" y="4176624"/>
            <a:ext cx="431482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668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8F1BDC-A594-5B31-3541-69AB655FC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4DE159B-EB90-AE02-5AB3-FB27265434BE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</a:t>
            </a:r>
            <a:r>
              <a:rPr lang="hr-HR" dirty="0"/>
              <a:t>SQL Relacije i JOIN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C26E90-14A1-EBDB-B33F-DCD26FCE11AF}"/>
              </a:ext>
            </a:extLst>
          </p:cNvPr>
          <p:cNvSpPr txBox="1"/>
          <p:nvPr/>
        </p:nvSpPr>
        <p:spPr>
          <a:xfrm>
            <a:off x="706734" y="2883962"/>
            <a:ext cx="614561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U SQL-u postoje različite vrste JOIN-ova:</a:t>
            </a:r>
          </a:p>
          <a:p>
            <a:r>
              <a:rPr lang="hr-HR" dirty="0"/>
              <a:t>👉 </a:t>
            </a:r>
            <a:r>
              <a:rPr lang="hr-HR" b="1" dirty="0"/>
              <a:t>INNER JOIN</a:t>
            </a:r>
            <a:r>
              <a:rPr lang="hr-HR" dirty="0"/>
              <a:t> – Spaja samo one retke koji imaju podudaranje u obje tablice.</a:t>
            </a:r>
          </a:p>
          <a:p>
            <a:r>
              <a:rPr lang="hr-HR" dirty="0"/>
              <a:t>👉 </a:t>
            </a:r>
            <a:r>
              <a:rPr lang="hr-HR" b="1" dirty="0"/>
              <a:t>LEFT JOIN</a:t>
            </a:r>
            <a:r>
              <a:rPr lang="hr-HR" dirty="0"/>
              <a:t> – Uključuje sve retke iz lijeve tablice i samo podudarne iz desne.</a:t>
            </a:r>
          </a:p>
          <a:p>
            <a:r>
              <a:rPr lang="hr-HR" dirty="0"/>
              <a:t>👉 </a:t>
            </a:r>
            <a:r>
              <a:rPr lang="hr-HR" b="1" dirty="0"/>
              <a:t>RIGHT JOIN</a:t>
            </a:r>
            <a:r>
              <a:rPr lang="hr-HR" dirty="0"/>
              <a:t> – Obrnuto od LEFT JOIN.</a:t>
            </a:r>
          </a:p>
          <a:p>
            <a:r>
              <a:rPr lang="hr-HR" dirty="0"/>
              <a:t>👉 </a:t>
            </a:r>
            <a:r>
              <a:rPr lang="hr-HR" b="1" dirty="0"/>
              <a:t>FULL JOIN</a:t>
            </a:r>
            <a:r>
              <a:rPr lang="hr-HR" dirty="0"/>
              <a:t> – Vraća sve retke iz obje tablice, bez obzira na podudaranje.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D3834A-DF8D-68A7-95BA-1E125655EFB2}"/>
              </a:ext>
            </a:extLst>
          </p:cNvPr>
          <p:cNvSpPr txBox="1"/>
          <p:nvPr/>
        </p:nvSpPr>
        <p:spPr>
          <a:xfrm>
            <a:off x="675002" y="1675821"/>
            <a:ext cx="61456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Jedna od </a:t>
            </a:r>
            <a:r>
              <a:rPr lang="hr-HR" b="1" dirty="0"/>
              <a:t>najmoćnijih funkcionalnosti SQL-a</a:t>
            </a:r>
            <a:r>
              <a:rPr lang="hr-HR" dirty="0"/>
              <a:t> je </a:t>
            </a:r>
            <a:r>
              <a:rPr lang="hr-HR" b="1" dirty="0"/>
              <a:t>JOIN</a:t>
            </a:r>
            <a:r>
              <a:rPr lang="hr-HR" dirty="0"/>
              <a:t>, koja nam omogućuje </a:t>
            </a:r>
            <a:r>
              <a:rPr lang="hr-HR" b="1" dirty="0"/>
              <a:t>spajanje tablica na temelju odnosa između njih</a:t>
            </a:r>
            <a:r>
              <a:rPr lang="hr-HR" dirty="0"/>
              <a:t>.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437372-864C-7ADC-CEF4-C499074CE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0119" y="1756023"/>
            <a:ext cx="4920438" cy="5458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0D1602-2B85-406D-2C06-5A695F412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2352" y="2444172"/>
            <a:ext cx="4920438" cy="490557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2A53F885-9C04-04B1-B8D8-8932BBA77DC1}"/>
              </a:ext>
            </a:extLst>
          </p:cNvPr>
          <p:cNvGrpSpPr/>
          <p:nvPr/>
        </p:nvGrpSpPr>
        <p:grpSpPr>
          <a:xfrm>
            <a:off x="6807486" y="3594639"/>
            <a:ext cx="5311128" cy="859675"/>
            <a:chOff x="6820620" y="3241822"/>
            <a:chExt cx="5311128" cy="85967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9CEC5D4-6668-F1CC-F513-DE03A9FBB4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63050" y="3278914"/>
              <a:ext cx="1303193" cy="82258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C3E0121-CFCF-7003-B317-F4B8EAB9AA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20620" y="3251925"/>
              <a:ext cx="1217355" cy="77255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5FC25C1-8681-E60F-D464-7FA6144CF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22332" y="3301789"/>
              <a:ext cx="1170523" cy="71727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2738A8D-5986-4A91-6FC1-2B0D6D5187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567820" y="3241822"/>
              <a:ext cx="1563928" cy="8596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7127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B2760B-E071-F247-11DC-4074D00F8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18054AB-20D1-78B2-5294-0D24975B8E49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</a:t>
            </a:r>
            <a:r>
              <a:rPr lang="hr-HR" dirty="0"/>
              <a:t>Relacijske baze podataka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AD11E2-FD30-BAF6-E774-B3B1A1EAFA1D}"/>
              </a:ext>
            </a:extLst>
          </p:cNvPr>
          <p:cNvSpPr txBox="1"/>
          <p:nvPr/>
        </p:nvSpPr>
        <p:spPr>
          <a:xfrm>
            <a:off x="990600" y="1295097"/>
            <a:ext cx="88604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hr-HR" dirty="0"/>
              <a:t>Relacije omogućuju povezivanje podataka iz više tablica, čime se povećava efikasnost pretrage i organizacije podataka.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1065E9-00C4-C7EF-057F-145B32638ED5}"/>
              </a:ext>
            </a:extLst>
          </p:cNvPr>
          <p:cNvSpPr txBox="1">
            <a:spLocks/>
          </p:cNvSpPr>
          <p:nvPr/>
        </p:nvSpPr>
        <p:spPr>
          <a:xfrm>
            <a:off x="1031358" y="1975456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 err="1"/>
              <a:t>Jedan</a:t>
            </a:r>
            <a:r>
              <a:rPr lang="en-US" sz="1600" dirty="0"/>
              <a:t> </a:t>
            </a:r>
            <a:r>
              <a:rPr lang="en-US" sz="1600" dirty="0" err="1"/>
              <a:t>na</a:t>
            </a:r>
            <a:r>
              <a:rPr lang="en-US" sz="1600" dirty="0"/>
              <a:t> </a:t>
            </a:r>
            <a:r>
              <a:rPr lang="en-US" sz="1600" dirty="0" err="1"/>
              <a:t>jedan</a:t>
            </a:r>
            <a:r>
              <a:rPr lang="en-US" sz="1600" dirty="0"/>
              <a:t> (1:1)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0E7AFA-74BD-D83F-FC8C-A1DFCAA239CA}"/>
              </a:ext>
            </a:extLst>
          </p:cNvPr>
          <p:cNvSpPr txBox="1"/>
          <p:nvPr/>
        </p:nvSpPr>
        <p:spPr>
          <a:xfrm>
            <a:off x="1031358" y="2644170"/>
            <a:ext cx="88604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Ovaj odnos znači da </a:t>
            </a:r>
            <a:r>
              <a:rPr lang="hr-HR" sz="1400" b="1" dirty="0"/>
              <a:t>jedan redak u jednoj tablici odgovara točno jednom retku u drugoj tablici</a:t>
            </a:r>
            <a:r>
              <a:rPr lang="hr-HR" sz="1400" dirty="0"/>
              <a:t>.</a:t>
            </a:r>
            <a:br>
              <a:rPr lang="hr-HR" sz="1400" dirty="0"/>
            </a:br>
            <a:r>
              <a:rPr lang="hr-HR" sz="1400" dirty="0"/>
              <a:t>Koristi se </a:t>
            </a:r>
            <a:r>
              <a:rPr lang="hr-HR" sz="1400" b="1" dirty="0"/>
              <a:t>za </a:t>
            </a:r>
            <a:r>
              <a:rPr lang="hr-HR" sz="1400" b="1" dirty="0" err="1"/>
              <a:t>modularizaciju</a:t>
            </a:r>
            <a:r>
              <a:rPr lang="hr-HR" sz="1400" b="1" dirty="0"/>
              <a:t> baze</a:t>
            </a:r>
            <a:r>
              <a:rPr lang="hr-HR" sz="1400" dirty="0"/>
              <a:t> i izbjegavanje prevelikih tablica s previše stupaca.</a:t>
            </a:r>
            <a:endParaRPr lang="en-US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BC3E03-D918-F41D-A9D7-871411F86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783" y="3167390"/>
            <a:ext cx="4220210" cy="25965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64362FD-F57D-29E7-E3F4-80A58B183F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6005" y="3792566"/>
            <a:ext cx="383857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213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800159-5D3C-EF0F-DB56-34B1FFD0BA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9C47BAA-7344-AED4-AAAF-4AB02047E2D1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JEDAN NA JEDAN (1:1)</a:t>
            </a:r>
            <a:endParaRPr lang="hr-H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D984AA-B614-D702-A1D1-0F0E6A82BFEA}"/>
              </a:ext>
            </a:extLst>
          </p:cNvPr>
          <p:cNvSpPr txBox="1"/>
          <p:nvPr/>
        </p:nvSpPr>
        <p:spPr>
          <a:xfrm>
            <a:off x="990600" y="1295097"/>
            <a:ext cx="1000878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hr-HR" dirty="0"/>
              <a:t>Ovaj odnos znači da </a:t>
            </a:r>
            <a:r>
              <a:rPr lang="hr-HR" b="1" dirty="0"/>
              <a:t>jedan redak u jednoj tablici odgovara točno jednom retku u drugoj tablici</a:t>
            </a:r>
            <a:r>
              <a:rPr lang="hr-HR" dirty="0"/>
              <a:t>.</a:t>
            </a:r>
            <a:br>
              <a:rPr lang="hr-HR" dirty="0"/>
            </a:br>
            <a:r>
              <a:rPr lang="hr-HR" dirty="0"/>
              <a:t>Koristi se </a:t>
            </a:r>
            <a:r>
              <a:rPr lang="hr-HR" b="1" dirty="0"/>
              <a:t>za </a:t>
            </a:r>
            <a:r>
              <a:rPr lang="hr-HR" b="1" dirty="0" err="1"/>
              <a:t>modularizaciju</a:t>
            </a:r>
            <a:r>
              <a:rPr lang="hr-HR" b="1" dirty="0"/>
              <a:t> baze</a:t>
            </a:r>
            <a:r>
              <a:rPr lang="hr-HR" dirty="0"/>
              <a:t> i izbjegavanje prevelikih tablica s previše stupaca.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77CD9B-1362-A952-6D41-F78E2E33B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707" y="3836304"/>
            <a:ext cx="2903576" cy="17864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8DD9227-49F4-6356-C796-359932E10E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013" y="2335103"/>
            <a:ext cx="3212805" cy="13313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9818A8-1C0B-9788-CC0E-0B91F4EBA4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8779" y="2406225"/>
            <a:ext cx="3755525" cy="5230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A03C66-131C-9E44-1550-CF02244EB0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8779" y="3128962"/>
            <a:ext cx="3829050" cy="6000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7895BFF-248C-8FD0-0738-12503309C7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8779" y="3977056"/>
            <a:ext cx="373380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671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1E071A-2CC6-EC9E-3AA2-353C6D053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0C259-6E46-8A50-A918-CFC12C406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EB12A1-1595-ACF8-3440-476DF539B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r-HR" dirty="0"/>
              <a:t>https://docs.google.com/document/d/1i--zRsM3qWEkR8TV0YO4KKkDKm3CCpY5TM1wmCBNG5M/edit?usp=sharing</a:t>
            </a:r>
          </a:p>
        </p:txBody>
      </p:sp>
    </p:spTree>
    <p:extLst>
      <p:ext uri="{BB962C8B-B14F-4D97-AF65-F5344CB8AC3E}">
        <p14:creationId xmlns:p14="http://schemas.microsoft.com/office/powerpoint/2010/main" val="671235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4FEC43-427B-ABE8-F398-F825B91F4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3540A-3959-2A39-B1F5-7FB71C485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C14F10E-7156-A5DF-B027-C4F9F7823DF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r-HR" dirty="0"/>
              <a:t>🚀 </a:t>
            </a:r>
            <a:r>
              <a:rPr lang="hr-HR" b="1" dirty="0"/>
              <a:t>Pokušaj samostalno kreirati ove tablice u </a:t>
            </a:r>
            <a:r>
              <a:rPr lang="hr-HR" b="1" dirty="0" err="1"/>
              <a:t>PostgreSQL</a:t>
            </a:r>
            <a:r>
              <a:rPr lang="hr-HR" b="1" dirty="0"/>
              <a:t>-u i testirati JOIN upit!</a:t>
            </a:r>
            <a:endParaRPr lang="en-US" b="1" dirty="0"/>
          </a:p>
          <a:p>
            <a:br>
              <a:rPr lang="hr-HR" dirty="0"/>
            </a:br>
            <a:r>
              <a:rPr lang="hr-HR" dirty="0"/>
              <a:t>✔ Možeš dodati </a:t>
            </a:r>
            <a:r>
              <a:rPr lang="hr-HR" b="1" dirty="0"/>
              <a:t>više studenata</a:t>
            </a:r>
            <a:r>
              <a:rPr lang="hr-HR" dirty="0"/>
              <a:t> i </a:t>
            </a:r>
            <a:r>
              <a:rPr lang="hr-HR" b="1" dirty="0"/>
              <a:t>njihove kontakte</a:t>
            </a:r>
            <a:r>
              <a:rPr lang="hr-HR" dirty="0"/>
              <a:t>.</a:t>
            </a:r>
            <a:br>
              <a:rPr lang="hr-HR" dirty="0"/>
            </a:br>
            <a:r>
              <a:rPr lang="hr-HR" dirty="0"/>
              <a:t>✔ Možeš eksperimentirati s </a:t>
            </a:r>
            <a:r>
              <a:rPr lang="hr-HR" b="1" dirty="0"/>
              <a:t>dodavanjem novih atributa</a:t>
            </a:r>
            <a:r>
              <a:rPr lang="hr-HR" dirty="0"/>
              <a:t> u tablice.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C2695E-9D87-97C9-68DB-02F0D3D43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7358" y="1669422"/>
            <a:ext cx="3212805" cy="13313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68B03FF-CBA5-B3EA-CACC-188B79CD3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5561" y="3168982"/>
            <a:ext cx="373380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860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CF7D1D-C012-FC55-A3F6-F189E809D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EBA956B-5DBA-3E9A-2DA3-D437D2F4798D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</a:t>
            </a:r>
            <a:r>
              <a:rPr lang="hr-HR" dirty="0"/>
              <a:t>Jedan-na-Više (1:M)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CFD047-E7B5-1CE3-68DF-EF470C62C3AF}"/>
              </a:ext>
            </a:extLst>
          </p:cNvPr>
          <p:cNvSpPr txBox="1"/>
          <p:nvPr/>
        </p:nvSpPr>
        <p:spPr>
          <a:xfrm>
            <a:off x="990600" y="1295097"/>
            <a:ext cx="100087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hr-HR" dirty="0"/>
              <a:t>Jedan-na-Više (1:M) odnos se javlja kada </a:t>
            </a:r>
            <a:r>
              <a:rPr lang="hr-HR" b="1" dirty="0"/>
              <a:t>jedan zapis u jednoj tablici može biti povezan s više zapisa u drugoj tablici</a:t>
            </a:r>
            <a:r>
              <a:rPr lang="hr-HR" dirty="0"/>
              <a:t>.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AE3E3BD-3FF1-1843-5E43-D626B8674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186" y="2703576"/>
            <a:ext cx="4374946" cy="178189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580D61C-E193-ED75-EC6D-6360B4D1734E}"/>
              </a:ext>
            </a:extLst>
          </p:cNvPr>
          <p:cNvSpPr txBox="1"/>
          <p:nvPr/>
        </p:nvSpPr>
        <p:spPr>
          <a:xfrm>
            <a:off x="6331688" y="2902026"/>
            <a:ext cx="408290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💡 </a:t>
            </a:r>
            <a:r>
              <a:rPr lang="hr-HR" sz="1400" b="1" dirty="0"/>
              <a:t>Primjeri iz stvarnog života:</a:t>
            </a:r>
            <a:br>
              <a:rPr lang="hr-HR" sz="1400" dirty="0"/>
            </a:br>
            <a:r>
              <a:rPr lang="hr-HR" sz="1400" dirty="0"/>
              <a:t>✔ </a:t>
            </a:r>
            <a:r>
              <a:rPr lang="hr-HR" sz="1400" b="1" dirty="0"/>
              <a:t>Jedan student može predati više domaćih zadaća.</a:t>
            </a:r>
            <a:br>
              <a:rPr lang="hr-HR" sz="1400" dirty="0"/>
            </a:br>
            <a:r>
              <a:rPr lang="hr-HR" sz="1400" dirty="0"/>
              <a:t>✔ </a:t>
            </a:r>
            <a:r>
              <a:rPr lang="hr-HR" sz="1400" b="1" dirty="0"/>
              <a:t>Jedan kupac može napraviti više narudžbi.</a:t>
            </a:r>
            <a:br>
              <a:rPr lang="hr-HR" sz="1400" dirty="0"/>
            </a:br>
            <a:r>
              <a:rPr lang="hr-HR" sz="1400" dirty="0"/>
              <a:t>✔ </a:t>
            </a:r>
            <a:r>
              <a:rPr lang="hr-HR" sz="1400" b="1" dirty="0"/>
              <a:t>Jedan autor može napisati više knjiga.</a:t>
            </a:r>
            <a:endParaRPr lang="hr-HR" sz="1400" dirty="0"/>
          </a:p>
        </p:txBody>
      </p:sp>
    </p:spTree>
    <p:extLst>
      <p:ext uri="{BB962C8B-B14F-4D97-AF65-F5344CB8AC3E}">
        <p14:creationId xmlns:p14="http://schemas.microsoft.com/office/powerpoint/2010/main" val="4222823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7DBA14-EBDB-8FCB-3C5E-1A019CF3F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FB57024-C3B3-7102-CCCD-37E6AB609C67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</a:t>
            </a:r>
            <a:r>
              <a:rPr lang="hr-HR" dirty="0"/>
              <a:t>Jedan-na-Više (1:M)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2C78E49-517C-F690-881E-3203592497D6}"/>
              </a:ext>
            </a:extLst>
          </p:cNvPr>
          <p:cNvGrpSpPr/>
          <p:nvPr/>
        </p:nvGrpSpPr>
        <p:grpSpPr>
          <a:xfrm>
            <a:off x="875071" y="2848583"/>
            <a:ext cx="2883267" cy="2251016"/>
            <a:chOff x="1084299" y="2205824"/>
            <a:chExt cx="3086100" cy="240937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47F97B0-EAA9-FFFE-030E-07BFB809B9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4299" y="2205824"/>
              <a:ext cx="2038350" cy="123825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F40B2CD-0442-FB1E-AC8E-F4A0F57FE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84299" y="3529345"/>
              <a:ext cx="3086100" cy="1085850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CEE6EBAE-EB9C-5A66-75C8-350C1227E0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7197" y="3068504"/>
            <a:ext cx="3858469" cy="18972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D27A764-04DB-2CE9-7C67-4282D16BC4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4525" y="2848583"/>
            <a:ext cx="3909845" cy="8620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5A4A31B-0960-CECF-6853-3CA7239196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4525" y="3911461"/>
            <a:ext cx="2463068" cy="136179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D19F6B4-2990-3FE6-D6A6-107B707A2760}"/>
              </a:ext>
            </a:extLst>
          </p:cNvPr>
          <p:cNvSpPr txBox="1"/>
          <p:nvPr/>
        </p:nvSpPr>
        <p:spPr>
          <a:xfrm>
            <a:off x="1031358" y="2274288"/>
            <a:ext cx="19457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Kreiranje tablica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629DAA-8641-C649-4372-36806BE82A59}"/>
              </a:ext>
            </a:extLst>
          </p:cNvPr>
          <p:cNvSpPr txBox="1"/>
          <p:nvPr/>
        </p:nvSpPr>
        <p:spPr>
          <a:xfrm>
            <a:off x="4199861" y="2274288"/>
            <a:ext cx="2514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Ubacivanje podataka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BD371B-3582-D439-9907-7F2032D7068D}"/>
              </a:ext>
            </a:extLst>
          </p:cNvPr>
          <p:cNvSpPr txBox="1"/>
          <p:nvPr/>
        </p:nvSpPr>
        <p:spPr>
          <a:xfrm>
            <a:off x="7951381" y="2274288"/>
            <a:ext cx="3955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Dohvaćanje podataka s INNER JOIN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584003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D26FF-D4FF-E27A-CD45-DD9128006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19F6997-C2AB-77D2-A4ED-C8E2A7416C1D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- </a:t>
            </a:r>
            <a:r>
              <a:rPr lang="en-US" dirty="0" err="1"/>
              <a:t>osnove</a:t>
            </a:r>
            <a:endParaRPr lang="hr-HR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D32EC0-A401-2168-D46E-8C3F239BF562}"/>
              </a:ext>
            </a:extLst>
          </p:cNvPr>
          <p:cNvSpPr txBox="1">
            <a:spLocks/>
          </p:cNvSpPr>
          <p:nvPr/>
        </p:nvSpPr>
        <p:spPr>
          <a:xfrm>
            <a:off x="924848" y="1751992"/>
            <a:ext cx="3932237" cy="31616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🔹 </a:t>
            </a:r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nam</a:t>
            </a:r>
            <a:r>
              <a:rPr lang="en-US" dirty="0"/>
              <a:t> </a:t>
            </a:r>
            <a:r>
              <a:rPr lang="en-US" dirty="0" err="1"/>
              <a:t>omo</a:t>
            </a:r>
            <a:r>
              <a:rPr lang="hr-HR" dirty="0" err="1"/>
              <a:t>gućavaju</a:t>
            </a:r>
            <a:r>
              <a:rPr lang="hr-HR" dirty="0"/>
              <a:t> da </a:t>
            </a:r>
            <a:r>
              <a:rPr lang="en-US" b="1" dirty="0" err="1"/>
              <a:t>podatke</a:t>
            </a:r>
            <a:r>
              <a:rPr lang="en-US" b="1" dirty="0"/>
              <a:t> </a:t>
            </a:r>
            <a:r>
              <a:rPr lang="en-US" b="1" dirty="0" err="1"/>
              <a:t>spremimo</a:t>
            </a:r>
            <a:r>
              <a:rPr lang="en-US" b="1" dirty="0"/>
              <a:t> </a:t>
            </a:r>
            <a:r>
              <a:rPr lang="hr-HR" b="1" dirty="0"/>
              <a:t>trajno</a:t>
            </a:r>
            <a:r>
              <a:rPr lang="hr-HR" dirty="0"/>
              <a:t> i </a:t>
            </a:r>
            <a:r>
              <a:rPr lang="en-US" dirty="0"/>
              <a:t>da se </a:t>
            </a:r>
            <a:r>
              <a:rPr lang="hr-HR" dirty="0"/>
              <a:t>mogu dohvaćati po potrebi.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 </a:t>
            </a:r>
            <a:r>
              <a:rPr lang="en-US" dirty="0"/>
              <a:t>Bez </a:t>
            </a:r>
            <a:r>
              <a:rPr lang="en-US" dirty="0" err="1"/>
              <a:t>baze</a:t>
            </a:r>
            <a:r>
              <a:rPr lang="en-US" dirty="0"/>
              <a:t>, </a:t>
            </a:r>
            <a:r>
              <a:rPr lang="hr-HR" dirty="0"/>
              <a:t>Nakon </a:t>
            </a:r>
            <a:r>
              <a:rPr lang="hr-HR" dirty="0" err="1"/>
              <a:t>restarta</a:t>
            </a:r>
            <a:r>
              <a:rPr lang="hr-HR" dirty="0"/>
              <a:t>, svi podaci su </a:t>
            </a:r>
            <a:r>
              <a:rPr lang="hr-HR" b="1" dirty="0"/>
              <a:t>izbrisani</a:t>
            </a:r>
            <a:r>
              <a:rPr lang="hr-HR" dirty="0"/>
              <a:t> i vraćeni na početno stanje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👉Zato što su podaci pohranjeni u </a:t>
            </a:r>
            <a:r>
              <a:rPr lang="hr-HR" b="1" dirty="0"/>
              <a:t>privremenoj memoriji</a:t>
            </a:r>
            <a:r>
              <a:rPr lang="hr-HR" dirty="0"/>
              <a:t> (RAM-u).</a:t>
            </a:r>
            <a:endParaRPr lang="en-US" dirty="0"/>
          </a:p>
          <a:p>
            <a:pPr marL="15875" indent="0">
              <a:buNone/>
            </a:pPr>
            <a:endParaRPr lang="hr-HR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BC0CF8C-886E-AD0F-D124-AF5FDEBF9AE2}"/>
              </a:ext>
            </a:extLst>
          </p:cNvPr>
          <p:cNvSpPr txBox="1">
            <a:spLocks/>
          </p:cNvSpPr>
          <p:nvPr/>
        </p:nvSpPr>
        <p:spPr>
          <a:xfrm>
            <a:off x="5368798" y="1751992"/>
            <a:ext cx="3932237" cy="31616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Postoje </a:t>
            </a:r>
            <a:r>
              <a:rPr lang="hr-HR" b="1" dirty="0"/>
              <a:t>dvije glavne vrste baza podataka</a:t>
            </a:r>
            <a:r>
              <a:rPr lang="hr-HR" dirty="0"/>
              <a:t>:</a:t>
            </a:r>
            <a:endParaRPr lang="en-US" dirty="0"/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✔ </a:t>
            </a:r>
            <a:r>
              <a:rPr lang="hr-HR" b="1" dirty="0"/>
              <a:t>SQL baze podataka</a:t>
            </a:r>
            <a:r>
              <a:rPr lang="hr-HR" dirty="0"/>
              <a:t> </a:t>
            </a:r>
            <a:r>
              <a:rPr lang="en-US" dirty="0"/>
              <a:t>–</a:t>
            </a:r>
            <a:r>
              <a:rPr lang="en-US" dirty="0" err="1"/>
              <a:t>relacijske</a:t>
            </a:r>
            <a:r>
              <a:rPr lang="en-US" dirty="0"/>
              <a:t> </a:t>
            </a:r>
            <a:r>
              <a:rPr lang="hr-HR" dirty="0"/>
              <a:t>(strukturirane)</a:t>
            </a:r>
            <a:endParaRPr lang="en-US" dirty="0"/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✔ </a:t>
            </a:r>
            <a:r>
              <a:rPr lang="hr-HR" b="1" dirty="0" err="1"/>
              <a:t>NoSQL</a:t>
            </a:r>
            <a:r>
              <a:rPr lang="hr-HR" b="1" dirty="0"/>
              <a:t> baze podataka</a:t>
            </a:r>
            <a:r>
              <a:rPr lang="hr-HR" dirty="0"/>
              <a:t> </a:t>
            </a:r>
            <a:r>
              <a:rPr lang="en-US" dirty="0" err="1"/>
              <a:t>nerelacijske</a:t>
            </a:r>
            <a:r>
              <a:rPr lang="en-US" dirty="0"/>
              <a:t> </a:t>
            </a:r>
            <a:r>
              <a:rPr lang="hr-HR" dirty="0"/>
              <a:t>(nema stroge strukture)</a:t>
            </a:r>
          </a:p>
        </p:txBody>
      </p:sp>
    </p:spTree>
    <p:extLst>
      <p:ext uri="{BB962C8B-B14F-4D97-AF65-F5344CB8AC3E}">
        <p14:creationId xmlns:p14="http://schemas.microsoft.com/office/powerpoint/2010/main" val="4089507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F9CE9-9806-82B6-E127-E4EF5E383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8F840DC-96F2-6BF2-79F1-C92FC77E16CA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</a:t>
            </a:r>
            <a:r>
              <a:rPr lang="hr-HR" dirty="0"/>
              <a:t>Jedan-na-Više (1:M)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1A4D48-8094-98C6-361E-3711F1B2E63F}"/>
              </a:ext>
            </a:extLst>
          </p:cNvPr>
          <p:cNvSpPr txBox="1"/>
          <p:nvPr/>
        </p:nvSpPr>
        <p:spPr>
          <a:xfrm>
            <a:off x="990600" y="1455581"/>
            <a:ext cx="38543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Odabir samo određenih podataka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011ECC-D455-503D-7179-F80D1AA68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889" y="2099597"/>
            <a:ext cx="4419600" cy="10001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E6160C-8851-87C1-51FA-E90CC2BE11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484" y="3424015"/>
            <a:ext cx="235267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784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E8F67C-CA4E-487A-31A0-03827DF8A5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9FF38-2A9D-AA29-CFFC-9CFB92FDA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FFF1E8F-A83B-E731-B64A-E3095AF25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1:M</a:t>
            </a:r>
          </a:p>
          <a:p>
            <a:r>
              <a:rPr lang="hr-HR" dirty="0"/>
              <a:t>https://docs.google.com/document/d/1sg1P-OaHvvqpU4esAPm74g1JixzMHOjvKWTIfHrJdxc/edit?usp=sharing</a:t>
            </a:r>
          </a:p>
        </p:txBody>
      </p:sp>
    </p:spTree>
    <p:extLst>
      <p:ext uri="{BB962C8B-B14F-4D97-AF65-F5344CB8AC3E}">
        <p14:creationId xmlns:p14="http://schemas.microsoft.com/office/powerpoint/2010/main" val="2132971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C3A38D-8530-9441-C61C-C45A86F95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01BD159-8E10-D46A-DBE1-98A5E5713A52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</a:t>
            </a:r>
            <a:r>
              <a:rPr lang="hr-HR" dirty="0"/>
              <a:t>Više-na-Više (M:M)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EB3353-5B19-3EEB-DF6E-3A90244344F2}"/>
              </a:ext>
            </a:extLst>
          </p:cNvPr>
          <p:cNvSpPr txBox="1"/>
          <p:nvPr/>
        </p:nvSpPr>
        <p:spPr>
          <a:xfrm>
            <a:off x="990600" y="1295097"/>
            <a:ext cx="100087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pl-PL" dirty="0"/>
              <a:t>U </a:t>
            </a:r>
            <a:r>
              <a:rPr lang="pl-PL" b="1" dirty="0"/>
              <a:t>Many-to-Many</a:t>
            </a:r>
            <a:r>
              <a:rPr lang="pl-PL" dirty="0"/>
              <a:t> odnosu, </a:t>
            </a:r>
            <a:r>
              <a:rPr lang="pl-PL" b="1" dirty="0"/>
              <a:t>jedan zapis u jednoj tablici može biti povezan s više zapisa u drugoj tablici</a:t>
            </a:r>
            <a:r>
              <a:rPr lang="pl-PL" dirty="0"/>
              <a:t>, i obrnuto.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CDCE1E-2E56-0FD2-7B6A-A2A5C4F09BFB}"/>
              </a:ext>
            </a:extLst>
          </p:cNvPr>
          <p:cNvSpPr txBox="1"/>
          <p:nvPr/>
        </p:nvSpPr>
        <p:spPr>
          <a:xfrm>
            <a:off x="6331688" y="2902026"/>
            <a:ext cx="408290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💡 </a:t>
            </a:r>
            <a:r>
              <a:rPr lang="hr-HR" sz="1400" b="1" dirty="0"/>
              <a:t>Primjeri iz stvarnog života:</a:t>
            </a:r>
            <a:br>
              <a:rPr lang="hr-HR" sz="1400" dirty="0"/>
            </a:br>
            <a:r>
              <a:rPr lang="hr-HR" sz="1400" dirty="0"/>
              <a:t>✔ </a:t>
            </a:r>
            <a:r>
              <a:rPr lang="hr-HR" sz="1400" b="1" dirty="0"/>
              <a:t>Student može biti upisan u više predmeta, a svaki predmet ima više studenata.</a:t>
            </a:r>
            <a:br>
              <a:rPr lang="hr-HR" sz="1400" dirty="0"/>
            </a:br>
            <a:r>
              <a:rPr lang="hr-HR" sz="1400" dirty="0"/>
              <a:t>✔ </a:t>
            </a:r>
            <a:r>
              <a:rPr lang="hr-HR" sz="1400" b="1" dirty="0"/>
              <a:t>Kupci mogu kupiti više proizvoda, a svaki proizvod može biti kupljen od više kupaca.</a:t>
            </a:r>
            <a:br>
              <a:rPr lang="hr-HR" sz="1400" dirty="0"/>
            </a:br>
            <a:r>
              <a:rPr lang="hr-HR" sz="1400" dirty="0"/>
              <a:t>✔ </a:t>
            </a:r>
            <a:r>
              <a:rPr lang="hr-HR" sz="1400" b="1" dirty="0"/>
              <a:t>Autori mogu napisati više knjiga, a svaka knjiga može imati više autora.</a:t>
            </a:r>
            <a:endParaRPr lang="hr-HR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2037D4-E7BF-031D-6E3B-2838F6D97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573" y="2515044"/>
            <a:ext cx="30670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8327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C6B9D1-81E4-1190-1878-74C3219BAC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7252849-8E4D-F428-580E-DC009EBF1C28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</a:t>
            </a:r>
            <a:r>
              <a:rPr lang="hr-HR" dirty="0"/>
              <a:t>Više-na-Više (</a:t>
            </a:r>
            <a:r>
              <a:rPr lang="en-US" dirty="0"/>
              <a:t>M</a:t>
            </a:r>
            <a:r>
              <a:rPr lang="hr-HR" dirty="0"/>
              <a:t>:M)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C41AD9-6324-104E-D8EF-5CBDE1296122}"/>
              </a:ext>
            </a:extLst>
          </p:cNvPr>
          <p:cNvSpPr txBox="1"/>
          <p:nvPr/>
        </p:nvSpPr>
        <p:spPr>
          <a:xfrm>
            <a:off x="990600" y="1455581"/>
            <a:ext cx="41396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Skraćivanje upita pomoću aliasa (AS)</a:t>
            </a:r>
            <a:endParaRPr lang="hr-H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AD1C00-3415-2FF7-A6AD-FF3830C69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484" y="2440280"/>
            <a:ext cx="3505200" cy="9048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1F8100-8101-F3F1-7CD8-B5682D1FCFDD}"/>
              </a:ext>
            </a:extLst>
          </p:cNvPr>
          <p:cNvSpPr txBox="1"/>
          <p:nvPr/>
        </p:nvSpPr>
        <p:spPr>
          <a:xfrm>
            <a:off x="5521843" y="2698218"/>
            <a:ext cx="614561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✔ studenti → </a:t>
            </a:r>
            <a:r>
              <a:rPr lang="hr-HR" sz="1400" b="1" dirty="0"/>
              <a:t>s</a:t>
            </a:r>
            <a:br>
              <a:rPr lang="hr-HR" sz="1400" dirty="0"/>
            </a:br>
            <a:r>
              <a:rPr lang="hr-HR" sz="1400" dirty="0"/>
              <a:t>✔ upisi → </a:t>
            </a:r>
            <a:r>
              <a:rPr lang="hr-HR" sz="1400" b="1" dirty="0"/>
              <a:t>u</a:t>
            </a:r>
            <a:br>
              <a:rPr lang="hr-HR" sz="1400" dirty="0"/>
            </a:br>
            <a:r>
              <a:rPr lang="hr-HR" sz="1400" dirty="0"/>
              <a:t>✔ predmeti → </a:t>
            </a:r>
            <a:r>
              <a:rPr lang="hr-HR" sz="1400" b="1" dirty="0"/>
              <a:t>p</a:t>
            </a:r>
            <a:endParaRPr lang="en-US" sz="1400" b="1" dirty="0"/>
          </a:p>
          <a:p>
            <a:endParaRPr lang="en-US" sz="1400" b="1" dirty="0"/>
          </a:p>
          <a:p>
            <a:r>
              <a:rPr lang="hr-HR" sz="1400" dirty="0"/>
              <a:t>💡 Isti rezultat, ali kraći i pregledniji upit!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8E3FC2-1B34-0CE2-8499-127381327F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484" y="3547315"/>
            <a:ext cx="1687365" cy="109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4597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433084-4F4E-DF46-855A-C9D9867E3F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15B94-046F-8A18-0A0D-AE5BB3ACA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CC8F86-B97F-3E84-8386-9F473DE7D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M:M</a:t>
            </a:r>
          </a:p>
          <a:p>
            <a:endParaRPr lang="en-US" dirty="0"/>
          </a:p>
          <a:p>
            <a:r>
              <a:rPr lang="hr-HR" dirty="0"/>
              <a:t>https://docs.google.com/document/d/1zKC2AqkcjIkm3VYRt_GC1lc5C3WkbGBK1z_kbT26Ses/edit?usp=sharing</a:t>
            </a:r>
          </a:p>
        </p:txBody>
      </p:sp>
    </p:spTree>
    <p:extLst>
      <p:ext uri="{BB962C8B-B14F-4D97-AF65-F5344CB8AC3E}">
        <p14:creationId xmlns:p14="http://schemas.microsoft.com/office/powerpoint/2010/main" val="34261498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6D0479-735F-A7AE-F3F7-22065D5421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24C9085-D4AC-0993-9F4E-200C368C396A}"/>
              </a:ext>
            </a:extLst>
          </p:cNvPr>
          <p:cNvSpPr txBox="1">
            <a:spLocks/>
          </p:cNvSpPr>
          <p:nvPr/>
        </p:nvSpPr>
        <p:spPr>
          <a:xfrm>
            <a:off x="990600" y="55317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</a:t>
            </a:r>
            <a:r>
              <a:rPr lang="hr-HR" dirty="0"/>
              <a:t>Mijenjanje strukture tablica (ALTER TABLE)</a:t>
            </a:r>
            <a:endParaRPr lang="en-US" dirty="0"/>
          </a:p>
          <a:p>
            <a:endParaRPr lang="hr-HR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E834A6-A803-4D38-D550-FD1B2F851A99}"/>
              </a:ext>
            </a:extLst>
          </p:cNvPr>
          <p:cNvGrpSpPr/>
          <p:nvPr/>
        </p:nvGrpSpPr>
        <p:grpSpPr>
          <a:xfrm>
            <a:off x="3627141" y="1873825"/>
            <a:ext cx="4333875" cy="2480497"/>
            <a:chOff x="1226841" y="1635410"/>
            <a:chExt cx="4333875" cy="2480497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9CBA30B-6D3C-0BDA-DC7A-C8421EB69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26841" y="3088826"/>
              <a:ext cx="4333875" cy="409575"/>
            </a:xfrm>
            <a:prstGeom prst="rect">
              <a:avLst/>
            </a:prstGeom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1DEAB67-F719-3CFB-66D4-3933210BF8EA}"/>
                </a:ext>
              </a:extLst>
            </p:cNvPr>
            <p:cNvGrpSpPr/>
            <p:nvPr/>
          </p:nvGrpSpPr>
          <p:grpSpPr>
            <a:xfrm>
              <a:off x="1226841" y="1635410"/>
              <a:ext cx="3295650" cy="2480497"/>
              <a:chOff x="1226841" y="1635410"/>
              <a:chExt cx="3295650" cy="2480497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01C2EC52-23A7-AE37-9E34-31B5699045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26841" y="1635410"/>
                <a:ext cx="3209925" cy="514350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D6B2355B-83A0-D668-50EB-1CEBD944D2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26841" y="2314418"/>
                <a:ext cx="3295650" cy="542925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6427AF7B-5E37-D722-7632-624E6D544F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26841" y="3677757"/>
                <a:ext cx="2400300" cy="43815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1627671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002B79-8933-5CCE-DD05-CBF49EA5A3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51EBFA3-7B10-1CB0-DB2B-B4264D8905AC}"/>
              </a:ext>
            </a:extLst>
          </p:cNvPr>
          <p:cNvSpPr txBox="1">
            <a:spLocks/>
          </p:cNvSpPr>
          <p:nvPr/>
        </p:nvSpPr>
        <p:spPr>
          <a:xfrm>
            <a:off x="990600" y="55317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UPDATE,DELETE, ORDER BY</a:t>
            </a:r>
          </a:p>
          <a:p>
            <a:endParaRPr lang="hr-H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AA6D63-6B7B-4362-8816-B55D4D950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119" y="2006959"/>
            <a:ext cx="3829050" cy="504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1C85F6-C38A-DE5D-EEFC-EED66C61F5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029" y="2827263"/>
            <a:ext cx="4238625" cy="419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22BA67-8E8D-0617-8739-BB90BBC713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3981" y="4666474"/>
            <a:ext cx="3743325" cy="10382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867BBD9-3C6F-A6DA-AE56-730BA841F3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3982" y="3988948"/>
            <a:ext cx="2733675" cy="5524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C663D51-3463-A683-0E31-4B601F4314AA}"/>
              </a:ext>
            </a:extLst>
          </p:cNvPr>
          <p:cNvSpPr txBox="1"/>
          <p:nvPr/>
        </p:nvSpPr>
        <p:spPr>
          <a:xfrm>
            <a:off x="990601" y="1455581"/>
            <a:ext cx="1061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UPDATE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4F2750-BE6C-02D1-00C3-100F9525F96F}"/>
              </a:ext>
            </a:extLst>
          </p:cNvPr>
          <p:cNvSpPr txBox="1"/>
          <p:nvPr/>
        </p:nvSpPr>
        <p:spPr>
          <a:xfrm>
            <a:off x="1034017" y="3571102"/>
            <a:ext cx="1061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DELETE</a:t>
            </a:r>
            <a:endParaRPr lang="hr-H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A73F57-0A43-2B4A-1CCD-4B2B4A9A530C}"/>
              </a:ext>
            </a:extLst>
          </p:cNvPr>
          <p:cNvSpPr txBox="1"/>
          <p:nvPr/>
        </p:nvSpPr>
        <p:spPr>
          <a:xfrm>
            <a:off x="6690537" y="1455581"/>
            <a:ext cx="14176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ORDER BY</a:t>
            </a:r>
            <a:endParaRPr lang="hr-HR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47FEC89-108F-98E4-C2BA-4CF808DB32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0537" y="2006959"/>
            <a:ext cx="5105400" cy="4857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9101468-A95B-0790-068C-0E4A0505E7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90537" y="2789163"/>
            <a:ext cx="54102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5344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0E9967-3189-098E-8001-570B9AC1BA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DEC03D6-8D73-8D5D-CAF3-5BDD289D2477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POVEZIVANJE SA BAZOM</a:t>
            </a:r>
            <a:endParaRPr lang="hr-H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00BA08-CF7A-E52E-980D-1099CCBB3427}"/>
              </a:ext>
            </a:extLst>
          </p:cNvPr>
          <p:cNvSpPr txBox="1"/>
          <p:nvPr/>
        </p:nvSpPr>
        <p:spPr>
          <a:xfrm>
            <a:off x="1024270" y="1647468"/>
            <a:ext cx="2649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</a:t>
            </a:r>
            <a:r>
              <a:rPr lang="hr-HR" dirty="0"/>
              <a:t> </a:t>
            </a:r>
            <a:r>
              <a:rPr lang="en-US" dirty="0" err="1"/>
              <a:t>Povezivanje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bazom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DB4DD53-6B66-5784-374B-FE4E81D2D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134" y="2340343"/>
            <a:ext cx="2734466" cy="278959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E8D563F-17B6-B61A-C588-993DAFC4E4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0713" y="2340343"/>
            <a:ext cx="3913646" cy="156022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CBC15BB-E323-AA3A-621B-802F45C176F5}"/>
              </a:ext>
            </a:extLst>
          </p:cNvPr>
          <p:cNvSpPr txBox="1"/>
          <p:nvPr/>
        </p:nvSpPr>
        <p:spPr>
          <a:xfrm>
            <a:off x="4020713" y="1643376"/>
            <a:ext cx="34646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 </a:t>
            </a:r>
            <a:r>
              <a:rPr lang="hr-HR" dirty="0"/>
              <a:t>Dohvaćanje podataka iz baze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CB6984-7E68-73A7-CED7-09997CD802A9}"/>
              </a:ext>
            </a:extLst>
          </p:cNvPr>
          <p:cNvSpPr txBox="1"/>
          <p:nvPr/>
        </p:nvSpPr>
        <p:spPr>
          <a:xfrm>
            <a:off x="8240067" y="1647468"/>
            <a:ext cx="34646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 </a:t>
            </a:r>
            <a:r>
              <a:rPr lang="hr-HR" dirty="0"/>
              <a:t>Pokretanje Express servera</a:t>
            </a:r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E011CA3-7864-E528-CDE4-9B01408D0A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9472" y="2340343"/>
            <a:ext cx="3660535" cy="156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8936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5AA1B2-8D60-CF7D-B08C-92C66EEF38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7133C36-5F26-94E0-8705-09A1514B757F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POVEZIVANJE SA BAZOM</a:t>
            </a:r>
            <a:endParaRPr lang="hr-H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0E90B3-0411-7412-C4D2-0D9D8AFD31B2}"/>
              </a:ext>
            </a:extLst>
          </p:cNvPr>
          <p:cNvSpPr txBox="1"/>
          <p:nvPr/>
        </p:nvSpPr>
        <p:spPr>
          <a:xfrm>
            <a:off x="1024270" y="1647468"/>
            <a:ext cx="3638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 </a:t>
            </a:r>
            <a:r>
              <a:rPr lang="hr-HR" dirty="0"/>
              <a:t>Generiranje slučajnog pitanja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F31045-83D3-FC49-CFCF-A1CC8299D3F8}"/>
              </a:ext>
            </a:extLst>
          </p:cNvPr>
          <p:cNvSpPr txBox="1"/>
          <p:nvPr/>
        </p:nvSpPr>
        <p:spPr>
          <a:xfrm>
            <a:off x="6507763" y="1647468"/>
            <a:ext cx="34646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 </a:t>
            </a:r>
            <a:r>
              <a:rPr lang="hr-HR" dirty="0"/>
              <a:t>Obrada odgovora korisnika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99D440-24EC-0BF7-3CE8-F6651E1C1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812" y="2289542"/>
            <a:ext cx="3346709" cy="19686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C8540E-99F3-6332-122E-82517EAA00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4133" y="2289542"/>
            <a:ext cx="3464607" cy="22034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A06FFB-09AF-2AE5-ECFA-0CB1FFCB9CE7}"/>
              </a:ext>
            </a:extLst>
          </p:cNvPr>
          <p:cNvSpPr txBox="1"/>
          <p:nvPr/>
        </p:nvSpPr>
        <p:spPr>
          <a:xfrm>
            <a:off x="921488" y="4984319"/>
            <a:ext cx="3638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en-US" dirty="0" err="1"/>
              <a:t>Pokretanje</a:t>
            </a:r>
            <a:r>
              <a:rPr lang="en-US" dirty="0"/>
              <a:t> </a:t>
            </a:r>
            <a:r>
              <a:rPr lang="en-US" dirty="0" err="1"/>
              <a:t>aplikacije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25F186-3234-9204-0D29-A6A96B8B31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3521" y="4916572"/>
            <a:ext cx="14001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3900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EF2B3-C1C8-AEBF-2741-42FCAC091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F17B2-EF5A-3CF5-6AF8-371CD53C9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E54977-B2B8-0D17-13C2-C5C4C104D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UPDATE, DELETE, ORDER BY I ALTER</a:t>
            </a:r>
            <a:br>
              <a:rPr lang="en-US" dirty="0"/>
            </a:br>
            <a:br>
              <a:rPr lang="en-US" dirty="0"/>
            </a:br>
            <a:r>
              <a:rPr lang="hr-HR" dirty="0"/>
              <a:t>https://docs.google.com/document/d/1yj9ZgRMeeVH-M-Khr318v2uXekogUSFAQFC9KAqBhvo/edit?usp=sharing</a:t>
            </a:r>
          </a:p>
        </p:txBody>
      </p:sp>
    </p:spTree>
    <p:extLst>
      <p:ext uri="{BB962C8B-B14F-4D97-AF65-F5344CB8AC3E}">
        <p14:creationId xmlns:p14="http://schemas.microsoft.com/office/powerpoint/2010/main" val="3511950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BB671-DE0C-69DA-7D50-7B520318E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6514EAA-86A0-ABD2-5692-FA150F3943FE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- SQL</a:t>
            </a:r>
            <a:endParaRPr lang="hr-H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640238-01BC-E770-D831-E152577D1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122" y="1344243"/>
            <a:ext cx="6448425" cy="1266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239D55-EDDE-C6BE-D549-0151E3F5D7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5122" y="2771775"/>
            <a:ext cx="6448425" cy="131445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9325DB5-C4FA-1201-F20B-8A44F160DF8A}"/>
              </a:ext>
            </a:extLst>
          </p:cNvPr>
          <p:cNvSpPr txBox="1">
            <a:spLocks/>
          </p:cNvSpPr>
          <p:nvPr/>
        </p:nvSpPr>
        <p:spPr>
          <a:xfrm>
            <a:off x="378454" y="1170432"/>
            <a:ext cx="4631032" cy="45392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sz="1600" dirty="0"/>
              <a:t>👉 </a:t>
            </a:r>
            <a:r>
              <a:rPr lang="hr-HR" sz="1600" b="1" dirty="0"/>
              <a:t>SQL (</a:t>
            </a:r>
            <a:r>
              <a:rPr lang="hr-HR" sz="1600" b="1" dirty="0" err="1"/>
              <a:t>Structured</a:t>
            </a:r>
            <a:r>
              <a:rPr lang="hr-HR" sz="1600" b="1" dirty="0"/>
              <a:t> </a:t>
            </a:r>
            <a:r>
              <a:rPr lang="hr-HR" sz="1600" b="1" dirty="0" err="1"/>
              <a:t>Query</a:t>
            </a:r>
            <a:r>
              <a:rPr lang="hr-HR" sz="1600" b="1" dirty="0"/>
              <a:t> </a:t>
            </a:r>
            <a:r>
              <a:rPr lang="hr-HR" sz="1600" b="1" dirty="0" err="1"/>
              <a:t>Language</a:t>
            </a:r>
            <a:r>
              <a:rPr lang="hr-HR" sz="1600" b="1" dirty="0"/>
              <a:t>)</a:t>
            </a:r>
            <a:r>
              <a:rPr lang="hr-HR" sz="1600" dirty="0"/>
              <a:t> je jezik koji omogućuje </a:t>
            </a:r>
            <a:r>
              <a:rPr lang="hr-HR" sz="1600" b="1" dirty="0"/>
              <a:t>upite nad strukturiranom bazom podataka</a:t>
            </a:r>
            <a:r>
              <a:rPr lang="hr-HR" sz="1600" dirty="0"/>
              <a:t>.</a:t>
            </a:r>
            <a:endParaRPr lang="en-US" sz="1600" dirty="0"/>
          </a:p>
          <a:p>
            <a:pPr marL="15875" indent="0">
              <a:buNone/>
            </a:pPr>
            <a:r>
              <a:rPr lang="hr-HR" sz="1600" dirty="0"/>
              <a:t>👉Ove baze podataka postoje </a:t>
            </a:r>
            <a:r>
              <a:rPr lang="hr-HR" sz="1600" b="1" dirty="0"/>
              <a:t>desetljećima</a:t>
            </a:r>
            <a:r>
              <a:rPr lang="hr-HR" sz="1600" dirty="0"/>
              <a:t> i nazivaju se još i </a:t>
            </a:r>
            <a:r>
              <a:rPr lang="hr-HR" sz="1600" b="1" dirty="0"/>
              <a:t>relacijske baze podataka</a:t>
            </a:r>
            <a:r>
              <a:rPr lang="hr-HR" sz="1600" dirty="0"/>
              <a:t>.</a:t>
            </a:r>
            <a:endParaRPr lang="en-US" sz="1600" dirty="0"/>
          </a:p>
          <a:p>
            <a:pPr marL="15875" indent="0">
              <a:buNone/>
            </a:pPr>
            <a:r>
              <a:rPr lang="hr-HR" sz="1600" dirty="0"/>
              <a:t>👉</a:t>
            </a:r>
            <a:r>
              <a:rPr lang="es-ES" sz="1600" dirty="0" err="1"/>
              <a:t>Podaci</a:t>
            </a:r>
            <a:r>
              <a:rPr lang="es-ES" sz="1600" dirty="0"/>
              <a:t> su </a:t>
            </a:r>
            <a:r>
              <a:rPr lang="es-ES" sz="1600" b="1" dirty="0" err="1"/>
              <a:t>organizirani</a:t>
            </a:r>
            <a:r>
              <a:rPr lang="es-ES" sz="1600" b="1" dirty="0"/>
              <a:t> u </a:t>
            </a:r>
            <a:r>
              <a:rPr lang="es-ES" sz="1600" b="1" dirty="0" err="1"/>
              <a:t>tablice</a:t>
            </a:r>
            <a:r>
              <a:rPr lang="es-ES" sz="1600" dirty="0"/>
              <a:t> (</a:t>
            </a:r>
            <a:r>
              <a:rPr lang="es-ES" sz="1600" dirty="0" err="1"/>
              <a:t>slično</a:t>
            </a:r>
            <a:r>
              <a:rPr lang="es-ES" sz="1600" dirty="0"/>
              <a:t> Excel </a:t>
            </a:r>
            <a:r>
              <a:rPr lang="es-ES" sz="1600" dirty="0" err="1"/>
              <a:t>tablicama</a:t>
            </a:r>
            <a:r>
              <a:rPr lang="es-ES" sz="1600" dirty="0"/>
              <a:t>).</a:t>
            </a:r>
          </a:p>
          <a:p>
            <a:pPr marL="15875" indent="0">
              <a:buNone/>
            </a:pPr>
            <a:r>
              <a:rPr lang="hr-HR" sz="1600" dirty="0"/>
              <a:t>👉Svaka tablica sadrži </a:t>
            </a:r>
            <a:r>
              <a:rPr lang="hr-HR" sz="1600" b="1" dirty="0"/>
              <a:t>stupce (kolone)</a:t>
            </a:r>
            <a:r>
              <a:rPr lang="hr-HR" sz="1600" dirty="0"/>
              <a:t> koji definiraju </a:t>
            </a:r>
            <a:r>
              <a:rPr lang="hr-HR" sz="1600" b="1" dirty="0"/>
              <a:t>tipove podataka</a:t>
            </a:r>
            <a:r>
              <a:rPr lang="hr-HR" sz="1600" dirty="0"/>
              <a:t>.</a:t>
            </a:r>
            <a:endParaRPr lang="en-US" sz="1600" dirty="0"/>
          </a:p>
          <a:p>
            <a:pPr marL="15875" indent="0">
              <a:buNone/>
            </a:pPr>
            <a:r>
              <a:rPr lang="hr-HR" sz="1600" dirty="0"/>
              <a:t>👉 </a:t>
            </a:r>
            <a:r>
              <a:rPr lang="pl-PL" sz="1600" dirty="0"/>
              <a:t>Svaki redak tablice je </a:t>
            </a:r>
            <a:r>
              <a:rPr lang="pl-PL" sz="1600" b="1" dirty="0"/>
              <a:t>novi zapis (record)</a:t>
            </a:r>
            <a:r>
              <a:rPr lang="pl-PL" sz="1600" dirty="0"/>
              <a:t>.</a:t>
            </a:r>
            <a:endParaRPr lang="en-US" sz="1600" dirty="0"/>
          </a:p>
          <a:p>
            <a:pPr marL="15875" indent="0">
              <a:buNone/>
            </a:pPr>
            <a:r>
              <a:rPr lang="hr-HR" sz="1600" dirty="0"/>
              <a:t>👉 Relacije između podataka omogućuju povezivanje tablica.</a:t>
            </a:r>
            <a:endParaRPr lang="en-US" sz="1600" dirty="0"/>
          </a:p>
          <a:p>
            <a:pPr marL="15875" indent="0">
              <a:buNone/>
            </a:pPr>
            <a:r>
              <a:rPr lang="hr-HR" sz="1600" dirty="0"/>
              <a:t>👉 Svaki blog post ima ID korisnika koji ga je napisao (</a:t>
            </a:r>
            <a:r>
              <a:rPr lang="hr-HR" sz="1600" dirty="0" err="1"/>
              <a:t>foreign</a:t>
            </a:r>
            <a:r>
              <a:rPr lang="hr-HR" sz="1600" dirty="0"/>
              <a:t> </a:t>
            </a:r>
            <a:r>
              <a:rPr lang="hr-HR" sz="1600" dirty="0" err="1"/>
              <a:t>key</a:t>
            </a:r>
            <a:r>
              <a:rPr lang="hr-HR" sz="1600" dirty="0"/>
              <a:t>). </a:t>
            </a:r>
            <a:endParaRPr lang="en-US" sz="1600" dirty="0"/>
          </a:p>
          <a:p>
            <a:pPr marL="15875" indent="0">
              <a:buNone/>
            </a:pPr>
            <a:r>
              <a:rPr lang="hr-HR" sz="1600" dirty="0"/>
              <a:t>👉 Možemo jednostavno dohvatiti sve postove određenog korisnika koristeći SQL upite.</a:t>
            </a:r>
          </a:p>
          <a:p>
            <a:pPr marL="15875" indent="0">
              <a:buNone/>
            </a:pPr>
            <a:endParaRPr lang="hr-HR" sz="16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B8ADE76-19A5-448C-ECC4-1DBF33F4E196}"/>
              </a:ext>
            </a:extLst>
          </p:cNvPr>
          <p:cNvSpPr txBox="1">
            <a:spLocks/>
          </p:cNvSpPr>
          <p:nvPr/>
        </p:nvSpPr>
        <p:spPr>
          <a:xfrm>
            <a:off x="6716232" y="4351350"/>
            <a:ext cx="3703675" cy="12555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✔ </a:t>
            </a:r>
            <a:r>
              <a:rPr lang="hr-HR" b="1" dirty="0" err="1"/>
              <a:t>PostgreSQL</a:t>
            </a:r>
            <a:r>
              <a:rPr lang="hr-HR" dirty="0"/>
              <a:t> 🏆 (najpopularnija među developerima!)</a:t>
            </a:r>
            <a:br>
              <a:rPr lang="hr-HR" dirty="0"/>
            </a:br>
            <a:r>
              <a:rPr lang="hr-HR" dirty="0"/>
              <a:t>✔ </a:t>
            </a:r>
            <a:r>
              <a:rPr lang="hr-HR" b="1" dirty="0" err="1"/>
              <a:t>MySQL</a:t>
            </a:r>
            <a:br>
              <a:rPr lang="hr-HR" dirty="0"/>
            </a:br>
            <a:r>
              <a:rPr lang="hr-HR" dirty="0"/>
              <a:t>✔ </a:t>
            </a:r>
            <a:r>
              <a:rPr lang="hr-HR" b="1" dirty="0" err="1"/>
              <a:t>SQLite</a:t>
            </a:r>
            <a:br>
              <a:rPr lang="hr-HR" dirty="0"/>
            </a:br>
            <a:r>
              <a:rPr lang="hr-HR" dirty="0"/>
              <a:t>✔ </a:t>
            </a:r>
            <a:r>
              <a:rPr lang="hr-HR" b="1" dirty="0"/>
              <a:t>Microsoft SQL Server</a:t>
            </a:r>
            <a:br>
              <a:rPr lang="hr-HR" dirty="0"/>
            </a:br>
            <a:r>
              <a:rPr lang="hr-HR" dirty="0"/>
              <a:t>✔ </a:t>
            </a:r>
            <a:r>
              <a:rPr lang="hr-HR" b="1" dirty="0"/>
              <a:t>Oracle </a:t>
            </a:r>
            <a:r>
              <a:rPr lang="hr-HR" b="1" dirty="0" err="1"/>
              <a:t>Database</a:t>
            </a:r>
            <a:r>
              <a:rPr lang="hr-HR" dirty="0"/>
              <a:t> (ali košta $$$)</a:t>
            </a:r>
          </a:p>
        </p:txBody>
      </p:sp>
    </p:spTree>
    <p:extLst>
      <p:ext uri="{BB962C8B-B14F-4D97-AF65-F5344CB8AC3E}">
        <p14:creationId xmlns:p14="http://schemas.microsoft.com/office/powerpoint/2010/main" val="4527168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2AAD0E-B24A-B0E8-3EBA-B07269FE5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7612A-EB4F-E922-02F9-AEC0DF13D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7C8CCA-B3C6-4B5E-53A2-E2985C849D6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Napravite</a:t>
            </a:r>
            <a:r>
              <a:rPr lang="en-US" dirty="0"/>
              <a:t> </a:t>
            </a:r>
            <a:r>
              <a:rPr lang="en-US" dirty="0" err="1"/>
              <a:t>svoj</a:t>
            </a:r>
            <a:r>
              <a:rPr lang="en-US" dirty="0"/>
              <a:t> API u Node.js-u</a:t>
            </a:r>
            <a:br>
              <a:rPr lang="en-US" dirty="0"/>
            </a:br>
            <a:br>
              <a:rPr lang="en-US" dirty="0"/>
            </a:br>
            <a:r>
              <a:rPr lang="hr-HR" dirty="0"/>
              <a:t>https://docs.google.com/document/d/1v11ex24b5KZ5C7AVHrSNdipiSX8wOAPqtwGSeYseo_g/edit?tab=t.0</a:t>
            </a:r>
          </a:p>
        </p:txBody>
      </p:sp>
    </p:spTree>
    <p:extLst>
      <p:ext uri="{BB962C8B-B14F-4D97-AF65-F5344CB8AC3E}">
        <p14:creationId xmlns:p14="http://schemas.microsoft.com/office/powerpoint/2010/main" val="12489377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17E889-3F08-7E96-6885-8C4587BEE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04039-2199-2681-134E-A2B602BE1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954" y="929972"/>
            <a:ext cx="9144000" cy="1013780"/>
          </a:xfrm>
        </p:spPr>
        <p:txBody>
          <a:bodyPr/>
          <a:lstStyle/>
          <a:p>
            <a:pPr algn="ctr"/>
            <a:r>
              <a:rPr lang="en-US" dirty="0"/>
              <a:t>ZAVR</a:t>
            </a:r>
            <a:r>
              <a:rPr lang="hr-HR" dirty="0"/>
              <a:t>š</a:t>
            </a:r>
            <a:r>
              <a:rPr lang="en-US" dirty="0"/>
              <a:t>NA 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5CA58F0-B744-E3F6-CD77-AEB356EB1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1483" y="2213231"/>
            <a:ext cx="9144000" cy="1492216"/>
          </a:xfrm>
        </p:spPr>
        <p:txBody>
          <a:bodyPr>
            <a:noAutofit/>
          </a:bodyPr>
          <a:lstStyle/>
          <a:p>
            <a:r>
              <a:rPr lang="en-US" sz="1200" dirty="0"/>
              <a:t>ZADATAK - https://docs.google.com/document/d/1DFs5Y93wuRjF9xnY9SWvMOreWY7Lro_Yj7_f7Ix16VY/edit?usp=sharing</a:t>
            </a:r>
            <a:endParaRPr lang="hr-HR" sz="1200" dirty="0"/>
          </a:p>
        </p:txBody>
      </p:sp>
    </p:spTree>
    <p:extLst>
      <p:ext uri="{BB962C8B-B14F-4D97-AF65-F5344CB8AC3E}">
        <p14:creationId xmlns:p14="http://schemas.microsoft.com/office/powerpoint/2010/main" val="1724307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CCDD28-BD62-549E-613A-4F3530DD3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0B06FE-46F2-0CBA-9EFE-1103911D8E19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- NoSQL</a:t>
            </a:r>
            <a:endParaRPr lang="hr-HR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0E538D0-2A1C-A42F-AF8F-CD4B0A952740}"/>
              </a:ext>
            </a:extLst>
          </p:cNvPr>
          <p:cNvSpPr txBox="1">
            <a:spLocks/>
          </p:cNvSpPr>
          <p:nvPr/>
        </p:nvSpPr>
        <p:spPr>
          <a:xfrm>
            <a:off x="990600" y="1431243"/>
            <a:ext cx="3932237" cy="380529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👉 Podaci se spremaju </a:t>
            </a:r>
            <a:r>
              <a:rPr lang="hr-HR" b="1" dirty="0"/>
              <a:t>kao JSON objekti</a:t>
            </a:r>
            <a:r>
              <a:rPr lang="hr-HR" dirty="0"/>
              <a:t> umjesto tablica.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</a:t>
            </a:r>
            <a:r>
              <a:rPr lang="hr-HR" b="1" dirty="0"/>
              <a:t>Nema fiksne strukture</a:t>
            </a:r>
            <a:r>
              <a:rPr lang="hr-HR" dirty="0"/>
              <a:t>, što znači da možemo </a:t>
            </a:r>
            <a:r>
              <a:rPr lang="hr-HR" b="1" dirty="0"/>
              <a:t>dinamički dodavati polja</a:t>
            </a:r>
            <a:r>
              <a:rPr lang="hr-HR" dirty="0"/>
              <a:t>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👉Možemo </a:t>
            </a:r>
            <a:r>
              <a:rPr lang="hr-HR" b="1" dirty="0"/>
              <a:t>dodati novo polje</a:t>
            </a:r>
            <a:r>
              <a:rPr lang="hr-HR" dirty="0"/>
              <a:t> bilo kojem korisniku </a:t>
            </a:r>
            <a:r>
              <a:rPr lang="hr-HR" b="1" dirty="0"/>
              <a:t>bez promjene cijele baze</a:t>
            </a:r>
            <a:r>
              <a:rPr lang="en-US" b="1" dirty="0"/>
              <a:t> (</a:t>
            </a:r>
            <a:r>
              <a:rPr lang="en-US" b="1" dirty="0" err="1"/>
              <a:t>omiljena_hrana</a:t>
            </a:r>
            <a:r>
              <a:rPr lang="en-US" b="1" dirty="0"/>
              <a:t> </a:t>
            </a:r>
            <a:r>
              <a:rPr lang="en-US" b="1" dirty="0" err="1"/>
              <a:t>samo</a:t>
            </a:r>
            <a:r>
              <a:rPr lang="en-US" b="1" dirty="0"/>
              <a:t> </a:t>
            </a:r>
            <a:r>
              <a:rPr lang="en-US" b="1" dirty="0" err="1"/>
              <a:t>kod</a:t>
            </a:r>
            <a:r>
              <a:rPr lang="en-US" b="1" dirty="0"/>
              <a:t> ANA </a:t>
            </a:r>
            <a:r>
              <a:rPr lang="en-US" b="1" dirty="0" err="1"/>
              <a:t>korisnika</a:t>
            </a:r>
            <a:r>
              <a:rPr lang="en-US" b="1" dirty="0"/>
              <a:t>)</a:t>
            </a:r>
            <a:r>
              <a:rPr lang="hr-HR" dirty="0"/>
              <a:t>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👉Fleksibilnost – svaki korisnik može imati </a:t>
            </a:r>
            <a:r>
              <a:rPr lang="hr-HR" b="1" dirty="0"/>
              <a:t>različite atribute</a:t>
            </a:r>
            <a:r>
              <a:rPr lang="hr-HR" dirty="0"/>
              <a:t>.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0598333-39E8-CB82-2CA3-8E2ED928E706}"/>
              </a:ext>
            </a:extLst>
          </p:cNvPr>
          <p:cNvSpPr txBox="1">
            <a:spLocks/>
          </p:cNvSpPr>
          <p:nvPr/>
        </p:nvSpPr>
        <p:spPr>
          <a:xfrm>
            <a:off x="6709795" y="4091455"/>
            <a:ext cx="4485168" cy="125555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✔ </a:t>
            </a:r>
            <a:r>
              <a:rPr lang="hr-HR" b="1" dirty="0" err="1"/>
              <a:t>MongoDB</a:t>
            </a:r>
            <a:r>
              <a:rPr lang="hr-HR" dirty="0"/>
              <a:t> (najpopularniji </a:t>
            </a:r>
            <a:r>
              <a:rPr lang="hr-HR" dirty="0" err="1"/>
              <a:t>NoSQL</a:t>
            </a:r>
            <a:r>
              <a:rPr lang="hr-HR" dirty="0"/>
              <a:t>)</a:t>
            </a:r>
            <a:br>
              <a:rPr lang="hr-HR" dirty="0"/>
            </a:br>
            <a:r>
              <a:rPr lang="hr-HR" dirty="0"/>
              <a:t>✔ </a:t>
            </a:r>
            <a:r>
              <a:rPr lang="hr-HR" b="1" dirty="0" err="1"/>
              <a:t>Redis</a:t>
            </a:r>
            <a:br>
              <a:rPr lang="hr-HR" dirty="0"/>
            </a:br>
            <a:r>
              <a:rPr lang="hr-HR" dirty="0"/>
              <a:t>✔ </a:t>
            </a:r>
            <a:r>
              <a:rPr lang="hr-HR" b="1" dirty="0" err="1"/>
              <a:t>DynamoDB</a:t>
            </a:r>
            <a:r>
              <a:rPr lang="hr-HR" dirty="0"/>
              <a:t> (</a:t>
            </a:r>
            <a:r>
              <a:rPr lang="hr-HR" dirty="0" err="1"/>
              <a:t>Amazonova</a:t>
            </a:r>
            <a:r>
              <a:rPr lang="hr-HR" dirty="0"/>
              <a:t> baza podataka)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D7767B-C8A4-BF00-B5B6-50B585D58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916" y="1431243"/>
            <a:ext cx="3845905" cy="228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692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386F93-B0F9-6F54-E65B-5664BA52D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85E292B-1E1C-216C-1E5A-7FE1252BC828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- </a:t>
            </a:r>
            <a:r>
              <a:rPr lang="hr-HR" dirty="0"/>
              <a:t>SQL vs. </a:t>
            </a:r>
            <a:r>
              <a:rPr lang="hr-HR" dirty="0" err="1"/>
              <a:t>NoSQL</a:t>
            </a:r>
            <a:r>
              <a:rPr lang="hr-HR" dirty="0"/>
              <a:t> – Koji je bolji?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803B533-4421-91A1-D8EE-A4F20D9A611A}"/>
              </a:ext>
            </a:extLst>
          </p:cNvPr>
          <p:cNvSpPr txBox="1">
            <a:spLocks/>
          </p:cNvSpPr>
          <p:nvPr/>
        </p:nvSpPr>
        <p:spPr>
          <a:xfrm>
            <a:off x="95097" y="1526354"/>
            <a:ext cx="6313017" cy="38052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sz="1800" dirty="0"/>
              <a:t>Ovo je </a:t>
            </a:r>
            <a:r>
              <a:rPr lang="hr-HR" sz="1800" b="1" dirty="0"/>
              <a:t>kontroverzna tema među developerima</a:t>
            </a:r>
            <a:r>
              <a:rPr lang="hr-HR" sz="1800" dirty="0"/>
              <a:t>! 🔥</a:t>
            </a:r>
            <a:endParaRPr lang="en-US" sz="1800" dirty="0"/>
          </a:p>
          <a:p>
            <a:pPr marL="15875" indent="0">
              <a:buNone/>
            </a:pPr>
            <a:br>
              <a:rPr lang="hr-HR" sz="1800" dirty="0"/>
            </a:br>
            <a:r>
              <a:rPr lang="hr-HR" sz="1800" dirty="0"/>
              <a:t>💡 </a:t>
            </a:r>
            <a:r>
              <a:rPr lang="hr-HR" sz="1800" b="1" dirty="0"/>
              <a:t>SQL baze</a:t>
            </a:r>
            <a:r>
              <a:rPr lang="hr-HR" sz="1800" dirty="0"/>
              <a:t> su </a:t>
            </a:r>
            <a:r>
              <a:rPr lang="hr-HR" sz="1800" b="1" dirty="0"/>
              <a:t>strukturirane, pouzdane i efikasne</a:t>
            </a:r>
            <a:r>
              <a:rPr lang="hr-HR" sz="1800" dirty="0"/>
              <a:t> za </a:t>
            </a:r>
            <a:r>
              <a:rPr lang="hr-HR" sz="1800" b="1" dirty="0"/>
              <a:t>velike projekte</a:t>
            </a:r>
            <a:r>
              <a:rPr lang="hr-HR" sz="1800" dirty="0"/>
              <a:t>.</a:t>
            </a:r>
            <a:endParaRPr lang="en-US" sz="1800" dirty="0"/>
          </a:p>
          <a:p>
            <a:pPr marL="15875" indent="0">
              <a:buNone/>
            </a:pPr>
            <a:br>
              <a:rPr lang="hr-HR" sz="1800" dirty="0"/>
            </a:br>
            <a:r>
              <a:rPr lang="hr-HR" sz="1800" dirty="0"/>
              <a:t>💡 </a:t>
            </a:r>
            <a:r>
              <a:rPr lang="hr-HR" sz="1800" b="1" dirty="0" err="1"/>
              <a:t>NoSQL</a:t>
            </a:r>
            <a:r>
              <a:rPr lang="hr-HR" sz="1800" b="1" dirty="0"/>
              <a:t> baze</a:t>
            </a:r>
            <a:r>
              <a:rPr lang="hr-HR" sz="1800" dirty="0"/>
              <a:t> su </a:t>
            </a:r>
            <a:r>
              <a:rPr lang="hr-HR" sz="1800" b="1" dirty="0"/>
              <a:t>fleksibilnije i lakše za početnike</a:t>
            </a:r>
            <a:r>
              <a:rPr lang="hr-HR" sz="1800" dirty="0"/>
              <a:t>, ali mogu izazvati probleme kod velikih sustava.</a:t>
            </a:r>
          </a:p>
          <a:p>
            <a:pPr marL="15875" indent="0">
              <a:buNone/>
            </a:pPr>
            <a:br>
              <a:rPr lang="hr-HR" sz="1800" dirty="0"/>
            </a:br>
            <a:r>
              <a:rPr lang="hr-HR" sz="1800" dirty="0"/>
              <a:t>🏆 </a:t>
            </a:r>
            <a:r>
              <a:rPr lang="hr-HR" sz="1800" b="1" dirty="0" err="1"/>
              <a:t>PostgreSQL</a:t>
            </a:r>
            <a:r>
              <a:rPr lang="hr-HR" sz="1800" b="1" dirty="0"/>
              <a:t> je najomiljenija baza među profesionalcima</a:t>
            </a:r>
            <a:r>
              <a:rPr lang="hr-HR" sz="1800" dirty="0"/>
              <a:t>!</a:t>
            </a:r>
            <a:endParaRPr lang="en-US" sz="1800" dirty="0"/>
          </a:p>
          <a:p>
            <a:pPr marL="15875" indent="0">
              <a:buNone/>
            </a:pPr>
            <a:br>
              <a:rPr lang="hr-HR" sz="1800" dirty="0"/>
            </a:br>
            <a:r>
              <a:rPr lang="hr-HR" sz="1800" dirty="0"/>
              <a:t>➡ </a:t>
            </a:r>
            <a:r>
              <a:rPr lang="hr-HR" sz="1800" dirty="0" err="1"/>
              <a:t>MongoDB</a:t>
            </a:r>
            <a:r>
              <a:rPr lang="hr-HR" sz="1800" dirty="0"/>
              <a:t> je </a:t>
            </a:r>
            <a:r>
              <a:rPr lang="hr-HR" sz="1800" b="1" dirty="0"/>
              <a:t>popularan među početnicima</a:t>
            </a:r>
            <a:r>
              <a:rPr lang="hr-HR" sz="1800" dirty="0"/>
              <a:t>, ali mnogi profesionalni developeri preferiraju SQL.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A765FA4-2CAD-217F-3D66-683B74A54400}"/>
              </a:ext>
            </a:extLst>
          </p:cNvPr>
          <p:cNvSpPr txBox="1">
            <a:spLocks/>
          </p:cNvSpPr>
          <p:nvPr/>
        </p:nvSpPr>
        <p:spPr>
          <a:xfrm>
            <a:off x="6530758" y="1526354"/>
            <a:ext cx="5566144" cy="28914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b="1" dirty="0"/>
              <a:t>🎯 Zašto ćemo učiti </a:t>
            </a:r>
            <a:r>
              <a:rPr lang="hr-HR" b="1" dirty="0" err="1"/>
              <a:t>PostgreSQL</a:t>
            </a:r>
            <a:r>
              <a:rPr lang="hr-HR" b="1" dirty="0"/>
              <a:t>?</a:t>
            </a:r>
          </a:p>
          <a:p>
            <a:pPr marL="15875" indent="0">
              <a:buNone/>
            </a:pPr>
            <a:r>
              <a:rPr lang="hr-HR" dirty="0"/>
              <a:t>📌 </a:t>
            </a:r>
            <a:r>
              <a:rPr lang="hr-HR" b="1" dirty="0" err="1"/>
              <a:t>PostgreSQL</a:t>
            </a:r>
            <a:r>
              <a:rPr lang="hr-HR" b="1" dirty="0"/>
              <a:t> je najbolji izbor</a:t>
            </a:r>
            <a:r>
              <a:rPr lang="hr-HR" dirty="0"/>
              <a:t> jer je:</a:t>
            </a:r>
            <a:endParaRPr lang="en-US" dirty="0"/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✔ </a:t>
            </a:r>
            <a:r>
              <a:rPr lang="hr-HR" b="1" dirty="0"/>
              <a:t>Besplatan</a:t>
            </a:r>
            <a:r>
              <a:rPr lang="hr-HR" dirty="0"/>
              <a:t> i </a:t>
            </a:r>
            <a:r>
              <a:rPr lang="hr-HR" b="1" dirty="0" err="1"/>
              <a:t>open-source</a:t>
            </a:r>
            <a:br>
              <a:rPr lang="hr-HR" dirty="0"/>
            </a:br>
            <a:r>
              <a:rPr lang="hr-HR" dirty="0"/>
              <a:t>✔ </a:t>
            </a:r>
            <a:r>
              <a:rPr lang="hr-HR" b="1" dirty="0"/>
              <a:t>Brz i skalabilan</a:t>
            </a:r>
            <a:br>
              <a:rPr lang="hr-HR" dirty="0"/>
            </a:br>
            <a:r>
              <a:rPr lang="hr-HR" dirty="0"/>
              <a:t>✔ </a:t>
            </a:r>
            <a:r>
              <a:rPr lang="hr-HR" b="1" dirty="0"/>
              <a:t>Pouzdan za velike projekte</a:t>
            </a:r>
            <a:br>
              <a:rPr lang="hr-HR" dirty="0"/>
            </a:br>
            <a:r>
              <a:rPr lang="hr-HR" dirty="0"/>
              <a:t>✔ </a:t>
            </a:r>
            <a:r>
              <a:rPr lang="hr-HR" b="1" dirty="0"/>
              <a:t>Najpopularniji među profesionalcima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092191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4267AD-3A3A-2C4A-C3D9-04ED473F99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FC5D330-FFA8-C49C-5C03-9FDAAC46683F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</a:t>
            </a:r>
            <a:r>
              <a:rPr lang="hr-HR" dirty="0" err="1"/>
              <a:t>PostgreSQL</a:t>
            </a:r>
            <a:r>
              <a:rPr lang="en-US" dirty="0"/>
              <a:t> </a:t>
            </a:r>
            <a:r>
              <a:rPr lang="en-US" dirty="0" err="1"/>
              <a:t>tipovi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hr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4A385A-50BB-9937-550E-251608B839BA}"/>
              </a:ext>
            </a:extLst>
          </p:cNvPr>
          <p:cNvSpPr txBox="1"/>
          <p:nvPr/>
        </p:nvSpPr>
        <p:spPr>
          <a:xfrm>
            <a:off x="751368" y="1336119"/>
            <a:ext cx="5258686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 err="1"/>
              <a:t>PostgreSQL</a:t>
            </a:r>
            <a:r>
              <a:rPr lang="hr-HR" sz="1400" dirty="0"/>
              <a:t> nudi širi raspon tipova podataka u odnosu na standardni SQL.</a:t>
            </a:r>
          </a:p>
          <a:p>
            <a:r>
              <a:rPr lang="hr-HR" sz="1400" dirty="0"/>
              <a:t>🔹 </a:t>
            </a:r>
            <a:r>
              <a:rPr lang="hr-HR" sz="1400" b="1" dirty="0"/>
              <a:t>Tekstualni podaci:</a:t>
            </a:r>
            <a:endParaRPr lang="hr-HR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VARCHAR(n) – Varijabilna duljina teksta (maksimalno n znakova)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TEXT – Neograničena duljina teksta</a:t>
            </a:r>
          </a:p>
          <a:p>
            <a:r>
              <a:rPr lang="hr-HR" sz="1400" dirty="0"/>
              <a:t>🔹 </a:t>
            </a:r>
            <a:r>
              <a:rPr lang="hr-HR" sz="1400" b="1" dirty="0"/>
              <a:t>Brojevi:</a:t>
            </a:r>
            <a:endParaRPr lang="hr-HR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INT – Cijeli brojevi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BIGINT – Veliki cijeli brojevi (za milijarde zapisa)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DECIMAL(10,2) – Decimalni brojevi (npr. cijene)</a:t>
            </a:r>
          </a:p>
          <a:p>
            <a:r>
              <a:rPr lang="hr-HR" sz="1400" dirty="0"/>
              <a:t>🔹 </a:t>
            </a:r>
            <a:r>
              <a:rPr lang="hr-HR" sz="1400" b="1" dirty="0"/>
              <a:t>Datum i vrijeme:</a:t>
            </a:r>
            <a:endParaRPr lang="hr-HR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DATE – Pohranjuje samo datum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TIMESTAMP – Pohranjuje datum i vrijeme</a:t>
            </a:r>
          </a:p>
          <a:p>
            <a:r>
              <a:rPr lang="hr-HR" sz="1400" dirty="0"/>
              <a:t>🔹 </a:t>
            </a:r>
            <a:r>
              <a:rPr lang="hr-HR" sz="1400" b="1" dirty="0"/>
              <a:t>Ostalo:</a:t>
            </a:r>
            <a:endParaRPr lang="hr-HR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BOOLEAN – </a:t>
            </a:r>
            <a:r>
              <a:rPr lang="hr-HR" sz="1400" dirty="0" err="1"/>
              <a:t>true</a:t>
            </a:r>
            <a:r>
              <a:rPr lang="hr-HR" sz="1400" dirty="0"/>
              <a:t> / </a:t>
            </a:r>
            <a:r>
              <a:rPr lang="hr-HR" sz="1400" dirty="0" err="1"/>
              <a:t>false</a:t>
            </a:r>
            <a:r>
              <a:rPr lang="hr-HR" sz="1400" dirty="0"/>
              <a:t> vrijednosti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SERIAL – Auto-</a:t>
            </a:r>
            <a:r>
              <a:rPr lang="hr-HR" sz="1400" dirty="0" err="1"/>
              <a:t>incrementing</a:t>
            </a:r>
            <a:r>
              <a:rPr lang="hr-HR" sz="1400" dirty="0"/>
              <a:t> broj za primarne ključeve</a:t>
            </a:r>
          </a:p>
          <a:p>
            <a:r>
              <a:rPr lang="hr-HR" sz="1400" dirty="0"/>
              <a:t>📌 </a:t>
            </a:r>
            <a:r>
              <a:rPr lang="hr-HR" sz="1400" b="1" dirty="0"/>
              <a:t>Koji format koristiti za tekst?</a:t>
            </a:r>
            <a:endParaRPr lang="hr-HR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VARCHAR(50) = ograničenje na 50 znakova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TEXT = nema ograničenja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E70239-84A1-146F-66A0-F9EB06611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9616" y="1336119"/>
            <a:ext cx="3701016" cy="29750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E17D3B-B503-49B9-E13F-4824D6851E1D}"/>
              </a:ext>
            </a:extLst>
          </p:cNvPr>
          <p:cNvSpPr txBox="1"/>
          <p:nvPr/>
        </p:nvSpPr>
        <p:spPr>
          <a:xfrm>
            <a:off x="6345865" y="4790776"/>
            <a:ext cx="61456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💡 U modernim aplikacijama često se koristi </a:t>
            </a:r>
            <a:r>
              <a:rPr lang="hr-HR" sz="1200" b="1" dirty="0"/>
              <a:t>TEXT</a:t>
            </a:r>
            <a:r>
              <a:rPr lang="hr-HR" sz="1200" dirty="0"/>
              <a:t> jer nema problema s ograničenjem duljine.</a:t>
            </a:r>
            <a:br>
              <a:rPr lang="hr-HR" sz="1200" dirty="0"/>
            </a:br>
            <a:r>
              <a:rPr lang="hr-HR" sz="1200" dirty="0"/>
              <a:t>Postoji mali gubitak brzine, ali je fleksibilnije za rastuće baze podataka.</a:t>
            </a:r>
          </a:p>
        </p:txBody>
      </p:sp>
    </p:spTree>
    <p:extLst>
      <p:ext uri="{BB962C8B-B14F-4D97-AF65-F5344CB8AC3E}">
        <p14:creationId xmlns:p14="http://schemas.microsoft.com/office/powerpoint/2010/main" val="1561758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F5BB47-7A66-442A-C2A3-7265102503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9479856-F549-C8B7-3770-E5D4E296C189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– CREATE TABLE</a:t>
            </a:r>
            <a:endParaRPr lang="hr-HR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A2ADBF6-1130-4DF0-9301-B35C9015C1F7}"/>
              </a:ext>
            </a:extLst>
          </p:cNvPr>
          <p:cNvSpPr txBox="1">
            <a:spLocks/>
          </p:cNvSpPr>
          <p:nvPr/>
        </p:nvSpPr>
        <p:spPr>
          <a:xfrm>
            <a:off x="990600" y="1526354"/>
            <a:ext cx="3932237" cy="380529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en-US" dirty="0"/>
              <a:t>S</a:t>
            </a:r>
            <a:r>
              <a:rPr lang="hr-HR" dirty="0"/>
              <a:t>QL je </a:t>
            </a:r>
            <a:r>
              <a:rPr lang="hr-HR" b="1" dirty="0"/>
              <a:t>jezik upita</a:t>
            </a:r>
            <a:r>
              <a:rPr lang="hr-HR" dirty="0"/>
              <a:t> kojim možemo:</a:t>
            </a:r>
            <a:endParaRPr lang="en-US" dirty="0"/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👉 Dodavati podatke</a:t>
            </a:r>
            <a:endParaRPr lang="en-US" dirty="0"/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👉 Dohvaćati podatke</a:t>
            </a:r>
            <a:endParaRPr lang="en-US" dirty="0"/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👉 Ažurirati podatke</a:t>
            </a:r>
            <a:endParaRPr lang="en-US" dirty="0"/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👉 Brisati podatke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887ACEA-EC2D-682B-45F6-7CC5A50F8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845" y="2299640"/>
            <a:ext cx="6372225" cy="225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9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8AEA2E-2A03-8FD7-6223-64173F8D1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8E3E910-1B4D-E315-50BF-B5D8D3E1BB1A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- INSERT</a:t>
            </a:r>
            <a:endParaRPr lang="hr-HR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243C89A-B64D-5642-18E5-1E721F7A0E9C}"/>
              </a:ext>
            </a:extLst>
          </p:cNvPr>
          <p:cNvSpPr txBox="1">
            <a:spLocks/>
          </p:cNvSpPr>
          <p:nvPr/>
        </p:nvSpPr>
        <p:spPr>
          <a:xfrm>
            <a:off x="990600" y="1526354"/>
            <a:ext cx="5830186" cy="590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👉 Primjer dodavanja prvog proizvoda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D12AC3-895F-9641-234C-A708EF560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4284" y="1444960"/>
            <a:ext cx="2828925" cy="590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9B71FA-F119-7887-3673-6186917846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4284" y="2673906"/>
            <a:ext cx="3200400" cy="6191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260C2FA-7147-9F08-08F4-7C85C1A520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4284" y="4066772"/>
            <a:ext cx="2590800" cy="561975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610C8ED-FF02-327D-D965-5A72256BDD19}"/>
              </a:ext>
            </a:extLst>
          </p:cNvPr>
          <p:cNvSpPr txBox="1">
            <a:spLocks/>
          </p:cNvSpPr>
          <p:nvPr/>
        </p:nvSpPr>
        <p:spPr>
          <a:xfrm>
            <a:off x="1015410" y="2747144"/>
            <a:ext cx="5830186" cy="7881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👉 Dodavanje još jednog proizvoda (ali bez cijene)</a:t>
            </a:r>
            <a:endParaRPr lang="en-US" dirty="0"/>
          </a:p>
          <a:p>
            <a:pPr marL="15875" indent="0">
              <a:buNone/>
            </a:pP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C154B2F-32C2-35D9-9C8C-5E3CD6B4187D}"/>
              </a:ext>
            </a:extLst>
          </p:cNvPr>
          <p:cNvSpPr txBox="1">
            <a:spLocks/>
          </p:cNvSpPr>
          <p:nvPr/>
        </p:nvSpPr>
        <p:spPr>
          <a:xfrm>
            <a:off x="1015410" y="4165567"/>
            <a:ext cx="5830186" cy="788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👉 Primjer koji uzrokuje grešku:</a:t>
            </a:r>
            <a:endParaRPr lang="en-US" dirty="0"/>
          </a:p>
          <a:p>
            <a:pPr marL="15875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893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E7F141-A3E2-4CA1-3B1B-116B7F42A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FC1869D-F84B-1627-462C-70C687EED57A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SELECT</a:t>
            </a:r>
            <a:endParaRPr lang="hr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E57242-2B80-B6E9-F0F4-4D461B006497}"/>
              </a:ext>
            </a:extLst>
          </p:cNvPr>
          <p:cNvSpPr txBox="1"/>
          <p:nvPr/>
        </p:nvSpPr>
        <p:spPr>
          <a:xfrm>
            <a:off x="570614" y="1972775"/>
            <a:ext cx="614561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en-US" dirty="0"/>
              <a:t>D</a:t>
            </a:r>
            <a:r>
              <a:rPr lang="hr-HR" dirty="0" err="1"/>
              <a:t>ohvaćanje</a:t>
            </a:r>
            <a:r>
              <a:rPr lang="hr-HR" dirty="0"/>
              <a:t> svih podataka</a:t>
            </a:r>
            <a:endParaRPr lang="en-US" dirty="0"/>
          </a:p>
          <a:p>
            <a:br>
              <a:rPr lang="hr-HR" dirty="0"/>
            </a:br>
            <a:r>
              <a:rPr lang="hr-HR" dirty="0"/>
              <a:t>👉 Ako ne želimo sve stupce, možemo navesti </a:t>
            </a:r>
            <a:r>
              <a:rPr lang="hr-HR" b="1" dirty="0"/>
              <a:t>samo one koji nas zanimaju</a:t>
            </a:r>
            <a:endParaRPr lang="en-US" b="1" dirty="0"/>
          </a:p>
          <a:p>
            <a:br>
              <a:rPr lang="hr-HR" dirty="0"/>
            </a:br>
            <a:r>
              <a:rPr lang="hr-HR" dirty="0"/>
              <a:t>👉 Kako filtrirati podatke?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25BB75-19E5-B543-4BF3-A098049B4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984" y="1972775"/>
            <a:ext cx="1943100" cy="352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C1C7C-6B9B-AA46-758B-99302846D3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7964" y="2520248"/>
            <a:ext cx="2352675" cy="3714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EFCE8D-CA13-05C1-B9A6-6343E665B9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2609" y="3190875"/>
            <a:ext cx="2609850" cy="4762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D64A510-4E86-078A-B538-0CCBB5274C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2689" y="3841517"/>
            <a:ext cx="4906704" cy="186395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ED25769-1601-8753-1B40-0AECB7BAD8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2803" y="3190875"/>
            <a:ext cx="347596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076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NO2MARE">
      <a:dk1>
        <a:srgbClr val="69ACED"/>
      </a:dk1>
      <a:lt1>
        <a:srgbClr val="FFFFFF"/>
      </a:lt1>
      <a:dk2>
        <a:srgbClr val="0B3A68"/>
      </a:dk2>
      <a:lt2>
        <a:srgbClr val="F4F3F3"/>
      </a:lt2>
      <a:accent1>
        <a:srgbClr val="0B3A68"/>
      </a:accent1>
      <a:accent2>
        <a:srgbClr val="11579C"/>
      </a:accent2>
      <a:accent3>
        <a:srgbClr val="69ACED"/>
      </a:accent3>
      <a:accent4>
        <a:srgbClr val="9BC7F3"/>
      </a:accent4>
      <a:accent5>
        <a:srgbClr val="CDE3F9"/>
      </a:accent5>
      <a:accent6>
        <a:srgbClr val="B2BCD6"/>
      </a:accent6>
      <a:hlink>
        <a:srgbClr val="FFFF00"/>
      </a:hlink>
      <a:folHlink>
        <a:srgbClr val="FFFF00"/>
      </a:folHlink>
    </a:clrScheme>
    <a:fontScheme name="Po meri 2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F55D9EF0BF0A44B819E681FCAC00B7" ma:contentTypeVersion="12" ma:contentTypeDescription="Create a new document." ma:contentTypeScope="" ma:versionID="068ce121a7a7a0aebcb89dd601c4f0a2">
  <xsd:schema xmlns:xsd="http://www.w3.org/2001/XMLSchema" xmlns:xs="http://www.w3.org/2001/XMLSchema" xmlns:p="http://schemas.microsoft.com/office/2006/metadata/properties" xmlns:ns2="40806f44-bc4a-4ea4-b660-c6da93f8f179" xmlns:ns3="758d0d8f-b783-4c78-ab73-9740c97b97cf" targetNamespace="http://schemas.microsoft.com/office/2006/metadata/properties" ma:root="true" ma:fieldsID="67c58e6c5c8ea9af0822acd84d25e1a2" ns2:_="" ns3:_="">
    <xsd:import namespace="40806f44-bc4a-4ea4-b660-c6da93f8f179"/>
    <xsd:import namespace="758d0d8f-b783-4c78-ab73-9740c97b97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806f44-bc4a-4ea4-b660-c6da93f8f1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5c7bf33-a257-4e00-9403-56193474511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8d0d8f-b783-4c78-ab73-9740c97b97c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98d7a4de-20ce-488f-a6bb-d6c189e71f40}" ma:internalName="TaxCatchAll" ma:showField="CatchAllData" ma:web="758d0d8f-b783-4c78-ab73-9740c97b97c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0806f44-bc4a-4ea4-b660-c6da93f8f179">
      <Terms xmlns="http://schemas.microsoft.com/office/infopath/2007/PartnerControls"/>
    </lcf76f155ced4ddcb4097134ff3c332f>
    <TaxCatchAll xmlns="758d0d8f-b783-4c78-ab73-9740c97b97cf" xsi:nil="true"/>
  </documentManagement>
</p:properties>
</file>

<file path=customXml/itemProps1.xml><?xml version="1.0" encoding="utf-8"?>
<ds:datastoreItem xmlns:ds="http://schemas.openxmlformats.org/officeDocument/2006/customXml" ds:itemID="{46915D30-CAA6-465E-907F-1770D4E3B01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E6AED0F-96FF-4C7F-8AC9-672C91BFCD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806f44-bc4a-4ea4-b660-c6da93f8f179"/>
    <ds:schemaRef ds:uri="758d0d8f-b783-4c78-ab73-9740c97b97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E72F81-8533-461E-8E71-A6D77294CFEF}">
  <ds:schemaRefs>
    <ds:schemaRef ds:uri="http://purl.org/dc/elements/1.1/"/>
    <ds:schemaRef ds:uri="http://www.w3.org/XML/1998/namespace"/>
    <ds:schemaRef ds:uri="http://purl.org/dc/terms/"/>
    <ds:schemaRef ds:uri="http://schemas.microsoft.com/office/2006/documentManagement/types"/>
    <ds:schemaRef ds:uri="40806f44-bc4a-4ea4-b660-c6da93f8f179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758d0d8f-b783-4c78-ab73-9740c97b97cf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6619</TotalTime>
  <Words>2294</Words>
  <Application>Microsoft Office PowerPoint</Application>
  <PresentationFormat>Widescreen</PresentationFormat>
  <Paragraphs>245</Paragraphs>
  <Slides>31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Open Sans</vt:lpstr>
      <vt:lpstr>Open Sans Semibold</vt:lpstr>
      <vt:lpstr>Udemy Sans</vt:lpstr>
      <vt:lpstr>Wingdings</vt:lpstr>
      <vt:lpstr>Office Theme</vt:lpstr>
      <vt:lpstr>Uvod u baze podataka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VJEžba</vt:lpstr>
      <vt:lpstr>PowerPoint Presentation</vt:lpstr>
      <vt:lpstr>PowerPoint Presentation</vt:lpstr>
      <vt:lpstr>PowerPoint Presentation</vt:lpstr>
      <vt:lpstr>PowerPoint Presentation</vt:lpstr>
      <vt:lpstr>VJEžba</vt:lpstr>
      <vt:lpstr>VJEžba</vt:lpstr>
      <vt:lpstr>PowerPoint Presentation</vt:lpstr>
      <vt:lpstr>PowerPoint Presentation</vt:lpstr>
      <vt:lpstr>PowerPoint Presentation</vt:lpstr>
      <vt:lpstr>VJEžba</vt:lpstr>
      <vt:lpstr>PowerPoint Presentation</vt:lpstr>
      <vt:lpstr>PowerPoint Presentation</vt:lpstr>
      <vt:lpstr>VJEžba</vt:lpstr>
      <vt:lpstr>PowerPoint Presentation</vt:lpstr>
      <vt:lpstr>PowerPoint Presentation</vt:lpstr>
      <vt:lpstr>PowerPoint Presentation</vt:lpstr>
      <vt:lpstr>PowerPoint Presentation</vt:lpstr>
      <vt:lpstr>VJEžba</vt:lpstr>
      <vt:lpstr>VJEžba</vt:lpstr>
      <vt:lpstr>ZAVRšNA VJEžba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Microsoft Office User</dc:creator>
  <cp:lastModifiedBy>Dino Duvnjak</cp:lastModifiedBy>
  <cp:revision>198</cp:revision>
  <dcterms:created xsi:type="dcterms:W3CDTF">2021-08-14T09:32:24Z</dcterms:created>
  <dcterms:modified xsi:type="dcterms:W3CDTF">2025-06-03T05:19:52Z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0x010100E4F55D9EF0BF0A44B819E681FCAC00B7</vt:lpwstr>
  </property>
</Properties>
</file>