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82" r:id="rId5"/>
    <p:sldId id="308" r:id="rId6"/>
    <p:sldId id="345" r:id="rId7"/>
    <p:sldId id="382" r:id="rId8"/>
    <p:sldId id="378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82"/>
            <p14:sldId id="378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https://www.airbnb.com/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C0E-62AA-A19A-9FF6-D5D36470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B5DEE-2DD8-0455-021F-C3737F632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117EBA-602D-700E-FD73-1F7C6E486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2AEC-770A-8183-A146-F959A3473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CED8-FFA6-6E63-41D9-012AC500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5393D-82BF-9A0A-817B-B90394FB5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C787E-61D5-99B2-69E1-5DA69EAAE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EC79E-7E53-00D8-7342-F1E4AD6E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4C76-D1AB-5953-26D3-7DC51C886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2EB87-2FB9-C4E1-5A48-AAA5A5D1B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6CEACA-E645-F8C8-2B33-5634F1DF6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https://github.com/airbnb/javascript/tree/master/react</a:t>
            </a:r>
            <a:r>
              <a:rPr lang="en-US" dirty="0"/>
              <a:t> – </a:t>
            </a:r>
            <a:r>
              <a:rPr lang="en-US" dirty="0" err="1"/>
              <a:t>dokumentacija</a:t>
            </a:r>
            <a:r>
              <a:rPr lang="en-US" dirty="0"/>
              <a:t>,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vazno</a:t>
            </a:r>
            <a:r>
              <a:rPr lang="en-US" dirty="0"/>
              <a:t>!!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960BD-5707-657A-1CD9-A86478099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9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DDB71-9475-DAA2-E940-70C3D3DB3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09A768-CF5C-D0D0-659E-8464BBC2B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816C6-7FB9-C5E2-16C4-3CB46DC83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AC9A-08D1-33BE-42B1-5F45D995F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5665F-592E-CBFB-8314-2DE2255FB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B6C87-1CAE-55CC-82E5-77C8E10AF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6BB1F-A8AD-17F9-BC48-9F76CE987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https://github.com/airbnb/javascript/tree/master/react</a:t>
            </a:r>
            <a:r>
              <a:rPr lang="en-US" dirty="0"/>
              <a:t> – </a:t>
            </a:r>
            <a:r>
              <a:rPr lang="en-US" dirty="0" err="1"/>
              <a:t>dokumentacija</a:t>
            </a:r>
            <a:r>
              <a:rPr lang="en-US" dirty="0"/>
              <a:t>,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vazno</a:t>
            </a:r>
            <a:r>
              <a:rPr lang="en-US" dirty="0"/>
              <a:t>!!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56A95-794D-F1EA-6020-7BDC799E5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9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105F-5796-8549-3315-65F41389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D2460-7BBD-EFAC-3E5E-1160149B5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A0ECC-6343-B316-8447-3B2DCB258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https://github.com/airbnb/javascript/tree/master/react</a:t>
            </a:r>
            <a:r>
              <a:rPr lang="en-US" dirty="0"/>
              <a:t> – </a:t>
            </a:r>
            <a:r>
              <a:rPr lang="en-US" dirty="0" err="1"/>
              <a:t>dokumentacija</a:t>
            </a:r>
            <a:r>
              <a:rPr lang="en-US" dirty="0"/>
              <a:t>,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vazno</a:t>
            </a:r>
            <a:r>
              <a:rPr lang="en-US" dirty="0"/>
              <a:t>!!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DF4DD-8952-951D-0E48-279012EE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81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9C086-13A0-C074-B496-A93EFFD2C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86C045-44DA-8CC7-D75E-24413124EE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B1DBB-133F-65D7-FC42-692E4990A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F66F-E10C-BF25-261C-793FF399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2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E9F49-9561-A8FD-4EED-4F895DD96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96D6F4-F5CF-2B9F-113E-20D9A9588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1AF0B-79F9-9A58-8CC0-60C59E7B1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https://docs.google.com/document/d/1TrILxSJhYKtB0-27JvE9_gCZ5uc_g2ZiCwqHR66E1cM/edit?usp=sharing</a:t>
            </a:r>
            <a:r>
              <a:rPr lang="en-US" dirty="0"/>
              <a:t> – doc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setupovati</a:t>
            </a:r>
            <a:r>
              <a:rPr lang="en-US" dirty="0"/>
              <a:t> react </a:t>
            </a:r>
            <a:r>
              <a:rPr lang="en-US" dirty="0" err="1"/>
              <a:t>aplikaciju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7696-0C3D-7CA2-1930-58BEEC371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DD1E5-829E-18E9-BA00-FD97F6419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B09BD-CFE6-920F-6805-7E6C616E6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2175F-A8FB-675F-A9B1-018552E42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6B0F-ECBF-EAEA-5043-6850CFAD0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DEED4-C7AC-A7F6-1C36-B61866174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BC740-18B2-5A1B-4897-EBE3B55B8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8ADE3-73F8-8E92-3310-49CF0B600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6CCD8-545E-B6AA-9481-80CFEDDC3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9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BDF27-60CB-7C80-A5D8-8C5C36A5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DB293-FA71-9144-2273-B5B5D5A96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0DE07-FB4F-C90E-88FC-3AD9F1EAF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https://www.youtube.com/watch?v=WVyCrI1cHi8&amp;list=PL-xu4i_QDSxcoDNeh8rx5-pHCCTOg0XsI</a:t>
            </a:r>
            <a:r>
              <a:rPr lang="en-US" dirty="0"/>
              <a:t> – </a:t>
            </a:r>
            <a:r>
              <a:rPr lang="en-US" dirty="0" err="1"/>
              <a:t>pogdledajte</a:t>
            </a:r>
            <a:r>
              <a:rPr lang="en-US" dirty="0"/>
              <a:t> video za </a:t>
            </a:r>
            <a:r>
              <a:rPr lang="en-US" dirty="0" err="1"/>
              <a:t>izjave</a:t>
            </a:r>
            <a:r>
              <a:rPr lang="en-US" dirty="0"/>
              <a:t> I </a:t>
            </a:r>
            <a:r>
              <a:rPr lang="en-US" dirty="0" err="1"/>
              <a:t>izraze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8184-21EC-204D-1124-796E8EEA6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3076B-5742-8999-72C5-E753F42B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2C576-8D1A-75BD-77FF-7FC85B4AA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C4868-AE73-EF0C-C503-8329C89FB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https://codesandbox.io/p/sandbox/s9h3s9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5FA03-475A-3E24-9119-DC789FCD2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E6F4A-A370-8FE5-F829-BC5483EB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73AA4-0E5B-7D5F-E955-C1A3975A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3FAF77-F8DD-D24E-251A-661FB86FE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AB03-E1CA-309B-41BB-0A5DE3D03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28E59-07C0-067C-EF76-B6CEB47F9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98A56-F82D-8673-D53B-9EAF210A1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9BCCB-D762-699E-3369-1AD182AE4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2816-10E0-D4AE-7B50-B364A37C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REACT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JavaScript bibliotek</a:t>
            </a:r>
            <a:r>
              <a:rPr lang="en-US" dirty="0"/>
              <a:t>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DBFCA-E572-3247-6B77-16D845DD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21E9-A4FC-C1FD-F3A7-270EFA37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92F42C-810D-2414-CCF0-5D5378EE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b="1" dirty="0"/>
              <a:t>Kreiranje strukture za slike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dirty="0"/>
              <a:t>Kreirajte tri slike unutar omotačkog elementa (primjerice, wrapper).</a:t>
            </a:r>
          </a:p>
          <a:p>
            <a:pPr>
              <a:buFont typeface="+mj-lt"/>
              <a:buAutoNum type="arabicPeriod"/>
            </a:pPr>
            <a:r>
              <a:rPr lang="hr-HR" dirty="0"/>
              <a:t>Preuzmite URL-ove za slike s Google Image pretrage te ih postavite kao vrijednosti atributa izvora.</a:t>
            </a:r>
          </a:p>
          <a:p>
            <a:pPr>
              <a:buFont typeface="+mj-lt"/>
              <a:buAutoNum type="arabicPeriod"/>
            </a:pPr>
            <a:r>
              <a:rPr lang="hr-HR" dirty="0"/>
              <a:t>U CSS datoteci definirajte klasu (primjerice, food-img) koja postavlja visinu i širinu slike na 100px.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21910-AF6F-3085-A630-3BA26906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71" y="2510145"/>
            <a:ext cx="3581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89BB-EAAC-2142-C911-3D8CA25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850F48-A191-70F2-8C3A-F97671FD9C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INLINE STYLING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37AD1-4C52-2CC7-CC11-C9666DDC9F27}"/>
              </a:ext>
            </a:extLst>
          </p:cNvPr>
          <p:cNvSpPr txBox="1"/>
          <p:nvPr/>
        </p:nvSpPr>
        <p:spPr>
          <a:xfrm>
            <a:off x="1165122" y="1604152"/>
            <a:ext cx="45277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Buduci</a:t>
            </a:r>
            <a:r>
              <a:rPr lang="en-US" dirty="0"/>
              <a:t> da je </a:t>
            </a:r>
            <a:r>
              <a:rPr lang="en-US" b="1" dirty="0" err="1"/>
              <a:t>customStyle</a:t>
            </a:r>
            <a:r>
              <a:rPr lang="en-US" b="1" dirty="0"/>
              <a:t> </a:t>
            </a:r>
            <a:r>
              <a:rPr lang="hr-HR" dirty="0"/>
              <a:t>obična JavaScript konstanta, možete ga mijenjati tijekom izvršavanja aplikacije. Primjerice, možete promijeniti boju naslova iz "red" u "blue" i odmah vidjeti promjenu nakon spremanja.</a:t>
            </a:r>
          </a:p>
          <a:p>
            <a:pPr>
              <a:buNone/>
            </a:pP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6B2D5-B687-038D-8C98-502F0116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70" y="1397675"/>
            <a:ext cx="47815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34884-45AA-24EE-D808-72581AC05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5" y="3156769"/>
            <a:ext cx="4105275" cy="32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1E8A4C-7C55-C50F-A7C1-F1F3FA8D9E7D}"/>
              </a:ext>
            </a:extLst>
          </p:cNvPr>
          <p:cNvSpPr txBox="1"/>
          <p:nvPr/>
        </p:nvSpPr>
        <p:spPr>
          <a:xfrm>
            <a:off x="1150373" y="3635477"/>
            <a:ext cx="98765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/>
              <a:t>💡 </a:t>
            </a:r>
            <a:r>
              <a:rPr lang="hr-HR" sz="1400" b="1" dirty="0"/>
              <a:t>Savjeti: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b="1" dirty="0"/>
              <a:t>Konverzija CSS imena:</a:t>
            </a:r>
            <a:br>
              <a:rPr lang="hr-HR" sz="1400" dirty="0"/>
            </a:br>
            <a:r>
              <a:rPr lang="hr-HR" sz="1400" dirty="0"/>
              <a:t>CSS svojstva s više riječi trebaju biti u camelCase (npr. backgroundColor, marginTop).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b="1" dirty="0"/>
              <a:t>Inline stilovi vs. CSS klase:</a:t>
            </a:r>
            <a:br>
              <a:rPr lang="hr-HR" sz="1400" dirty="0"/>
            </a:br>
            <a:r>
              <a:rPr lang="hr-HR" sz="1400" dirty="0"/>
              <a:t>React dokumentacija preporučuje korištenje CSS klasa za većinu stiliranja.</a:t>
            </a:r>
            <a:br>
              <a:rPr lang="hr-HR" sz="1400" dirty="0"/>
            </a:br>
            <a:r>
              <a:rPr lang="hr-HR" sz="1400" dirty="0"/>
              <a:t>Inline stilovi su korisni kada želite dinamički mijenjati stilove u aplikaciji.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b="1" dirty="0"/>
              <a:t>Debugging:</a:t>
            </a:r>
            <a:br>
              <a:rPr lang="hr-HR" sz="1400" dirty="0"/>
            </a:br>
            <a:r>
              <a:rPr lang="hr-HR" sz="1400" dirty="0"/>
              <a:t>Ako dobijete grešku "The style property expects a mapping from style properties to values not a string", provjerite da ste unutar style atributa stavili JavaScript objekt, a ne string.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A78481-1008-F3A2-F36D-9C5676FFF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370" y="3487993"/>
            <a:ext cx="20002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1A4D7-8701-0404-08B9-ADE56C4B2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A619-5D84-72B2-63E8-17A358E4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949CEA-2047-FC00-9A43-B4C957BD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b="1" dirty="0"/>
              <a:t>Dodajte logiku za dinamički sadržaj: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Dohvatite trenutačno vrijeme pomoću Date objekta.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je vrijeme između ponoći i 12:00, neka h1 prikazuje "Good morning".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je vrijeme između 12:00 i 18:00, neka h1 prikazuje "Good afternoon".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je vrijeme između 18:00 i ponoći, neka h1 prikazuje "Good evening".</a:t>
            </a:r>
          </a:p>
          <a:p>
            <a:pPr>
              <a:buNone/>
            </a:pPr>
            <a:r>
              <a:rPr lang="hr-HR" b="1" dirty="0"/>
              <a:t>Primijenite CSS klasu: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U CSS datoteci definirajte klasu (npr. heading) s unaprijed pripremljenim stilovima.</a:t>
            </a:r>
          </a:p>
          <a:p>
            <a:pPr>
              <a:buNone/>
            </a:pPr>
            <a:r>
              <a:rPr lang="hr-HR" b="1" dirty="0"/>
              <a:t>Dodajte tu klasu h1 elementu kako biste primijenili odgovarajuće stilove.</a:t>
            </a:r>
          </a:p>
          <a:p>
            <a:pPr>
              <a:buNone/>
            </a:pPr>
            <a:r>
              <a:rPr lang="hr-HR" b="1" dirty="0"/>
              <a:t>Dodajte dinamičko inline stiliranje:</a:t>
            </a:r>
          </a:p>
          <a:p>
            <a:pPr>
              <a:buNone/>
            </a:pPr>
            <a:r>
              <a:rPr lang="hr-HR" b="1" dirty="0"/>
              <a:t>Na temelju trenutačnog vremena, postavite inline stilove tako da: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se prikazuje "Good morning", tekst bude crven.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se prikazuje "Good afternoon", tekst bude zelen.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se prikazuje "Good evening", tekst bude plav.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330CF2-D0B0-3B34-62EC-A768F6E8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7" y="3162300"/>
            <a:ext cx="21907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7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59AD-6877-B8C7-5A64-C7C7D333F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DD375D-51EE-E116-B08D-C0E3AAA1CF0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KOMPONENTE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6EEA2-BF8A-6D58-F649-502EEC0C246F}"/>
              </a:ext>
            </a:extLst>
          </p:cNvPr>
          <p:cNvSpPr txBox="1"/>
          <p:nvPr/>
        </p:nvSpPr>
        <p:spPr>
          <a:xfrm>
            <a:off x="1165122" y="1604152"/>
            <a:ext cx="45277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Modularnost:</a:t>
            </a:r>
            <a:r>
              <a:rPr lang="hr-HR" dirty="0"/>
              <a:t> Razbijanjem koda na manje komponente olakšavate čitanje, održavanje i ponovno korištenje istog koda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hr-HR" b="1" dirty="0"/>
              <a:t>Ponovno korištenje:</a:t>
            </a:r>
            <a:r>
              <a:rPr lang="hr-HR" dirty="0"/>
              <a:t> Jednom definiranu komponentu možete koristiti na više mjesta unutar aplikacije bez dupliciranja koda.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hr-HR" b="1" dirty="0"/>
              <a:t>Organizacija:</a:t>
            </a:r>
            <a:r>
              <a:rPr lang="hr-HR" dirty="0"/>
              <a:t> Manji </a:t>
            </a:r>
            <a:r>
              <a:rPr lang="hr-HR" dirty="0" err="1"/>
              <a:t>fajlovi</a:t>
            </a:r>
            <a:r>
              <a:rPr lang="hr-HR" dirty="0"/>
              <a:t> čine vaš projekt preglednijim i lakšim za navigaciju, pogotovo u većim aplikacijama.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689F5-586D-B7F0-5188-84868614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543" y="1604152"/>
            <a:ext cx="285750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8FD0C-90C7-0FA7-690C-475BB792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43" y="2491342"/>
            <a:ext cx="2838450" cy="142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D4FE33-54B6-0CF3-7D45-F16D33AEE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543" y="4576762"/>
            <a:ext cx="114300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079FAA-31B4-B43E-6AA7-865B45BDB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543" y="4064332"/>
            <a:ext cx="3409950" cy="314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4D314C-BA50-1F36-168D-FBD6C9AAB4F7}"/>
              </a:ext>
            </a:extLst>
          </p:cNvPr>
          <p:cNvSpPr txBox="1"/>
          <p:nvPr/>
        </p:nvSpPr>
        <p:spPr>
          <a:xfrm>
            <a:off x="7128258" y="5205138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za </a:t>
            </a:r>
            <a:r>
              <a:rPr lang="en-US" dirty="0" err="1"/>
              <a:t>liste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834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84CA-E51E-16C8-7E3B-EB876F18A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4ED0-12CD-A711-AFA9-01C58866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4C53EB-D1E4-81D7-3921-50864624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Segmentirajte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</a:t>
            </a:r>
            <a:r>
              <a:rPr lang="en-US" b="1" dirty="0" err="1"/>
              <a:t>iz</a:t>
            </a:r>
            <a:r>
              <a:rPr lang="en-US" b="1" dirty="0"/>
              <a:t> Good afternoon </a:t>
            </a:r>
            <a:r>
              <a:rPr lang="en-US" b="1" dirty="0" err="1"/>
              <a:t>vjezbe</a:t>
            </a:r>
            <a:r>
              <a:rPr lang="en-US" b="1" dirty="0"/>
              <a:t> u </a:t>
            </a:r>
            <a:r>
              <a:rPr lang="en-US" b="1" dirty="0" err="1"/>
              <a:t>komponente</a:t>
            </a:r>
            <a:r>
              <a:rPr lang="en-US" b="1" dirty="0"/>
              <a:t>.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A569EC-9DD4-1CC6-03AB-0A63DCBC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7" y="3162300"/>
            <a:ext cx="21907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627CC-0D5A-CE17-3509-D770949FE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F53004-562C-0707-A153-54FDE3DA94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E6 MODUL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270C9-D674-81AF-6144-BB194663E0D1}"/>
              </a:ext>
            </a:extLst>
          </p:cNvPr>
          <p:cNvSpPr txBox="1"/>
          <p:nvPr/>
        </p:nvSpPr>
        <p:spPr>
          <a:xfrm>
            <a:off x="1165122" y="1604152"/>
            <a:ext cx="45277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Razbijanje koda na manje dijelove čini ga preglednijim i lakšim za održavanje.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r>
              <a:rPr lang="en-US" dirty="0"/>
              <a:t>- </a:t>
            </a:r>
            <a:r>
              <a:rPr lang="hr-HR" dirty="0"/>
              <a:t>Import i </a:t>
            </a:r>
            <a:r>
              <a:rPr lang="hr-HR" dirty="0" err="1"/>
              <a:t>export</a:t>
            </a:r>
            <a:r>
              <a:rPr lang="hr-HR" dirty="0"/>
              <a:t> omogućuju ponovno korištenje koda i jasniju organizaciju projekata.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r>
              <a:rPr lang="en-US" dirty="0"/>
              <a:t>- M</a:t>
            </a:r>
            <a:r>
              <a:rPr lang="hr-HR" dirty="0" err="1"/>
              <a:t>odularnost</a:t>
            </a:r>
            <a:r>
              <a:rPr lang="hr-HR" dirty="0"/>
              <a:t> je temelj za složenije aplikacije, uključujući i </a:t>
            </a:r>
            <a:r>
              <a:rPr lang="hr-HR" dirty="0" err="1"/>
              <a:t>React</a:t>
            </a:r>
            <a:r>
              <a:rPr lang="hr-HR" dirty="0"/>
              <a:t> projekte, gdje se komponente također uvoze i izvoze na sličan način.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63268-D743-4800-F783-9A0619336F5C}"/>
              </a:ext>
            </a:extLst>
          </p:cNvPr>
          <p:cNvSpPr txBox="1"/>
          <p:nvPr/>
        </p:nvSpPr>
        <p:spPr>
          <a:xfrm>
            <a:off x="7157582" y="2647600"/>
            <a:ext cx="482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Svaki modul (</a:t>
            </a:r>
            <a:r>
              <a:rPr lang="hr-HR" dirty="0" err="1"/>
              <a:t>fajl</a:t>
            </a:r>
            <a:r>
              <a:rPr lang="hr-HR" dirty="0"/>
              <a:t>) može imati samo jedan </a:t>
            </a:r>
            <a:r>
              <a:rPr lang="hr-HR" dirty="0" err="1"/>
              <a:t>default</a:t>
            </a:r>
            <a:r>
              <a:rPr lang="hr-HR" dirty="0"/>
              <a:t> </a:t>
            </a:r>
            <a:r>
              <a:rPr lang="hr-HR" dirty="0" err="1"/>
              <a:t>export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24EAC-7BA7-FF30-7D5B-C8864A98E20E}"/>
              </a:ext>
            </a:extLst>
          </p:cNvPr>
          <p:cNvSpPr txBox="1"/>
          <p:nvPr/>
        </p:nvSpPr>
        <p:spPr>
          <a:xfrm>
            <a:off x="7168167" y="3314474"/>
            <a:ext cx="482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uvozite </a:t>
            </a:r>
            <a:r>
              <a:rPr lang="hr-HR" dirty="0" err="1"/>
              <a:t>default</a:t>
            </a:r>
            <a:r>
              <a:rPr lang="hr-HR" dirty="0"/>
              <a:t> </a:t>
            </a:r>
            <a:r>
              <a:rPr lang="hr-HR" dirty="0" err="1"/>
              <a:t>export</a:t>
            </a:r>
            <a:r>
              <a:rPr lang="hr-HR" dirty="0"/>
              <a:t>, možete mu dati bilo koje 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8D391-2504-AE5F-AB60-D91BA2FD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67" y="904073"/>
            <a:ext cx="1895475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77BD28-5E5E-B155-48AA-E6BCC6815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583" y="1875849"/>
            <a:ext cx="2609850" cy="657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CFBA14-6C45-F76B-AC18-6C23A10550C7}"/>
              </a:ext>
            </a:extLst>
          </p:cNvPr>
          <p:cNvSpPr txBox="1"/>
          <p:nvPr/>
        </p:nvSpPr>
        <p:spPr>
          <a:xfrm>
            <a:off x="7157583" y="4847082"/>
            <a:ext cx="482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A</a:t>
            </a:r>
            <a:r>
              <a:rPr lang="hr-HR" dirty="0" err="1"/>
              <a:t>ko</a:t>
            </a:r>
            <a:r>
              <a:rPr lang="hr-HR" dirty="0"/>
              <a:t> želite izvesti više stvari iz istog modula, možete koristiti imenovane </a:t>
            </a:r>
            <a:r>
              <a:rPr lang="hr-HR" dirty="0" err="1"/>
              <a:t>exporte</a:t>
            </a:r>
            <a:endParaRPr lang="hr-H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37ED86-B22D-7DA8-1E2C-E33FE476B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888" y="4015125"/>
            <a:ext cx="2458557" cy="7311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CF51F3-C963-9DF8-8449-93A69963F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562" y="4052607"/>
            <a:ext cx="3131843" cy="6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7D2D-695B-63FF-47E3-C61631E2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D0379-31F3-AE87-2CBE-81B7A3BD2CB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E6 MODUL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A1064-7B0F-CD38-97BA-0736E92A1809}"/>
              </a:ext>
            </a:extLst>
          </p:cNvPr>
          <p:cNvSpPr txBox="1"/>
          <p:nvPr/>
        </p:nvSpPr>
        <p:spPr>
          <a:xfrm>
            <a:off x="990600" y="1352423"/>
            <a:ext cx="4822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Možete uvesti sve iz modula koristeći zvjezdicu (*), što stvara objekt s </a:t>
            </a:r>
            <a:r>
              <a:rPr lang="hr-HR" dirty="0" err="1"/>
              <a:t>exportiranim</a:t>
            </a:r>
            <a:r>
              <a:rPr lang="hr-HR" dirty="0"/>
              <a:t> vrijednostima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E8520-87B0-2415-8381-758474FE32B6}"/>
              </a:ext>
            </a:extLst>
          </p:cNvPr>
          <p:cNvSpPr txBox="1"/>
          <p:nvPr/>
        </p:nvSpPr>
        <p:spPr>
          <a:xfrm>
            <a:off x="1043813" y="2591460"/>
            <a:ext cx="482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Ovo smanjuje jasnoću, pa se često ne preporučuje.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86014-1019-565C-87AE-E55F4DF6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88" y="3789807"/>
            <a:ext cx="5191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9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E9498-88BA-6922-994F-12A0B97B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0E06-1F24-72F7-E50D-4F7BD30E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45EB5F-C325-E098-9028-F3ECD9DB4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Uvezite</a:t>
            </a:r>
            <a:r>
              <a:rPr lang="en-US" dirty="0"/>
              <a:t> </a:t>
            </a:r>
            <a:r>
              <a:rPr lang="hr-HR" dirty="0"/>
              <a:t>funkcije koje se nalaze u datoteci </a:t>
            </a:r>
            <a:r>
              <a:rPr lang="hr-HR" b="1" dirty="0"/>
              <a:t>calculator.js,</a:t>
            </a:r>
            <a:r>
              <a:rPr lang="hr-HR" dirty="0"/>
              <a:t> a nakon uvoza, one će se koristiti u svakom od ovih </a:t>
            </a:r>
            <a:r>
              <a:rPr lang="hr-HR" b="1" dirty="0"/>
              <a:t>&lt;li&gt; </a:t>
            </a:r>
            <a:r>
              <a:rPr lang="hr-HR" dirty="0"/>
              <a:t>elemenata za izračunavanje broja koji će se prikazati na web stranici.</a:t>
            </a:r>
          </a:p>
          <a:p>
            <a:r>
              <a:rPr lang="hr-HR" dirty="0"/>
              <a:t>Cilj je da rezultati budu isti kao na slici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7703F-B7D8-4947-BC44-D4A0F3C1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333" y="4240951"/>
            <a:ext cx="13144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E15E3-0857-9899-C780-A62806C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25" y="828122"/>
            <a:ext cx="2884504" cy="29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DF0C-B87F-1534-EFF5-2A3527096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D31D95-A0C8-C05A-637E-B29F430D16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LOKALNO INSTALIRANJE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6EF033-C22C-4CE4-7AF7-100779B3F12A}"/>
              </a:ext>
            </a:extLst>
          </p:cNvPr>
          <p:cNvSpPr txBox="1"/>
          <p:nvPr/>
        </p:nvSpPr>
        <p:spPr>
          <a:xfrm>
            <a:off x="990600" y="1352423"/>
            <a:ext cx="9381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Upustva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google doc - https://docs.google.com/document/d/1TrILxSJhYKtB0-27JvE9_gCZ5uc_g2ZiCwqHR66E1cM/edit?usp=sharing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1B238-A77C-A4C0-8543-8E8DB6CA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79" y="2482531"/>
            <a:ext cx="2875442" cy="29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0829E5-EBA7-C886-B214-68BC0C03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B54BBB0-24C3-34EA-BD12-D41BA8DA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dodajte</a:t>
            </a:r>
            <a:r>
              <a:rPr lang="en-US" sz="1200" b="1" dirty="0"/>
              <a:t> </a:t>
            </a:r>
            <a:r>
              <a:rPr lang="en-US" sz="1200" b="1" dirty="0" err="1"/>
              <a:t>interaktivnost</a:t>
            </a:r>
            <a:r>
              <a:rPr lang="en-US" sz="1200" b="1" dirty="0"/>
              <a:t> </a:t>
            </a:r>
            <a:r>
              <a:rPr lang="en-US" sz="1200" b="1" dirty="0" err="1"/>
              <a:t>svom</a:t>
            </a:r>
            <a:r>
              <a:rPr lang="en-US" sz="1200" b="1" dirty="0"/>
              <a:t> video </a:t>
            </a:r>
            <a:r>
              <a:rPr lang="en-US" sz="1200" b="1" dirty="0" err="1"/>
              <a:t>klub</a:t>
            </a:r>
            <a:r>
              <a:rPr lang="en-US" sz="1200" b="1" dirty="0"/>
              <a:t> </a:t>
            </a:r>
            <a:r>
              <a:rPr lang="en-US" sz="1200" b="1" dirty="0" err="1"/>
              <a:t>sajtu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dodati</a:t>
            </a:r>
            <a:r>
              <a:rPr lang="en-US" sz="1200" dirty="0"/>
              <a:t> </a:t>
            </a:r>
            <a:r>
              <a:rPr lang="en-US" sz="1200" dirty="0" err="1"/>
              <a:t>funkcinalnost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kategorije</a:t>
            </a:r>
            <a:r>
              <a:rPr lang="en-US" sz="1200" dirty="0"/>
              <a:t> da </a:t>
            </a:r>
            <a:r>
              <a:rPr lang="en-US" sz="1200" dirty="0" err="1"/>
              <a:t>izadje</a:t>
            </a:r>
            <a:r>
              <a:rPr lang="en-US" sz="1200" dirty="0"/>
              <a:t> </a:t>
            </a:r>
            <a:r>
              <a:rPr lang="en-US" sz="1200" dirty="0" err="1"/>
              <a:t>padajuci</a:t>
            </a:r>
            <a:r>
              <a:rPr lang="en-US" sz="1200" dirty="0"/>
              <a:t> </a:t>
            </a:r>
            <a:r>
              <a:rPr lang="en-US" sz="1200" dirty="0" err="1"/>
              <a:t>meni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40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E6F83C-F0B4-8FE9-F30F-B5B791B4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83" y="3638659"/>
            <a:ext cx="6571277" cy="2447800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🔹 Snaga Reacta leži u njegovoj sposobnosti da složeno korisničko sučelje razbije na manje, upravljive dijelove nazvane komponente. Ovaj modularni pristup olakšava održavanje i ažuriranje koda.</a:t>
            </a:r>
          </a:p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Namijenjen je izradi modernih, interaktivnih web sučelja.</a:t>
            </a:r>
          </a:p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Visoko je cijenjen na tržištu rada, pogotovo za full-stack i frontend developere.</a:t>
            </a:r>
          </a:p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Pruža jednostavan, ali snažan pristup za kreiranje ponovno upotrebljivih elemenata korisničkog sučelja.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7D7787-49EB-6B9B-05DA-9D86D6436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71" y="771541"/>
            <a:ext cx="59817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SANDBOX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648311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👉CodeSandbox omogućuje trenutačno postavljanje i deployanje vaših React projekata bez potrebe za komplikacijama poput instalacije Reacta ili upravljanja različitim verzijama. 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Ovaj alat je posebno koristan za zajedničko kodiranje, učinkovito upravljanje ovisnostima i jednostavno dijeljenje vaših aplikacija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3A20D-96C1-DFA5-CD7C-DF67E2F3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55" y="1648311"/>
            <a:ext cx="3438065" cy="23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26C29-E5DB-8F42-7ABD-32E2D7240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E82EA-D373-03CA-6CCC-BAF066A4354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SANDBOX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EA898-A537-1951-2C43-E14AC2A4F36E}"/>
              </a:ext>
            </a:extLst>
          </p:cNvPr>
          <p:cNvSpPr txBox="1"/>
          <p:nvPr/>
        </p:nvSpPr>
        <p:spPr>
          <a:xfrm>
            <a:off x="570614" y="1648311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👉CodeSandbox omogućuje trenutačno postavljanje i deployanje vaših React projekata bez potrebe za komplikacijama poput instalacije Reacta ili upravljanja različitim verzijama. 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Ovaj alat je posebno koristan za zajedničko kodiranje, učinkovito upravljanje ovisnostima i jednostavno dijeljenje vaših aplikacija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33215-945A-19F5-0993-6B0B49E9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55" y="1648311"/>
            <a:ext cx="3438065" cy="23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Izmjenite</a:t>
            </a:r>
            <a:r>
              <a:rPr lang="en-US" dirty="0"/>
              <a:t> HTML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postojecem</a:t>
            </a:r>
            <a:r>
              <a:rPr lang="en-US" dirty="0"/>
              <a:t> </a:t>
            </a:r>
            <a:r>
              <a:rPr lang="en-US" dirty="0" err="1"/>
              <a:t>websiteu</a:t>
            </a:r>
            <a:r>
              <a:rPr lang="en-US" dirty="0"/>
              <a:t> da </a:t>
            </a:r>
            <a:r>
              <a:rPr lang="en-US" dirty="0" err="1"/>
              <a:t>dobijete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8F544-E29F-3BA2-73C8-6BD313B2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368" y="2443011"/>
            <a:ext cx="2943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7EA4D-80D3-520B-420A-54221C08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33C4B-6EAB-40AE-E4D4-EF5E3A87CAD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JSX I BABEL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5E927-4D0F-1F37-5055-CF9BCD5D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997" y="986176"/>
            <a:ext cx="3077901" cy="1786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BE4D2-6F8E-F528-0790-69828567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370" y="986176"/>
            <a:ext cx="1994335" cy="1676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A84F1-7041-E495-1CD4-5535079BC578}"/>
              </a:ext>
            </a:extLst>
          </p:cNvPr>
          <p:cNvSpPr txBox="1"/>
          <p:nvPr/>
        </p:nvSpPr>
        <p:spPr>
          <a:xfrm>
            <a:off x="1120877" y="1397675"/>
            <a:ext cx="45277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hr-HR" b="1" dirty="0"/>
              <a:t>Babel i JSX transformacija</a:t>
            </a:r>
            <a:endParaRPr lang="hr-HR" dirty="0"/>
          </a:p>
          <a:p>
            <a:r>
              <a:rPr lang="hr-HR" dirty="0"/>
              <a:t>JSX omogućuje pisanje HTML-a unutar JavaScript koda, koji se potom pretvara u standardni JavaScript pomoću Babel kompajlera. 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Ovaj pristup olakšava čitanje koda te smanjuje broj linija potrebnih za manipulaciju DOM-om, u usporedbi s tradicionalnim pristupom korištenja document.createElement().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CCA476-5BA2-0381-EDE5-08C144507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98" y="2960972"/>
            <a:ext cx="4200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E4482-1464-5E6F-601E-08FA6045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923A25-DB01-B8D8-0812-1F30739056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JSX I BABEL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A68F-717C-CAC4-5412-114FEC16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65" y="1057188"/>
            <a:ext cx="4095135" cy="21389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24AFA-21FC-BBA3-EF0B-43B27183062B}"/>
              </a:ext>
            </a:extLst>
          </p:cNvPr>
          <p:cNvGrpSpPr/>
          <p:nvPr/>
        </p:nvGrpSpPr>
        <p:grpSpPr>
          <a:xfrm>
            <a:off x="1119648" y="1879964"/>
            <a:ext cx="1962150" cy="771525"/>
            <a:chOff x="1119648" y="1559373"/>
            <a:chExt cx="1962150" cy="7715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D28A87-BB5E-6A5E-015C-DD65ED13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9648" y="1559373"/>
              <a:ext cx="1752600" cy="4381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CE5B28-5366-E6DF-00AD-961248E5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648" y="1997523"/>
              <a:ext cx="1962150" cy="333375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85F0C5A-C198-902B-867B-C12C441C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48" y="2745147"/>
            <a:ext cx="1781175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B6FDBC-B88E-2AED-A0DE-D29586F7C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48" y="3124917"/>
            <a:ext cx="4257675" cy="333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FA5781-BDAB-CD83-1BD9-3BCA74BBD7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648" y="3819525"/>
            <a:ext cx="2933700" cy="781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81567F-B142-B904-1500-D8CD86D48C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223" y="4775907"/>
            <a:ext cx="2876550" cy="4000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4E4477-17BE-DD27-2782-63747B57B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4210050"/>
            <a:ext cx="5619750" cy="723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D2D546-AAFE-AD60-C088-0C58ABD367F8}"/>
              </a:ext>
            </a:extLst>
          </p:cNvPr>
          <p:cNvSpPr txBox="1"/>
          <p:nvPr/>
        </p:nvSpPr>
        <p:spPr>
          <a:xfrm>
            <a:off x="988449" y="1113736"/>
            <a:ext cx="5798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U JSX-u mogu se umetnuti samo izrazi (koji vraćaju vrijednost), a ne izjave (if, switch, itd.) </a:t>
            </a:r>
          </a:p>
        </p:txBody>
      </p:sp>
    </p:spTree>
    <p:extLst>
      <p:ext uri="{BB962C8B-B14F-4D97-AF65-F5344CB8AC3E}">
        <p14:creationId xmlns:p14="http://schemas.microsoft.com/office/powerpoint/2010/main" val="39395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26EB-C0FB-07EB-C443-6323774F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9B66-326A-BECF-F544-C78128EA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8EDB9B-97BE-72CA-902E-1A81A05C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b="1" dirty="0"/>
              <a:t>Zadatak: Kreiranje React aplikacije s dinamičkim sadržajem</a:t>
            </a:r>
            <a:endParaRPr lang="en-US" b="1" dirty="0"/>
          </a:p>
          <a:p>
            <a:pPr>
              <a:buNone/>
            </a:pPr>
            <a:r>
              <a:rPr lang="hr-HR" b="1" dirty="0"/>
              <a:t>Forkaj i pripremi projekt</a:t>
            </a:r>
            <a:endParaRPr lang="hr-HR" dirty="0"/>
          </a:p>
          <a:p>
            <a:r>
              <a:rPr lang="hr-HR" b="1" dirty="0"/>
              <a:t>Postavi osnovnu strukturu aplikacije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U datoteci index.js importaj module React i ReactDOM</a:t>
            </a:r>
            <a:r>
              <a:rPr lang="en-US" dirty="0">
                <a:solidFill>
                  <a:schemeClr val="bg1"/>
                </a:solidFill>
              </a:rPr>
              <a:t> I App.js</a:t>
            </a:r>
            <a:endParaRPr lang="hr-H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hr-HR" b="1" dirty="0"/>
              <a:t>Kreiraj JSX kod koji će se prikazivati</a:t>
            </a:r>
            <a:r>
              <a:rPr lang="en-US" b="1" dirty="0"/>
              <a:t> text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slike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U metodi za prikazivanje (renderiranje), omotaj sve HTML elemente unutar jednog div elementa.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Kreiraj dva HTML paragrafa: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Prvi paragraf treba sadržavati tekst "Created by ..." te umetnuti ime autora preko varijable.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Drugi paragraf treba sadržavati tekst "Copyright ©" te dinamički prikazati trenutačnu godinu.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Umetni dinamički sadržaj pomoću JavaScript izraza: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Definiraj varijablu koja sadrži tvoje ime.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Kreiraj novi objekt tipa Date i pomoću odgovarajuće metode dohvati trenutačnu godinu.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hr-HR" i="1" dirty="0">
                <a:solidFill>
                  <a:schemeClr val="bg1"/>
                </a:solidFill>
              </a:rPr>
              <a:t>Napomena: Ne zaboravi dodati zagrade kod poziva metode!</a:t>
            </a:r>
            <a:endParaRPr lang="hr-H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hr-HR" b="1" dirty="0"/>
              <a:t>Prikaži sadržaj u DOM-u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b="1" dirty="0"/>
              <a:t>Testiraj i ispravi eventualne greške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2E107-AF25-9C0E-6EA3-54FE794D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04" y="2724150"/>
            <a:ext cx="1428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755A-8E77-1AB7-0F0A-5FF69DCF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A5CB1F-8C9E-DC34-23FF-1D029477EB9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STYLING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FB4C6-4D39-08A7-4A82-AEF3310AEAA1}"/>
              </a:ext>
            </a:extLst>
          </p:cNvPr>
          <p:cNvSpPr txBox="1"/>
          <p:nvPr/>
        </p:nvSpPr>
        <p:spPr>
          <a:xfrm>
            <a:off x="1120877" y="1397675"/>
            <a:ext cx="45277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b="1" dirty="0"/>
              <a:t>Atributi s više riječi moraju biti napisani u camelCase notaciji</a:t>
            </a:r>
            <a:br>
              <a:rPr lang="en-US" b="1" dirty="0"/>
            </a:b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contentEditable</a:t>
            </a:r>
            <a:r>
              <a:rPr lang="hr-HR" dirty="0"/>
              <a:t> umjesto </a:t>
            </a:r>
            <a:r>
              <a:rPr lang="hr-HR" b="1" dirty="0"/>
              <a:t>contenteditable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spellCheck</a:t>
            </a:r>
            <a:r>
              <a:rPr lang="hr-HR" dirty="0"/>
              <a:t> umjesto spellcheck</a:t>
            </a:r>
          </a:p>
          <a:p>
            <a:r>
              <a:rPr lang="hr-HR" dirty="0"/>
              <a:t>Korištenje ispravnih notacija omogućuje da React pravilno interpretira vrijednosti.</a:t>
            </a:r>
          </a:p>
          <a:p>
            <a:pPr>
              <a:buNone/>
            </a:pP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55C10-0155-E4E5-CF46-BC558C6C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5361"/>
            <a:ext cx="297180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BE5CA-68A5-AC87-B0EB-079F0C8F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7859"/>
            <a:ext cx="3143250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86A2A0-1603-B99F-195E-F9D26845E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037" y="2671762"/>
            <a:ext cx="31337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1427</Words>
  <Application>Microsoft Office PowerPoint</Application>
  <PresentationFormat>Widescreen</PresentationFormat>
  <Paragraphs>156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Open Sans Semibold</vt:lpstr>
      <vt:lpstr>Wingdings</vt:lpstr>
      <vt:lpstr>Office Theme</vt:lpstr>
      <vt:lpstr>Uvod u REACT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196</cp:revision>
  <dcterms:created xsi:type="dcterms:W3CDTF">2021-08-14T09:32:24Z</dcterms:created>
  <dcterms:modified xsi:type="dcterms:W3CDTF">2025-03-31T13:52:01Z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