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9"/>
  </p:notesMasterIdLst>
  <p:sldIdLst>
    <p:sldId id="282" r:id="rId5"/>
    <p:sldId id="260" r:id="rId6"/>
    <p:sldId id="261" r:id="rId7"/>
    <p:sldId id="283" r:id="rId8"/>
    <p:sldId id="285" r:id="rId9"/>
    <p:sldId id="284" r:id="rId10"/>
    <p:sldId id="286" r:id="rId11"/>
    <p:sldId id="287" r:id="rId12"/>
    <p:sldId id="288" r:id="rId13"/>
    <p:sldId id="289" r:id="rId14"/>
    <p:sldId id="290" r:id="rId15"/>
    <p:sldId id="263" r:id="rId16"/>
    <p:sldId id="270" r:id="rId17"/>
    <p:sldId id="266" r:id="rId18"/>
    <p:sldId id="264" r:id="rId19"/>
    <p:sldId id="272" r:id="rId20"/>
    <p:sldId id="273" r:id="rId21"/>
    <p:sldId id="274" r:id="rId22"/>
    <p:sldId id="275" r:id="rId23"/>
    <p:sldId id="267" r:id="rId24"/>
    <p:sldId id="268" r:id="rId25"/>
    <p:sldId id="269" r:id="rId26"/>
    <p:sldId id="265" r:id="rId27"/>
    <p:sldId id="27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F4B0D"/>
    <a:srgbClr val="115411"/>
    <a:srgbClr val="196C1C"/>
    <a:srgbClr val="2C782D"/>
    <a:srgbClr val="2F792E"/>
    <a:srgbClr val="1A6332"/>
    <a:srgbClr val="27954C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816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psum.com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www.broipsum.com/" TargetMode="External"/><Relationship Id="rId4" Type="http://schemas.openxmlformats.org/officeDocument/2006/relationships/hyperlink" Target="https://baconipsum.com/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522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https://developer.mozilla.org/en-US/docs/Web/HTML/Element/Heading_Elements</a:t>
            </a:r>
            <a:r>
              <a:rPr lang="en-US" dirty="0"/>
              <a:t> – docs za </a:t>
            </a:r>
            <a:r>
              <a:rPr lang="en-US" dirty="0" err="1"/>
              <a:t>tagove</a:t>
            </a:r>
            <a:endParaRPr lang="en-US" dirty="0"/>
          </a:p>
          <a:p>
            <a:r>
              <a:rPr lang="en-US" dirty="0"/>
              <a:t>BONUS – </a:t>
            </a:r>
            <a:r>
              <a:rPr lang="en-US" dirty="0" err="1"/>
              <a:t>tko</a:t>
            </a:r>
            <a:r>
              <a:rPr lang="en-US" dirty="0"/>
              <a:t> </a:t>
            </a:r>
            <a:r>
              <a:rPr lang="en-US" dirty="0" err="1"/>
              <a:t>uspije</a:t>
            </a:r>
            <a:r>
              <a:rPr lang="en-US" dirty="0"/>
              <a:t> </a:t>
            </a:r>
            <a:r>
              <a:rPr lang="en-US" dirty="0" err="1"/>
              <a:t>napraviti</a:t>
            </a:r>
            <a:r>
              <a:rPr lang="en-US" dirty="0"/>
              <a:t> </a:t>
            </a:r>
            <a:r>
              <a:rPr lang="en-US" dirty="0" err="1"/>
              <a:t>tanku</a:t>
            </a:r>
            <a:r>
              <a:rPr lang="en-US" dirty="0"/>
              <a:t> </a:t>
            </a:r>
            <a:r>
              <a:rPr lang="en-US" dirty="0" err="1"/>
              <a:t>crtu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 h2</a:t>
            </a:r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10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Web tools for dummy text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Lipsum.com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Standard Lorem Ipsum.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Bacon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Meat-themed text.</a:t>
            </a:r>
          </a:p>
          <a:p>
            <a:pPr marL="742950" lvl="1" indent="-285750" rtl="0" fontAlgn="base">
              <a:buFont typeface="Arial" panose="020B0604020202020204" pitchFamily="34" charset="0"/>
              <a:buChar char="•"/>
            </a:pPr>
            <a:r>
              <a:rPr lang="hr-HR" sz="1100" b="0" i="0" u="sng" strike="noStrike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Bro Ipsum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– Bro culture text.</a:t>
            </a:r>
          </a:p>
          <a:p>
            <a:pPr marL="742950" lvl="1" indent="-2857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hr-H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Search "Funny Lorem Ipsum"</a:t>
            </a:r>
            <a:r>
              <a:rPr lang="hr-HR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for more variations.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660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7543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8C91-0E6B-0F01-5980-64F972DAE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F0C22B-8DCE-8BA6-4D5C-33E4EF9E6F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41C37C-9A67-DD44-E40F-D73B823E4D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0B2DBD-6574-3FD0-B356-218E43F6DB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5FF3F-0578-F3F0-C994-21B2B721C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F50E4-F05A-7162-4FE5-14F33DEEC7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F50A6E-9E12-C15F-92FD-D4027D97E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Prakticna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primjena</a:t>
            </a: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&lt;p&gt;Prvi paragraf.&lt;/p&gt;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&lt;hr /&gt; 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hr-HR" sz="1600" dirty="0"/>
              <a:t>&lt;p&gt;Drugi paragraf.&lt;/p&gt;</a:t>
            </a:r>
            <a:endParaRPr lang="en-US" sz="1600" dirty="0"/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6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Vidjeti svijet u zrnu pijeska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nebo u divljem cvijetu,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Držati beskonačnost u ruci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/&gt;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I vječnost u jednom satu.</a:t>
            </a:r>
          </a:p>
          <a:p>
            <a:pPr>
              <a:lnSpc>
                <a:spcPts val="1425"/>
              </a:lnSpc>
            </a:pP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hr-HR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hr-HR" sz="16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hr-HR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1"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endParaRPr 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DC0B80-8D3B-7D0D-D8F0-001404BAEA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944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17/02/2025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17/02/2025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17/02/2025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17/02/2025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17/02/2025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17/02/2025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17/02/2025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17/02/2025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hr-HR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HTML I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CSS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Osnove</a:t>
            </a:r>
            <a:r>
              <a:rPr lang="en-US" dirty="0"/>
              <a:t> HTML-a </a:t>
            </a:r>
            <a:r>
              <a:rPr lang="en-US" dirty="0" err="1"/>
              <a:t>i</a:t>
            </a:r>
            <a:r>
              <a:rPr lang="en-US" dirty="0"/>
              <a:t> CSS-a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C03DBD-7E07-21B7-6FED-9AE819FDB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D56F448-7DC9-EB49-457B-CB01C51FF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HTML Void element</a:t>
            </a:r>
            <a:r>
              <a:rPr lang="en-US" dirty="0"/>
              <a:t>I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AD79EFF-EFB7-BE57-4362-A0FA11451015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Void elementi su HTML elementi koji ne sadrže sadržaj i ne zahtijevaju zatvarajuću oznaku.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258CF9B-B7F9-706E-AC41-654217F321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721" y="4020483"/>
            <a:ext cx="3843338" cy="131125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45CFCD1-C17D-92F2-564F-2801A5E5D8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943" y="4084674"/>
            <a:ext cx="3695700" cy="130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E72CC03-8E7B-D353-D595-A354D0A98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5474" y="2886043"/>
            <a:ext cx="69532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7128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802A20-8ECA-2548-F695-7AE47D0C1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D0FA21-BEF5-09F8-2BD2-43B8AAC49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r-HR" dirty="0"/>
              <a:t>Vježba</a:t>
            </a:r>
            <a:r>
              <a:rPr lang="en-US" dirty="0"/>
              <a:t> 2</a:t>
            </a:r>
            <a:r>
              <a:rPr lang="hr-HR" dirty="0"/>
              <a:t>: Formatiranje web stranice koristeći void elemente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80641E-8EB0-999E-E637-32B05E9E3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8655" y="1819641"/>
            <a:ext cx="5154690" cy="3707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410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08E48B9-DBFB-4545-9C1E-FF2262888D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B6B0B-E723-3548-BBE3-DE5BD880B9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E7EBC-F522-134A-A530-C56BC33B5CF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37F820-3C11-004B-9B8C-B2AF88FD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B5A440B-ED31-2A48-B74C-130861AB8FE0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1108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3A5C2-59F0-1E4C-AE73-F09052EF7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7705C5-220D-854C-82C7-3F5DFC84C3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3C23EB-4872-DF4F-8CB9-C3A8C07CBE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978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9630EC-DDFF-DF4E-88AE-E9C1FFEB4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298024-5B15-D141-85A6-2269E3D2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0F9F1-4EFC-E343-A949-0DD51C549CA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528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1964D-418A-5149-9251-325D8A052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1C2D1-39CB-C34C-B94C-7E3FEA66BA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6A4A2C-EF06-D64F-9502-7073E0189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295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370126AC-D15F-C34C-B689-671D8108B86D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919E52-B0DF-4744-A84F-2D4BB152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D84524-89A4-DB47-BF72-911F1FE04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984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468A8BD2-A213-D84B-81C2-22B08D0AB3A5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F5710F-F47B-5D48-AB17-8114747C1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C85A26-91D2-374F-9D13-0ADE24F86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9864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27073D57-D0A7-D349-AD31-87A41BE5CCD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3E68CE-7075-714C-976F-A78F01BD8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5F125A-4424-674F-9E40-B904CD37D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8206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76DF399B-6A53-F045-AB09-8553BE7D18A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D12B56-F705-924A-AE46-58078BF5E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A19C17-CB0D-6D45-8CDC-6A8A3C7935D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40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F21CAE-5AD6-4844-B067-00C0DB42E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 anchor="ctr">
            <a:normAutofit/>
          </a:bodyPr>
          <a:lstStyle/>
          <a:p>
            <a:r>
              <a:rPr lang="hr-HR" b="1" i="0" u="none" strike="noStrike">
                <a:effectLst/>
              </a:rPr>
              <a:t>KAKO WEB STRANICE RADE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CA8F9A-B314-534E-85B5-8C1E734AF8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>
            <a:normAutofit/>
          </a:bodyPr>
          <a:lstStyle/>
          <a:p>
            <a:r>
              <a:rPr lang="hr-HR" sz="1900"/>
              <a:t>Web stranice se izrađuju koristeći tri glavne vrste datoteka: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HTML (Sadržaj)</a:t>
            </a:r>
            <a:r>
              <a:rPr lang="hr-HR" sz="1900"/>
              <a:t> → Struktura web stranice (tekst, slike, gumbi).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CSS (Stilovi)</a:t>
            </a:r>
            <a:r>
              <a:rPr lang="hr-HR" sz="1900"/>
              <a:t> → Definira izgled (boje, fontovi, raspored elemenata).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1900" b="1"/>
              <a:t>JavaScript (Funkcionalnost)</a:t>
            </a:r>
            <a:r>
              <a:rPr lang="hr-HR" sz="1900"/>
              <a:t> → Dodaje interaktivnost (klik događaji, animacije, validacija formulara).</a:t>
            </a:r>
          </a:p>
          <a:p>
            <a:r>
              <a:rPr lang="hr-HR" sz="1900"/>
              <a:t>Preglednik interpretira i prikazuje ove datoteke kako bi prikazao web stranicu.</a:t>
            </a:r>
          </a:p>
          <a:p>
            <a:endParaRPr lang="en-US" sz="1900"/>
          </a:p>
        </p:txBody>
      </p:sp>
      <p:pic>
        <p:nvPicPr>
          <p:cNvPr id="9" name="Picture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BEFFC13-DEA3-6592-A3F9-10410C09E4E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312024" y="2606027"/>
            <a:ext cx="5041776" cy="2533492"/>
          </a:xfrm>
          <a:noFill/>
        </p:spPr>
      </p:pic>
    </p:spTree>
    <p:extLst>
      <p:ext uri="{BB962C8B-B14F-4D97-AF65-F5344CB8AC3E}">
        <p14:creationId xmlns:p14="http://schemas.microsoft.com/office/powerpoint/2010/main" val="18210033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60BED653-EDD3-2740-B4D7-3BA94AB0927F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9EDE337-697C-1F4A-BD1C-1E21E5AC9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44BC3-717A-7545-B49A-751CE87839A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8089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5F57-06D6-114F-B0B0-2381BD57A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697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A47B7-61BE-0D4C-B4A4-6CC6F0BF5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4681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1DBD7D0D-B1DE-8040-B44B-32162AA6C297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03295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B47FCF73-5994-0949-995C-6E9C93611ABA}"/>
              </a:ext>
            </a:extLst>
          </p:cNvPr>
          <p:cNvSpPr>
            <a:spLocks noGrp="1"/>
          </p:cNvSpPr>
          <p:nvPr>
            <p:ph type="pic" idx="1"/>
          </p:nvPr>
        </p:nvSpPr>
        <p:spPr/>
        <p:txBody>
          <a:bodyPr/>
          <a:lstStyle/>
          <a:p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667114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89B5E50-86F8-104C-86CC-6C7918CE9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hr-HR" dirty="0"/>
              <a:t>(Hypertext Markup Language)</a:t>
            </a:r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F9F8A5A9-AB12-C81E-8102-AB0A40A24674}"/>
              </a:ext>
            </a:extLst>
          </p:cNvPr>
          <p:cNvSpPr txBox="1">
            <a:spLocks/>
          </p:cNvSpPr>
          <p:nvPr/>
        </p:nvSpPr>
        <p:spPr>
          <a:xfrm>
            <a:off x="990600" y="2082459"/>
            <a:ext cx="10515600" cy="9420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dirty="0"/>
              <a:t>Za razliku od CSS-a ili JavaScripta, web stranica može postojati samo s HTML datotekom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03C51845-E188-2645-FE13-CEDB286F3F11}"/>
              </a:ext>
            </a:extLst>
          </p:cNvPr>
          <p:cNvSpPr txBox="1">
            <a:spLocks/>
          </p:cNvSpPr>
          <p:nvPr/>
        </p:nvSpPr>
        <p:spPr>
          <a:xfrm>
            <a:off x="1143000" y="3176955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/>
              <a:t>Primjer HTML naslova</a:t>
            </a:r>
            <a:endParaRPr lang="en-US" dirty="0"/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1B4B54E-EE08-7353-90C0-842D29DEC7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0499" y="4214445"/>
            <a:ext cx="4960601" cy="778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075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71A7D-B4D0-AAC3-8062-06F2698486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0FB34BC9-0D5A-8EC1-4F76-1F63858DC9BE}"/>
              </a:ext>
            </a:extLst>
          </p:cNvPr>
          <p:cNvSpPr txBox="1">
            <a:spLocks/>
          </p:cNvSpPr>
          <p:nvPr/>
        </p:nvSpPr>
        <p:spPr>
          <a:xfrm>
            <a:off x="990600" y="855785"/>
            <a:ext cx="10515600" cy="14302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r-HR" b="1" dirty="0"/>
              <a:t>Jezik za označavanje</a:t>
            </a:r>
            <a:r>
              <a:rPr lang="hr-HR" dirty="0"/>
              <a:t>: Slično uređivačkom označavanju u rukopisima (</a:t>
            </a:r>
            <a:r>
              <a:rPr lang="en-US" dirty="0"/>
              <a:t>bold</a:t>
            </a:r>
            <a:r>
              <a:rPr lang="hr-HR" dirty="0"/>
              <a:t>, </a:t>
            </a:r>
            <a:r>
              <a:rPr lang="en-US" dirty="0"/>
              <a:t>underline</a:t>
            </a:r>
            <a:r>
              <a:rPr lang="hr-HR" dirty="0"/>
              <a:t> itd.)</a:t>
            </a:r>
            <a:endParaRPr lang="en-US" dirty="0"/>
          </a:p>
          <a:p>
            <a:r>
              <a:rPr lang="hr-HR" dirty="0"/>
              <a:t>HTML koristi oznake (</a:t>
            </a:r>
            <a:r>
              <a:rPr lang="hr-HR" b="1" dirty="0"/>
              <a:t>tagove</a:t>
            </a:r>
            <a:r>
              <a:rPr lang="hr-HR" dirty="0"/>
              <a:t>) za strukturiranje sadržaja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73809E66-8855-90B8-F394-4CE623D35EE1}"/>
              </a:ext>
            </a:extLst>
          </p:cNvPr>
          <p:cNvSpPr txBox="1">
            <a:spLocks/>
          </p:cNvSpPr>
          <p:nvPr/>
        </p:nvSpPr>
        <p:spPr>
          <a:xfrm>
            <a:off x="1143000" y="3176955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hr-HR" dirty="0">
                <a:solidFill>
                  <a:schemeClr val="tx2"/>
                </a:solidFill>
              </a:rPr>
              <a:t>Primjer </a:t>
            </a:r>
            <a:r>
              <a:rPr lang="en-US" dirty="0" err="1">
                <a:solidFill>
                  <a:schemeClr val="tx2"/>
                </a:solidFill>
              </a:rPr>
              <a:t>hiperveze</a:t>
            </a:r>
            <a:r>
              <a:rPr lang="en-US" dirty="0">
                <a:solidFill>
                  <a:schemeClr val="tx2"/>
                </a:solidFill>
              </a:rPr>
              <a:t> (</a:t>
            </a:r>
            <a:r>
              <a:rPr lang="en-US" dirty="0" err="1">
                <a:solidFill>
                  <a:schemeClr val="tx2"/>
                </a:solidFill>
              </a:rPr>
              <a:t>linka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DE9752-5B57-397F-96E8-1CD685256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4283" y="3867694"/>
            <a:ext cx="4960601" cy="756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237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8EDE8-DC03-4145-F06F-6E1F29237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9263"/>
            <a:ext cx="10515600" cy="691660"/>
          </a:xfrm>
        </p:spPr>
        <p:txBody>
          <a:bodyPr/>
          <a:lstStyle/>
          <a:p>
            <a:r>
              <a:rPr lang="en-US" dirty="0"/>
              <a:t>HTML</a:t>
            </a:r>
            <a:r>
              <a:rPr lang="hr-HR" dirty="0"/>
              <a:t> element se sastoji od: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8CB9D3-D53F-1036-1BD2-126BD12AF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176" y="1582614"/>
            <a:ext cx="6231746" cy="3439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453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496CFF-2541-1EF2-8FC3-50CA26ECA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02452FB-D8E2-AAAA-C20A-BA32036E5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Naslovi u HTML-u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CADD7DD9-50E6-4B83-4A2D-2EBC3FECF50A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433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 algn="ctr">
              <a:buFont typeface="Wingdings" pitchFamily="2" charset="2"/>
              <a:buNone/>
            </a:pPr>
            <a:r>
              <a:rPr lang="en-US" dirty="0"/>
              <a:t>Razina </a:t>
            </a:r>
            <a:r>
              <a:rPr lang="en-US" dirty="0" err="1"/>
              <a:t>naslova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7469EDC-9B4D-F266-98BD-AE80B85A8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426" y="2978418"/>
            <a:ext cx="3463574" cy="16866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BABEBF-27BA-91EC-9ACC-1CF0FC32CD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443" y="2968891"/>
            <a:ext cx="3110279" cy="1732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629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BD8C1-EF56-1B77-28DC-99E83CF81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2F66C2B-9CA4-558F-5BC9-854B4F0C6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/>
              <a:t>BA 1</a:t>
            </a:r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F0DE921-A924-9E61-ECD1-82D704F5BAFA}"/>
              </a:ext>
            </a:extLst>
          </p:cNvPr>
          <p:cNvSpPr txBox="1">
            <a:spLocks/>
          </p:cNvSpPr>
          <p:nvPr/>
        </p:nvSpPr>
        <p:spPr>
          <a:xfrm>
            <a:off x="1142999" y="1995487"/>
            <a:ext cx="10515600" cy="85397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dirty="0" err="1"/>
              <a:t>Instaliraj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hr-HR" b="1" dirty="0"/>
              <a:t> Live Preview</a:t>
            </a:r>
            <a:r>
              <a:rPr lang="en-US" b="1" dirty="0"/>
              <a:t> plugin</a:t>
            </a:r>
            <a:r>
              <a:rPr lang="hr-HR" dirty="0"/>
              <a:t> za pregled promjena u stvarnom vremenu</a:t>
            </a:r>
            <a:r>
              <a:rPr lang="en-US" dirty="0"/>
              <a:t> </a:t>
            </a:r>
          </a:p>
          <a:p>
            <a:pPr>
              <a:buFontTx/>
              <a:buChar char="-"/>
            </a:pPr>
            <a:r>
              <a:rPr lang="en-US" dirty="0" err="1"/>
              <a:t>Rekreiraj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 </a:t>
            </a:r>
            <a:r>
              <a:rPr lang="en-US" dirty="0" err="1"/>
              <a:t>ispod</a:t>
            </a:r>
            <a:r>
              <a:rPr lang="en-US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861547-74D7-6DE2-C937-3CEB64050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500" y="2849462"/>
            <a:ext cx="3773000" cy="2607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11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92457-D09B-CC9B-0BF5-2DDDFA475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145A48-A5EB-E2CB-EE93-CAA83D75B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Paragrafi</a:t>
            </a:r>
            <a:r>
              <a:rPr lang="hr-HR" dirty="0"/>
              <a:t> u HTML-u</a:t>
            </a:r>
            <a:endParaRPr lang="en-US" dirty="0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20F813BA-48B1-379F-9B5A-6D01D4291627}"/>
              </a:ext>
            </a:extLst>
          </p:cNvPr>
          <p:cNvSpPr txBox="1">
            <a:spLocks/>
          </p:cNvSpPr>
          <p:nvPr/>
        </p:nvSpPr>
        <p:spPr>
          <a:xfrm>
            <a:off x="1142999" y="1995488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pitchFamily="2" charset="2"/>
              <a:buNone/>
            </a:pPr>
            <a:r>
              <a:rPr lang="hr-HR" dirty="0"/>
              <a:t>Element paragrafa</a:t>
            </a:r>
            <a:r>
              <a:rPr lang="en-US" dirty="0"/>
              <a:t>&lt;p&gt; </a:t>
            </a:r>
            <a:r>
              <a:rPr lang="pl-PL" dirty="0"/>
              <a:t>koristi se za formatiranje teksta u zasebne odlomke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FAB131-6AD9-2512-4936-28EDEE02E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1897" y="2904342"/>
            <a:ext cx="5577804" cy="27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5781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B213A-B644-0E5A-770C-A15F0C4B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1477592D-3E45-4634-AD55-8BE9285D255D}"/>
              </a:ext>
            </a:extLst>
          </p:cNvPr>
          <p:cNvSpPr txBox="1">
            <a:spLocks/>
          </p:cNvSpPr>
          <p:nvPr/>
        </p:nvSpPr>
        <p:spPr>
          <a:xfrm>
            <a:off x="1142999" y="515815"/>
            <a:ext cx="10515600" cy="2274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322263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076325" indent="-25717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4779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831975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Font typeface="Wingdings" pitchFamily="2" charset="2"/>
              <a:buNone/>
            </a:pPr>
            <a:r>
              <a:rPr lang="hr-HR" dirty="0"/>
              <a:t>Zašto koristiti oznake paragrafa</a:t>
            </a:r>
            <a:r>
              <a:rPr lang="en-US" dirty="0"/>
              <a:t>?</a:t>
            </a:r>
          </a:p>
          <a:p>
            <a:pPr>
              <a:buFontTx/>
              <a:buChar char="-"/>
            </a:pPr>
            <a:r>
              <a:rPr lang="en-US" dirty="0"/>
              <a:t>Bez &lt;p&gt; </a:t>
            </a:r>
            <a:r>
              <a:rPr lang="pl-PL" dirty="0"/>
              <a:t>oznaka, sav tekst bi bio u jednom dugačkom bloku.</a:t>
            </a:r>
            <a:endParaRPr lang="en-US" dirty="0"/>
          </a:p>
          <a:p>
            <a:pPr>
              <a:buFontTx/>
              <a:buChar char="-"/>
            </a:pPr>
            <a:r>
              <a:rPr lang="pl-PL" dirty="0"/>
              <a:t>razdvaja tekst i dodaje vizualni razmak između paragrafa.</a:t>
            </a:r>
            <a:endParaRPr lang="en-US" dirty="0"/>
          </a:p>
          <a:p>
            <a:pPr>
              <a:buFontTx/>
              <a:buChar char="-"/>
            </a:pPr>
            <a:r>
              <a:rPr lang="hr-HR" dirty="0"/>
              <a:t>Čitači ekrana koriste</a:t>
            </a:r>
            <a:r>
              <a:rPr lang="en-US" dirty="0"/>
              <a:t> &lt;p&gt; </a:t>
            </a:r>
            <a:r>
              <a:rPr lang="hr-HR" dirty="0"/>
              <a:t>oznake kako bi pomogli slabovidnim korisnicima u navigaciji kroz tekst</a:t>
            </a:r>
            <a:endParaRPr lang="en-US" dirty="0"/>
          </a:p>
          <a:p>
            <a:pPr marL="15875" indent="0" algn="ctr">
              <a:buFont typeface="Wingdings" pitchFamily="2" charset="2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128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d4fbcfa9-262e-4385-b740-b3934901262c"/>
    <ds:schemaRef ds:uri="96e17af9-d576-436f-bb23-eded3c88783b"/>
    <ds:schemaRef ds:uri="40806f44-bc4a-4ea4-b660-c6da93f8f179"/>
    <ds:schemaRef ds:uri="758d0d8f-b783-4c78-ab73-9740c97b97cf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1242</TotalTime>
  <Words>449</Words>
  <Application>Microsoft Office PowerPoint</Application>
  <PresentationFormat>Widescreen</PresentationFormat>
  <Paragraphs>68</Paragraphs>
  <Slides>24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Consolas</vt:lpstr>
      <vt:lpstr>Open Sans</vt:lpstr>
      <vt:lpstr>Open Sans SemiBold</vt:lpstr>
      <vt:lpstr>Wingdings</vt:lpstr>
      <vt:lpstr>Office Theme</vt:lpstr>
      <vt:lpstr>HTML I CSS</vt:lpstr>
      <vt:lpstr>KAKO WEB STRANICE RADE</vt:lpstr>
      <vt:lpstr>HTML (Hypertext Markup Language)</vt:lpstr>
      <vt:lpstr>PowerPoint Presentation</vt:lpstr>
      <vt:lpstr>PowerPoint Presentation</vt:lpstr>
      <vt:lpstr>Naslovi u HTML-u</vt:lpstr>
      <vt:lpstr>VJEžBA 1</vt:lpstr>
      <vt:lpstr>Paragrafi u HTML-u</vt:lpstr>
      <vt:lpstr>PowerPoint Presentation</vt:lpstr>
      <vt:lpstr>HTML Void elementI</vt:lpstr>
      <vt:lpstr>Vježba 2: Formatiranje web stranice koristeći void elemente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84</cp:revision>
  <dcterms:created xsi:type="dcterms:W3CDTF">2021-08-14T09:32:24Z</dcterms:created>
  <dcterms:modified xsi:type="dcterms:W3CDTF">2025-02-17T14:40:23Z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