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82" r:id="rId5"/>
    <p:sldId id="308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37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>
        <p:scale>
          <a:sx n="66" d="100"/>
          <a:sy n="66" d="100"/>
        </p:scale>
        <p:origin x="600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1CDD-90EE-FFEF-E218-69A33EAA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0D57F-66F3-FEF8-C3F3-2A27843A2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81D-1EF2-7FDF-69A8-0B6A0ED19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61EDE-969C-0105-568E-7FAE6B75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5A46C-D95A-25ED-4415-90300039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C7F7D-D9DA-9777-8CC3-5B6E15B9B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41AE-3520-2D3A-F7ED-BDECE216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05658-1072-E6BE-01EE-2AA75B101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E55A-62CC-9339-1A46-F36592B9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2B22D-5FB6-4DE2-B3D3-15D6DDCF5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E3418-4242-D35F-0216-C94912082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6172-D2F9-067B-F145-79B4D5D9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8874-1F99-FFF0-E2C0-472B4EF3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6F420-8AD8-4466-8174-29E47B0E6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C768B-A396-1FD1-950A-C528E5CE3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AA2C-B5C7-1E86-BE49-FBD70A52F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EDEE-C635-E34B-0699-05063A8C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D56E6-5248-A33A-1F19-7403E3A9D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49D14-DE19-386A-27C7-D3F2B157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3B72-7332-E936-7A56-1CCBA216A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3BAD-98BC-DA1F-2D7B-07E3C758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F12A8-1718-C4A2-1E65-3D5506AA1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40676-7111-8015-B924-D4165FE17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ED89-04F3-4A6B-61F2-E63DCB30B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C60-C687-CBAF-3053-03EBC63A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B7D07-5C03-87FE-66D7-8A69D97A6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CA9AF-307B-317E-7664-C98A45D4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00622-A063-4EF3-7521-0721EA769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7D61-7DA0-8C5D-10BE-095E65DE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2035D-2FB1-6440-870C-1561FAFF7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6C084-5773-427E-924B-CFBC2D61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3E45-F475-4065-A1C4-00D5DFDB7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EC26-D244-3BDC-1474-9C314BBC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D9357-8BBA-8DF3-3F26-1F8E2ECB0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BB5E7-A1AB-642A-C450-8BA794DEC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FAA0-45AD-B15E-2E98-2DE9895A1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Python </a:t>
            </a:r>
            <a:r>
              <a:rPr lang="en-US" dirty="0"/>
              <a:t>W</a:t>
            </a:r>
            <a:r>
              <a:rPr lang="hr-HR" dirty="0" err="1"/>
              <a:t>eb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59D8-9252-1365-3106-D2B0C793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A565A6-BDE9-3842-51E2-05C69229C38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KONFIGURACIJSKI FAJLOVI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CA243-019A-3022-A0B2-879B2BFDB07C}"/>
              </a:ext>
            </a:extLst>
          </p:cNvPr>
          <p:cNvSpPr txBox="1">
            <a:spLocks/>
          </p:cNvSpPr>
          <p:nvPr/>
        </p:nvSpPr>
        <p:spPr>
          <a:xfrm>
            <a:off x="1028700" y="1476034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</a:t>
            </a:r>
            <a:r>
              <a:rPr lang="en-US" sz="1400" dirty="0" err="1"/>
              <a:t>flaskenv</a:t>
            </a:r>
            <a:br>
              <a:rPr lang="en-US" sz="1400" dirty="0"/>
            </a:br>
            <a:br>
              <a:rPr lang="en-US" sz="1400" dirty="0"/>
            </a:br>
            <a:r>
              <a:rPr lang="pl-PL" sz="1100" dirty="0"/>
              <a:t>Sadrži varijable za pokretanje Flask aplikacije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5086-EB31-A784-344B-F78CCFCFA6C5}"/>
              </a:ext>
            </a:extLst>
          </p:cNvPr>
          <p:cNvSpPr txBox="1">
            <a:spLocks/>
          </p:cNvSpPr>
          <p:nvPr/>
        </p:nvSpPr>
        <p:spPr>
          <a:xfrm>
            <a:off x="4673601" y="1399834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100" dirty="0"/>
              <a:t> </a:t>
            </a:r>
            <a:r>
              <a:rPr lang="hr-HR" sz="1400" dirty="0"/>
              <a:t>requirements</a:t>
            </a:r>
            <a:r>
              <a:rPr lang="hr-HR" sz="1100" dirty="0"/>
              <a:t>.txt</a:t>
            </a:r>
            <a:br>
              <a:rPr lang="en-US" sz="1100" dirty="0"/>
            </a:br>
            <a:br>
              <a:rPr lang="en-US" sz="1100" dirty="0"/>
            </a:br>
            <a:r>
              <a:rPr lang="hr-HR" sz="1100" dirty="0"/>
              <a:t>Sadrži sve potrebne biblioteke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B5701-8E68-35A5-242E-F659C06D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41" y="2505075"/>
            <a:ext cx="152400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2B644-6AAF-9E93-9483-F72F1CA71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2352675"/>
            <a:ext cx="1676400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F23F5-8CF2-F2F5-7966-97B71B54F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341" y="3992562"/>
            <a:ext cx="2971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20492-FB4D-BE63-488F-C5C25372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1400E-71A5-DF46-DBDA-93420D98AC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SMOREST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62F4CB-C448-A46A-C815-BF32CFF9A601}"/>
              </a:ext>
            </a:extLst>
          </p:cNvPr>
          <p:cNvSpPr txBox="1">
            <a:spLocks/>
          </p:cNvSpPr>
          <p:nvPr/>
        </p:nvSpPr>
        <p:spPr>
          <a:xfrm>
            <a:off x="812800" y="1124301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.db.py</a:t>
            </a:r>
            <a:br>
              <a:rPr lang="en-US" sz="1400" dirty="0"/>
            </a:br>
            <a:br>
              <a:rPr lang="en-US" sz="1400" dirty="0"/>
            </a:br>
            <a:r>
              <a:rPr lang="en-US" sz="1100" dirty="0" err="1"/>
              <a:t>Prebacujemo</a:t>
            </a:r>
            <a:r>
              <a:rPr lang="en-US" sz="1100" dirty="0"/>
              <a:t> </a:t>
            </a:r>
            <a:r>
              <a:rPr lang="en-US" sz="1100" dirty="0" err="1"/>
              <a:t>podatke</a:t>
            </a:r>
            <a:r>
              <a:rPr lang="en-US" sz="1100" dirty="0"/>
              <a:t> u </a:t>
            </a:r>
            <a:r>
              <a:rPr lang="en-US" sz="1100" dirty="0" err="1"/>
              <a:t>poseban</a:t>
            </a:r>
            <a:r>
              <a:rPr lang="en-US" sz="1100" dirty="0"/>
              <a:t> </a:t>
            </a:r>
            <a:r>
              <a:rPr lang="en-US" sz="1100" dirty="0" err="1"/>
              <a:t>fajl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F17A23-6A08-CD92-F376-8DB4F9CC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24651"/>
            <a:ext cx="2374900" cy="8228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55ADAB-CFAB-265C-1E1F-B85B3B35A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875953"/>
            <a:ext cx="1933575" cy="11060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3ADC80-6999-3B95-C88A-9BCC055D4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424651"/>
            <a:ext cx="3697286" cy="1122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AD3586-A669-2D43-BC2D-0DE484F53CA5}"/>
              </a:ext>
            </a:extLst>
          </p:cNvPr>
          <p:cNvSpPr txBox="1">
            <a:spLocks/>
          </p:cNvSpPr>
          <p:nvPr/>
        </p:nvSpPr>
        <p:spPr>
          <a:xfrm>
            <a:off x="812800" y="3050338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 err="1"/>
              <a:t>Updejtujemo</a:t>
            </a:r>
            <a:r>
              <a:rPr lang="en-US" sz="1100" dirty="0"/>
              <a:t> </a:t>
            </a:r>
            <a:r>
              <a:rPr lang="en-US" sz="1100" dirty="0" err="1"/>
              <a:t>pozive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3F38B-F7C1-9ADA-BC8F-A6B0F0E4D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421757"/>
            <a:ext cx="4127500" cy="438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66362F-F7F5-34A0-2F8D-A9C0F13F8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906409"/>
            <a:ext cx="1292225" cy="10350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945A29-6083-613D-220E-AD3A4D84E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588404"/>
            <a:ext cx="2789873" cy="9333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391475-48B8-5EB3-7FD6-9BA4B3CFACA2}"/>
              </a:ext>
            </a:extLst>
          </p:cNvPr>
          <p:cNvSpPr txBox="1"/>
          <p:nvPr/>
        </p:nvSpPr>
        <p:spPr>
          <a:xfrm>
            <a:off x="6124575" y="4014836"/>
            <a:ext cx="614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" indent="0">
              <a:buNone/>
            </a:pPr>
            <a:r>
              <a:rPr lang="en-US" dirty="0"/>
              <a:t>Why is this not working??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6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- </a:t>
            </a:r>
            <a:r>
              <a:rPr lang="hr-HR" dirty="0"/>
              <a:t>Kreirajte endpoint koji vraća listu svih artikala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- </a:t>
            </a:r>
            <a:r>
              <a:rPr lang="hr-HR" dirty="0"/>
              <a:t>Dohvatite pojedinačni artikl koristeći </a:t>
            </a:r>
            <a:r>
              <a:rPr lang="hr-HR" b="1" dirty="0"/>
              <a:t>item_id</a:t>
            </a:r>
            <a:r>
              <a:rPr lang="hr-HR" dirty="0"/>
              <a:t> iz URL-a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D2E9-13CC-3A12-42FB-722D8F95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1206953"/>
            <a:ext cx="4229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525BC-B9C7-468F-1E75-33F297FE5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65" y="3354403"/>
            <a:ext cx="3054804" cy="26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/>
              <a:t>🔹 </a:t>
            </a:r>
            <a:r>
              <a:rPr lang="hr-HR" b="1" dirty="0"/>
              <a:t>Što je </a:t>
            </a:r>
            <a:r>
              <a:rPr lang="hr-HR" b="1" dirty="0" err="1"/>
              <a:t>Flask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Lagan, mikro web </a:t>
            </a:r>
            <a:r>
              <a:rPr lang="hr-HR" dirty="0" err="1"/>
              <a:t>framework</a:t>
            </a:r>
            <a:r>
              <a:rPr lang="hr-HR" dirty="0"/>
              <a:t> za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Jednostavan za učenje i razvoj manjih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Ne forsira korištenje određenih alata ili biblioteka, što ga čini fleksibilnim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54598" y="1751992"/>
            <a:ext cx="4833142" cy="359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Prednosti: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Jednostavan i brz za razvoj manjih aplikacija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Fleksibilan i lako proširiv ekstenzijama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Velika zajednica i obilje primjera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Mane: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Nije najbolji izbor za velike, složene aplikacije bez dodatne arhitekture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Manje "</a:t>
            </a:r>
            <a:r>
              <a:rPr lang="hr-HR" dirty="0" err="1"/>
              <a:t>out-of-the-box</a:t>
            </a:r>
            <a:r>
              <a:rPr lang="hr-HR" dirty="0"/>
              <a:t>" funkcionalnosti u odnosu na veće </a:t>
            </a:r>
            <a:r>
              <a:rPr lang="hr-HR" dirty="0" err="1"/>
              <a:t>frameworke</a:t>
            </a:r>
            <a:r>
              <a:rPr lang="hr-HR" dirty="0"/>
              <a:t> poput </a:t>
            </a:r>
            <a:r>
              <a:rPr lang="hr-HR" dirty="0" err="1"/>
              <a:t>Django</a:t>
            </a:r>
            <a:r>
              <a:rPr lang="hr-HR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1053-1B36-558D-9BB4-EF03AFF3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83442-2315-17F9-F903-F71D06A3E42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INSTALACIJA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4047C5-4C85-D4C1-8254-FF08A18CC1BA}"/>
              </a:ext>
            </a:extLst>
          </p:cNvPr>
          <p:cNvSpPr txBox="1">
            <a:spLocks/>
          </p:cNvSpPr>
          <p:nvPr/>
        </p:nvSpPr>
        <p:spPr>
          <a:xfrm>
            <a:off x="1073021" y="1672773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hr-HR" sz="1100" dirty="0"/>
              <a:t>Kreiranje virtualnog </a:t>
            </a:r>
            <a:r>
              <a:rPr lang="hr-HR" sz="1100" dirty="0" err="1"/>
              <a:t>okruženj</a:t>
            </a:r>
            <a:r>
              <a:rPr lang="en-US" sz="1100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C735F-1836-8375-AD15-5802EC1A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76" y="3076573"/>
            <a:ext cx="2495661" cy="725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A9348-1BE6-E385-AE7C-807272FF4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00" y="2003940"/>
            <a:ext cx="28384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012F-2329-90A5-1083-7A6CDED0C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00" y="2666999"/>
            <a:ext cx="2733675" cy="10668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7631B-2C10-4019-5CDE-C016C02959B4}"/>
              </a:ext>
            </a:extLst>
          </p:cNvPr>
          <p:cNvSpPr txBox="1">
            <a:spLocks/>
          </p:cNvSpPr>
          <p:nvPr/>
        </p:nvSpPr>
        <p:spPr>
          <a:xfrm>
            <a:off x="6301017" y="1672772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2. </a:t>
            </a:r>
            <a:r>
              <a:rPr lang="en-US" sz="1100" dirty="0" err="1"/>
              <a:t>Instalacija</a:t>
            </a:r>
            <a:r>
              <a:rPr lang="en-US" sz="1100" dirty="0"/>
              <a:t> flask-a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144E1D8-66D8-62AB-3BD3-011C2919A986}"/>
              </a:ext>
            </a:extLst>
          </p:cNvPr>
          <p:cNvSpPr txBox="1">
            <a:spLocks/>
          </p:cNvSpPr>
          <p:nvPr/>
        </p:nvSpPr>
        <p:spPr>
          <a:xfrm>
            <a:off x="1073021" y="4116488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3. </a:t>
            </a:r>
            <a:r>
              <a:rPr kumimoji="0" lang="sr-Latn-R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Kreirajte datoteku 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app.py I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unesite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</a:t>
            </a:r>
            <a:endParaRPr lang="en-US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6F6720-FA1B-AD3B-A9AB-0028BAAD2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831" y="4549486"/>
            <a:ext cx="2114550" cy="60007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3B82C5-E717-77EF-2660-7687721BD5DA}"/>
              </a:ext>
            </a:extLst>
          </p:cNvPr>
          <p:cNvSpPr txBox="1">
            <a:spLocks/>
          </p:cNvSpPr>
          <p:nvPr/>
        </p:nvSpPr>
        <p:spPr>
          <a:xfrm>
            <a:off x="6315194" y="4049730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4.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Pokrenite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aplikaciju</a:t>
            </a:r>
            <a:endParaRPr lang="en-US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460A86-1F05-ECAC-DBCE-3A052F04A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100" y="4608713"/>
            <a:ext cx="12096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A982-47FD-E6B1-6865-003CB5408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276" y="2111087"/>
            <a:ext cx="2019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E574-422C-510D-7D24-0D5D139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F98B0-6735-A85F-D076-2548E82C46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PRVI ENDPOINT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84B89-EC15-B346-1651-B4D17A217723}"/>
              </a:ext>
            </a:extLst>
          </p:cNvPr>
          <p:cNvSpPr txBox="1">
            <a:spLocks/>
          </p:cNvSpPr>
          <p:nvPr/>
        </p:nvSpPr>
        <p:spPr>
          <a:xfrm>
            <a:off x="1021629" y="1310934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 U većini REST API-ja koristimo bazu podataka, ali za sada ćemo podatke spremiti u Python listi.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A4604-823D-8E37-9797-284138D0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67" y="4746912"/>
            <a:ext cx="1514475" cy="3714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8CEDC-42CA-5A51-39E4-40DA7AFF289B}"/>
              </a:ext>
            </a:extLst>
          </p:cNvPr>
          <p:cNvSpPr txBox="1">
            <a:spLocks/>
          </p:cNvSpPr>
          <p:nvPr/>
        </p:nvSpPr>
        <p:spPr>
          <a:xfrm>
            <a:off x="1076564" y="4375438"/>
            <a:ext cx="1113744" cy="29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Testiranje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3B384-26BF-40EC-2FBB-8EC69565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67" y="1704824"/>
            <a:ext cx="3242485" cy="1309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65383-DEAE-95FC-5550-65D7E84F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67" y="3508946"/>
            <a:ext cx="3242485" cy="451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CF2A17-BE9E-0B74-4140-43CD0FCAF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492" y="4704049"/>
            <a:ext cx="5934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5087-E03D-F3CD-DF8D-1084AB41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321A4-3385-D421-7A25-D7A436D8D3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JSON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EF3E55-6835-0E79-9573-799DA3F905A5}"/>
              </a:ext>
            </a:extLst>
          </p:cNvPr>
          <p:cNvSpPr txBox="1">
            <a:spLocks/>
          </p:cNvSpPr>
          <p:nvPr/>
        </p:nvSpPr>
        <p:spPr>
          <a:xfrm>
            <a:off x="1021629" y="1193977"/>
            <a:ext cx="6665711" cy="119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📜 </a:t>
            </a:r>
            <a:r>
              <a:rPr lang="hr-HR" sz="1100" b="1" dirty="0"/>
              <a:t>Što je JSON?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b="1" dirty="0"/>
              <a:t>JSON</a:t>
            </a:r>
            <a:r>
              <a:rPr lang="hr-HR" sz="1100" dirty="0"/>
              <a:t> je skraćenica za JavaScript </a:t>
            </a:r>
            <a:r>
              <a:rPr lang="hr-HR" sz="1100" dirty="0" err="1"/>
              <a:t>Object</a:t>
            </a:r>
            <a:r>
              <a:rPr lang="hr-HR" sz="1100" dirty="0"/>
              <a:t> </a:t>
            </a:r>
            <a:r>
              <a:rPr lang="hr-HR" sz="1100" dirty="0" err="1"/>
              <a:t>Notation</a:t>
            </a:r>
            <a:r>
              <a:rPr lang="hr-HR" sz="1100" dirty="0"/>
              <a:t> – to je dugačak niz podataka u obliku teksta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Sadržaj mora slijediti točno određeni format kako bi klijent mogao razumjeti podatke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U osnovi, JSON je tekstualna reprezentacija podataka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B7CD55-0A1C-A66C-45B2-569AC5EBC507}"/>
              </a:ext>
            </a:extLst>
          </p:cNvPr>
          <p:cNvSpPr txBox="1">
            <a:spLocks/>
          </p:cNvSpPr>
          <p:nvPr/>
        </p:nvSpPr>
        <p:spPr>
          <a:xfrm>
            <a:off x="990600" y="2399827"/>
            <a:ext cx="6610776" cy="326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🔑 </a:t>
            </a:r>
            <a:r>
              <a:rPr lang="hr-HR" sz="1100" b="1" dirty="0"/>
              <a:t>Struktura JSON-a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JSON sadrži </a:t>
            </a:r>
            <a:r>
              <a:rPr lang="hr-HR" sz="1100" b="1" dirty="0"/>
              <a:t>ključeve</a:t>
            </a:r>
            <a:r>
              <a:rPr lang="hr-HR" sz="1100" dirty="0"/>
              <a:t> i </a:t>
            </a:r>
            <a:r>
              <a:rPr lang="hr-HR" sz="1100" b="1" dirty="0"/>
              <a:t>vrijednosti</a:t>
            </a:r>
            <a:r>
              <a:rPr lang="hr-HR" sz="1100" dirty="0"/>
              <a:t> (slično Python </a:t>
            </a:r>
            <a:r>
              <a:rPr lang="hr-HR" sz="1100" dirty="0" err="1"/>
              <a:t>dictionary</a:t>
            </a:r>
            <a:r>
              <a:rPr lang="hr-HR" sz="1100" dirty="0"/>
              <a:t>-ju)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Ključevi su </a:t>
            </a:r>
            <a:r>
              <a:rPr lang="hr-HR" sz="1100" dirty="0" err="1"/>
              <a:t>stringovi</a:t>
            </a:r>
            <a:endParaRPr lang="hr-H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Vrijednosti mogu biti: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Stringovi</a:t>
            </a:r>
            <a:r>
              <a:rPr lang="hr-HR" sz="1100" dirty="0"/>
              <a:t> (npr. "</a:t>
            </a:r>
            <a:r>
              <a:rPr lang="hr-HR" sz="1100" dirty="0" err="1"/>
              <a:t>example</a:t>
            </a:r>
            <a:r>
              <a:rPr lang="hr-HR" sz="1100" dirty="0"/>
              <a:t>")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Brojevi (cijeli ili decimalni)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Booleans</a:t>
            </a:r>
            <a:r>
              <a:rPr lang="hr-HR" sz="1100" dirty="0"/>
              <a:t> (</a:t>
            </a:r>
            <a:r>
              <a:rPr lang="hr-HR" sz="1100" dirty="0" err="1"/>
              <a:t>true</a:t>
            </a:r>
            <a:r>
              <a:rPr lang="hr-HR" sz="1100" dirty="0"/>
              <a:t>, </a:t>
            </a:r>
            <a:r>
              <a:rPr lang="hr-HR" sz="1100" dirty="0" err="1"/>
              <a:t>false</a:t>
            </a:r>
            <a:r>
              <a:rPr lang="hr-HR" sz="1100" dirty="0"/>
              <a:t> – u JSON-u su pisani malim slovom)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Liste (</a:t>
            </a:r>
            <a:r>
              <a:rPr lang="hr-HR" sz="1100" dirty="0" err="1"/>
              <a:t>arrays</a:t>
            </a:r>
            <a:r>
              <a:rPr lang="hr-HR" sz="11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Objekti (</a:t>
            </a:r>
            <a:r>
              <a:rPr lang="hr-HR" sz="1100" dirty="0" err="1"/>
              <a:t>nested</a:t>
            </a:r>
            <a:r>
              <a:rPr lang="hr-HR" sz="1100" dirty="0"/>
              <a:t> </a:t>
            </a:r>
            <a:r>
              <a:rPr lang="hr-HR" sz="1100" dirty="0" err="1"/>
              <a:t>dictionaries</a:t>
            </a:r>
            <a:r>
              <a:rPr lang="hr-H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Elementi se međusobno odvajaju zarezima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Redoslijed ključeva nije bitan – nije nužno da "</a:t>
            </a:r>
            <a:r>
              <a:rPr lang="hr-HR" sz="1100" dirty="0" err="1"/>
              <a:t>name</a:t>
            </a:r>
            <a:r>
              <a:rPr lang="hr-HR" sz="1100" dirty="0"/>
              <a:t>" i "age" budu istim redoslijedom</a:t>
            </a:r>
          </a:p>
          <a:p>
            <a:pPr marL="15875" indent="0">
              <a:buNone/>
            </a:pP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CEA6B-F4B5-F714-9195-F05A2338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20" y="810044"/>
            <a:ext cx="2143125" cy="267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8F2B46-5E47-17D1-B6D4-AEB3B829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15" y="4363021"/>
            <a:ext cx="4038933" cy="3158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D3A7FB-BBFC-3900-992C-10B92FFBE47A}"/>
              </a:ext>
            </a:extLst>
          </p:cNvPr>
          <p:cNvSpPr txBox="1">
            <a:spLocks/>
          </p:cNvSpPr>
          <p:nvPr/>
        </p:nvSpPr>
        <p:spPr>
          <a:xfrm>
            <a:off x="9233509" y="400490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Non-Prettified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219C68-7FF8-2F8A-7C35-5D410D807D7A}"/>
              </a:ext>
            </a:extLst>
          </p:cNvPr>
          <p:cNvSpPr txBox="1">
            <a:spLocks/>
          </p:cNvSpPr>
          <p:nvPr/>
        </p:nvSpPr>
        <p:spPr>
          <a:xfrm>
            <a:off x="9348695" y="41509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Prettified</a:t>
            </a:r>
          </a:p>
        </p:txBody>
      </p:sp>
    </p:spTree>
    <p:extLst>
      <p:ext uri="{BB962C8B-B14F-4D97-AF65-F5344CB8AC3E}">
        <p14:creationId xmlns:p14="http://schemas.microsoft.com/office/powerpoint/2010/main" val="9647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C9A49-AE0C-3B4D-F76C-D7BEE861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77730-0B0B-0F2C-8F52-815A41D291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POSTMAN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674-AEB3-3CC5-0989-1ED14A6546DE}"/>
              </a:ext>
            </a:extLst>
          </p:cNvPr>
          <p:cNvSpPr txBox="1">
            <a:spLocks/>
          </p:cNvSpPr>
          <p:nvPr/>
        </p:nvSpPr>
        <p:spPr>
          <a:xfrm>
            <a:off x="1124836" y="2049847"/>
            <a:ext cx="8262365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dirty="0"/>
              <a:t>🧪 </a:t>
            </a:r>
            <a:r>
              <a:rPr lang="hr-HR" sz="1200" b="1" dirty="0"/>
              <a:t>Važnost testiranja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Redovito testiranje API-ja je ključno za osiguranje ispravnog 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Testiranje pomaže da provjerite da odgovori odgovaraju očekivanjima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Dva pristupa testiranju: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Automatizirani testovi (ne obrađujemo ih u ovom tečaju)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Ručno (</a:t>
            </a:r>
            <a:r>
              <a:rPr lang="hr-HR" sz="1200" dirty="0" err="1"/>
              <a:t>exploratory</a:t>
            </a:r>
            <a:r>
              <a:rPr lang="hr-HR" sz="1200" dirty="0"/>
              <a:t>) testiranje – prvo ručno, a zatim eventualno automatizirati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CB5FF9-B982-7953-63CD-049DBE5DD632}"/>
              </a:ext>
            </a:extLst>
          </p:cNvPr>
          <p:cNvSpPr txBox="1">
            <a:spLocks/>
          </p:cNvSpPr>
          <p:nvPr/>
        </p:nvSpPr>
        <p:spPr>
          <a:xfrm>
            <a:off x="1174029" y="1318276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</a:t>
            </a:r>
            <a:r>
              <a:rPr lang="en-US" sz="1400" dirty="0" err="1"/>
              <a:t>Instalirajte</a:t>
            </a:r>
            <a:r>
              <a:rPr lang="en-US" sz="1400" dirty="0"/>
              <a:t> </a:t>
            </a:r>
            <a:r>
              <a:rPr lang="en-US" sz="1400" dirty="0" err="1"/>
              <a:t>Insomia</a:t>
            </a:r>
            <a:r>
              <a:rPr lang="en-US" sz="1400" dirty="0"/>
              <a:t> program za API </a:t>
            </a:r>
            <a:r>
              <a:rPr lang="en-US" sz="1400" dirty="0" err="1"/>
              <a:t>okruzenje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vasem</a:t>
            </a:r>
            <a:r>
              <a:rPr lang="en-US" sz="1400" dirty="0"/>
              <a:t> </a:t>
            </a:r>
            <a:r>
              <a:rPr lang="en-US" sz="1400" dirty="0" err="1"/>
              <a:t>lokalnom</a:t>
            </a:r>
            <a:r>
              <a:rPr lang="en-US" sz="1400" dirty="0"/>
              <a:t> </a:t>
            </a:r>
            <a:r>
              <a:rPr lang="en-US" sz="1400" dirty="0" err="1"/>
              <a:t>racunalu</a:t>
            </a:r>
            <a:r>
              <a:rPr lang="en-US" sz="1400" dirty="0"/>
              <a:t> https://www.postman.com/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8C437-D133-E7C2-6FDF-41A1B9C5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26" y="4562431"/>
            <a:ext cx="19431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1A6D-A810-5584-85C6-3CF5A576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73" y="4115912"/>
            <a:ext cx="1859253" cy="157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CCA77-81D4-9D87-AF91-6E2B7C8E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8603B-27D8-4D76-E541-60A1B49A2E8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5005-D133-BF3E-BAEF-990E97E6B5C5}"/>
              </a:ext>
            </a:extLst>
          </p:cNvPr>
          <p:cNvSpPr txBox="1">
            <a:spLocks/>
          </p:cNvSpPr>
          <p:nvPr/>
        </p:nvSpPr>
        <p:spPr>
          <a:xfrm>
            <a:off x="1099915" y="4011554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050" b="1" dirty="0"/>
              <a:t>Rješavanje grešaka:</a:t>
            </a:r>
            <a:r>
              <a:rPr lang="hr-HR" sz="1050" dirty="0"/>
              <a:t> 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405 (metoda nije dopuštena) javlja se kada </a:t>
            </a:r>
            <a:r>
              <a:rPr lang="hr-HR" sz="1050" dirty="0" err="1"/>
              <a:t>endpoint</a:t>
            </a:r>
            <a:r>
              <a:rPr lang="hr-HR" sz="1050" dirty="0"/>
              <a:t> ne podržava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500 (</a:t>
            </a:r>
            <a:r>
              <a:rPr lang="hr-HR" sz="1050" dirty="0" err="1"/>
              <a:t>internal</a:t>
            </a:r>
            <a:r>
              <a:rPr lang="hr-HR" sz="1050" dirty="0"/>
              <a:t> server </a:t>
            </a:r>
            <a:r>
              <a:rPr lang="hr-HR" sz="1050" dirty="0" err="1"/>
              <a:t>error</a:t>
            </a:r>
            <a:r>
              <a:rPr lang="hr-HR" sz="1050" dirty="0"/>
              <a:t>) se pojavljuje ako funkcija ne vraća valjani odgovor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Nakon implementacije, </a:t>
            </a:r>
            <a:r>
              <a:rPr lang="hr-HR" sz="1050" dirty="0" err="1"/>
              <a:t>endpoint</a:t>
            </a:r>
            <a:r>
              <a:rPr lang="hr-HR" sz="1050" dirty="0"/>
              <a:t> vraća status 201 (</a:t>
            </a:r>
            <a:r>
              <a:rPr lang="hr-HR" sz="1050" dirty="0" err="1"/>
              <a:t>Created</a:t>
            </a:r>
            <a:r>
              <a:rPr lang="hr-HR" sz="1050" dirty="0"/>
              <a:t>) uz novi objekt trgovine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54BAC-0C16-E2A7-8208-32A6AF7E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15" y="1279057"/>
            <a:ext cx="21240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FB29A-1560-1C50-49AC-507DDAD7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15" y="1771939"/>
            <a:ext cx="28384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81A9E-9244-A9A3-F096-322B83506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15" y="2381960"/>
            <a:ext cx="3114565" cy="1030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8ABCDA-FF84-9143-CADD-5C99A47EA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915" y="3483615"/>
            <a:ext cx="2781300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63411-67BC-A1B7-12DC-0BDC93116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637" y="1444167"/>
            <a:ext cx="1778797" cy="1001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F9886-CBD4-265E-DED6-C11DB6F8B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637" y="2713011"/>
            <a:ext cx="3114565" cy="27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63401-4725-579C-1607-3C39652D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10DB2-D897-072F-D61F-61E1AE14B9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ARTIKALA DINAMICKI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D9B7-89FC-4CE4-A934-93D026FD474D}"/>
              </a:ext>
            </a:extLst>
          </p:cNvPr>
          <p:cNvSpPr txBox="1">
            <a:spLocks/>
          </p:cNvSpPr>
          <p:nvPr/>
        </p:nvSpPr>
        <p:spPr>
          <a:xfrm>
            <a:off x="990600" y="1374680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primiti podatke od klijenta (</a:t>
            </a:r>
            <a:r>
              <a:rPr lang="hr-HR" sz="1400" dirty="0" err="1"/>
              <a:t>store</a:t>
            </a:r>
            <a:r>
              <a:rPr lang="hr-HR" sz="1400" dirty="0"/>
              <a:t> ime iz URL-a i </a:t>
            </a:r>
            <a:r>
              <a:rPr lang="hr-HR" sz="1400" dirty="0" err="1"/>
              <a:t>item</a:t>
            </a:r>
            <a:r>
              <a:rPr lang="hr-HR" sz="1400" dirty="0"/>
              <a:t> podatke iz JSON-a)</a:t>
            </a:r>
            <a:br>
              <a:rPr lang="hr-HR" sz="1400" dirty="0"/>
            </a:br>
            <a:r>
              <a:rPr lang="hr-HR" sz="1400" dirty="0"/>
              <a:t>✔ Kako pretraživati listu trgovina i dodati novi artikl u odgovarajuću trgovinu</a:t>
            </a:r>
            <a:br>
              <a:rPr lang="hr-HR" sz="1400" dirty="0"/>
            </a:br>
            <a:r>
              <a:rPr lang="hr-HR" sz="1400" dirty="0"/>
              <a:t>✔ Kako rukovati greškama (npr. ako trgovina ne postoji)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40683-FFBF-901B-0D5C-9FE6DB6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5" y="2735309"/>
            <a:ext cx="4633580" cy="242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DC65E-92F2-26C9-8F91-4FAA8702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53" y="3711357"/>
            <a:ext cx="4270191" cy="1253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72E04D-9797-FF8A-D031-1F369629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86" y="3079212"/>
            <a:ext cx="33528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47F19-825C-0261-A581-CC2A7D6BC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899" y="3336387"/>
            <a:ext cx="5911079" cy="13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23D7-2446-A056-178F-E2FEE8A7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7C318-74D8-6EDC-BD9E-DF4E3818FC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4CF5-E4D6-B258-41B9-CE8399B3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04" y="2290887"/>
            <a:ext cx="4572333" cy="73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65BCD-0139-A966-28C4-8DDA3E39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03" y="3281472"/>
            <a:ext cx="4572333" cy="7245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FB7DD9-5131-8539-A430-F9E434015736}"/>
              </a:ext>
            </a:extLst>
          </p:cNvPr>
          <p:cNvSpPr txBox="1">
            <a:spLocks/>
          </p:cNvSpPr>
          <p:nvPr/>
        </p:nvSpPr>
        <p:spPr>
          <a:xfrm>
            <a:off x="1172241" y="1404933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dohvatiti podatke o specifičnoj trgovini</a:t>
            </a:r>
            <a:br>
              <a:rPr lang="hr-HR" sz="1400" dirty="0"/>
            </a:br>
            <a:r>
              <a:rPr lang="hr-HR" sz="1400" dirty="0"/>
              <a:t>✔ Kako dohvatiti samo artikle iz specifične trgovine</a:t>
            </a:r>
            <a:br>
              <a:rPr lang="hr-HR" sz="1400" dirty="0"/>
            </a:br>
            <a:r>
              <a:rPr lang="hr-HR" sz="1400" dirty="0"/>
              <a:t>✔ Zašto je preporučljivo vraćati </a:t>
            </a:r>
            <a:r>
              <a:rPr lang="hr-HR" sz="1400" dirty="0" err="1"/>
              <a:t>dictionary</a:t>
            </a:r>
            <a:r>
              <a:rPr lang="hr-HR" sz="1400" dirty="0"/>
              <a:t> umjesto liste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49D4C5-810B-DEF1-7F22-9ED36EBCA883}"/>
              </a:ext>
            </a:extLst>
          </p:cNvPr>
          <p:cNvSpPr txBox="1">
            <a:spLocks/>
          </p:cNvSpPr>
          <p:nvPr/>
        </p:nvSpPr>
        <p:spPr>
          <a:xfrm>
            <a:off x="6578009" y="1404933"/>
            <a:ext cx="5505893" cy="1614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Zašto vraćati </a:t>
            </a:r>
            <a:r>
              <a:rPr lang="hr-HR" sz="1100" dirty="0" err="1"/>
              <a:t>dictionary</a:t>
            </a:r>
            <a:r>
              <a:rPr lang="hr-HR" sz="1100" dirty="0"/>
              <a:t> umjesto liste?</a:t>
            </a:r>
          </a:p>
          <a:p>
            <a:pPr>
              <a:buNone/>
            </a:pPr>
            <a:r>
              <a:rPr lang="hr-HR" sz="1100" dirty="0"/>
              <a:t>Fleksibilnost:</a:t>
            </a:r>
            <a:br>
              <a:rPr lang="hr-HR" sz="1100" dirty="0"/>
            </a:br>
            <a:r>
              <a:rPr lang="hr-HR" sz="1100" dirty="0"/>
              <a:t>Vraćanjem </a:t>
            </a:r>
            <a:r>
              <a:rPr lang="hr-HR" sz="1100" dirty="0" err="1"/>
              <a:t>dictionary</a:t>
            </a:r>
            <a:r>
              <a:rPr lang="hr-HR" sz="1100" dirty="0"/>
              <a:t>-ja (npr. {'</a:t>
            </a:r>
            <a:r>
              <a:rPr lang="hr-HR" sz="1100" dirty="0" err="1"/>
              <a:t>items</a:t>
            </a:r>
            <a:r>
              <a:rPr lang="hr-HR" sz="1100" dirty="0"/>
              <a:t>': [...]}) lako možete proširiti odgovor dodavanjem dodatnih podataka (npr. poruka, tagova, statusa) bez potrebe za promjenom formata koji klijent očekuje</a:t>
            </a:r>
          </a:p>
          <a:p>
            <a:r>
              <a:rPr lang="hr-HR" sz="1100" dirty="0"/>
              <a:t>Kompatibilnost:</a:t>
            </a:r>
            <a:br>
              <a:rPr lang="hr-HR" sz="1100" dirty="0"/>
            </a:br>
            <a:r>
              <a:rPr lang="hr-HR" sz="1100" dirty="0"/>
              <a:t>Ako se kasnije odlučite promijeniti strukturu odgovora, klijenti neće morati mijenjati svoju logiku ako je JSON objekt konzistentan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09526F-D129-5D8B-A7FD-B2FE3B567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03" y="4420495"/>
            <a:ext cx="2200275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10C158-FC9D-1491-79F0-606F1D898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009" y="3288104"/>
            <a:ext cx="3975911" cy="1099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B55A4-159F-749C-CC85-81EC44776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009" y="4407213"/>
            <a:ext cx="3696789" cy="12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5325</TotalTime>
  <Words>894</Words>
  <Application>Microsoft Office PowerPoint</Application>
  <PresentationFormat>Widescreen</PresentationFormat>
  <Paragraphs>88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Open Sans</vt:lpstr>
      <vt:lpstr>Open Sans Semibold</vt:lpstr>
      <vt:lpstr>Wingdings</vt:lpstr>
      <vt:lpstr>Office Theme</vt:lpstr>
      <vt:lpstr>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243</cp:revision>
  <dcterms:created xsi:type="dcterms:W3CDTF">2021-08-14T09:32:24Z</dcterms:created>
  <dcterms:modified xsi:type="dcterms:W3CDTF">2025-03-16T13:12:36Z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