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2" r:id="rId5"/>
    <p:sldId id="308" r:id="rId6"/>
    <p:sldId id="393" r:id="rId7"/>
    <p:sldId id="394" r:id="rId8"/>
    <p:sldId id="378" r:id="rId9"/>
    <p:sldId id="395" r:id="rId10"/>
    <p:sldId id="396" r:id="rId11"/>
    <p:sldId id="397" r:id="rId12"/>
    <p:sldId id="398" r:id="rId13"/>
    <p:sldId id="399" r:id="rId14"/>
    <p:sldId id="401" r:id="rId15"/>
    <p:sldId id="402" r:id="rId16"/>
    <p:sldId id="403" r:id="rId17"/>
    <p:sldId id="404" r:id="rId18"/>
    <p:sldId id="4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93"/>
            <p14:sldId id="394"/>
            <p14:sldId id="378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7" d="100"/>
          <a:sy n="87" d="100"/>
        </p:scale>
        <p:origin x="956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49AC6-6096-3FB3-70C5-2F96ED48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597E84-ECE1-D019-E416-C755641B8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142D1-9AE9-A736-2FF6-DA98BF3E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98CD-0291-A9B3-3D26-71E8B7E8C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B3D0F-25E8-4A95-3164-6D5CC3424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404EB-D170-7749-1E87-C725C8B15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CC470-8FB8-596D-4864-98B4D2F0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E0B9-2C95-F772-4DD1-8B65C4477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23E9-F578-C39A-CC7F-3E474999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2B668-7EE3-88DA-92C1-2CA032CD7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ADAA2-AEE6-4078-344A-AB8F4CD0D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AB47-B0B4-4256-A9A3-692BFED3F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831B-7534-613B-20DC-F5BA2291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EB14C-6C6B-7B3B-23A9-A929F3880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507AD-8F72-6C04-7F34-FF59A747F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A52A-D69E-CB67-CB6F-02C41C85B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BE91-231A-0A5B-8448-2126CFB6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3F340-620C-2887-2A4D-4AB792535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B837F-17C8-6971-6094-E557A5E0E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https://docs.google.com/document/d/1SaCeT4RTAKUcJU7cfOFYrXhfP73OO5A3uFuGskYs-Zo/edit?usp=sharing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C428-0295-DCA1-4DB1-D06495B48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A885-6287-6EE7-6EC5-451FFEEB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AC440-CE9C-1770-EAD8-F8A1FFB1B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D9AD8-1CDA-7651-D8D1-CA5D282FC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7BE3-A5C9-135E-B069-C704E0213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FC68-CCFD-099F-3D40-E98DB7E5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8817A-98EF-7062-B9B5-8C47D12EB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E3AF8-CFFF-CC84-3515-2C9EAFFB4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0A069-71AD-0CFE-D15A-6F7A014CC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https://docs.google.com/document/d/1JcegGKo5NyPIqZY63XEZAYoiUCHcQUWKCmRs5Y_hQw8/edit?usp=sharing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829B2-3CE1-7388-7923-1EEA511D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D114C-B947-0256-573E-341AD761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16C6F-2FCD-CDC9-2624-E5904434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C962-4649-9919-6C65-6AA865E28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73A2-71AB-C79A-4044-E529ED081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241E2-84D6-47EC-4F87-EE309B7F2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E37BB-BC65-C1D6-3AA4-5A66F5C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64CE-F5E6-E4A0-033D-DF794E83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2266-AF24-656A-0FE6-ACAB791F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7E315-3D0B-DFD8-D469-0523CC9A7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7AF2F-986B-3C24-0A19-6A11C2A71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C624-DD7B-D2CD-8D65-6E60C3DB2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94556-F37A-1B6F-6370-A331C77D9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B2FEC-82BE-CA63-2151-C2439929C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E8F4A-0428-6A38-26BE-BC4320C3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F018E-06B3-D963-97CF-166EEE56C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BE50-6BE3-7AE2-1BB0-022423EA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97BDD-D420-444F-5DDB-7C0CAA082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41981-8AC6-445B-119D-A5A02B64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2CA0-2A58-4F1C-2A0C-43501C7BD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orijentirano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programiranje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 u </a:t>
            </a:r>
            <a:r>
              <a:rPr lang="en-US" dirty="0" err="1"/>
              <a:t>Pythonu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6F292-9C67-2B28-D000-E339CF74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28A112-97DE-A845-0082-6E078A862A9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4068C0-77B0-3B2F-6EFE-9150191DBDF1}"/>
              </a:ext>
            </a:extLst>
          </p:cNvPr>
          <p:cNvSpPr txBox="1">
            <a:spLocks/>
          </p:cNvSpPr>
          <p:nvPr/>
        </p:nvSpPr>
        <p:spPr>
          <a:xfrm>
            <a:off x="863194" y="1391779"/>
            <a:ext cx="10716768" cy="156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800" b="1" dirty="0"/>
              <a:t>Osnovni Koncepti Nasljeđivanja</a:t>
            </a:r>
          </a:p>
          <a:p>
            <a:pPr>
              <a:buNone/>
            </a:pPr>
            <a:r>
              <a:rPr lang="hr-HR" sz="1800" dirty="0"/>
              <a:t>Nasljeđivanje omogućuje stvaranje hijerarhije klasa gdje: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b="1" dirty="0" err="1"/>
              <a:t>Parent</a:t>
            </a:r>
            <a:r>
              <a:rPr lang="hr-HR" sz="1800" b="1" dirty="0"/>
              <a:t> (roditeljska) klasa:</a:t>
            </a:r>
            <a:r>
              <a:rPr lang="hr-HR" sz="1800" dirty="0"/>
              <a:t> Sadrži zajedničke metode i svojstva (npr. </a:t>
            </a:r>
            <a:r>
              <a:rPr lang="hr-HR" sz="1800" i="1" dirty="0" err="1"/>
              <a:t>Device</a:t>
            </a:r>
            <a:r>
              <a:rPr lang="hr-HR" sz="1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b="1" dirty="0" err="1"/>
              <a:t>Child</a:t>
            </a:r>
            <a:r>
              <a:rPr lang="hr-HR" sz="1800" b="1" dirty="0"/>
              <a:t> (djeca) klasa:</a:t>
            </a:r>
            <a:r>
              <a:rPr lang="hr-HR" sz="1800" dirty="0"/>
              <a:t> Nasljeđuje i proširuje funkcionalnost roditeljske klase (npr. </a:t>
            </a:r>
            <a:r>
              <a:rPr lang="hr-HR" sz="1800" i="1" dirty="0"/>
              <a:t>Printer</a:t>
            </a:r>
            <a:r>
              <a:rPr lang="hr-HR" sz="18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A0B2B-9988-4850-58E2-6B320D6E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19" y="3108348"/>
            <a:ext cx="7739761" cy="25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9AD2-478B-782E-B312-4BCF14CC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E6BA7-CF89-FDFD-DBE9-F65AEE357D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42605-5FC4-CA29-40C2-5765F004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55" y="1191400"/>
            <a:ext cx="2984425" cy="2282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36D27-63FA-C4CE-60F4-ED2BE169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15" y="1423301"/>
            <a:ext cx="4608533" cy="1972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C18E2-241D-AEC6-F724-FA7D5D4E1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56" y="3692867"/>
            <a:ext cx="4416832" cy="197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DE8C4-4B2C-38DC-2C68-074D3FC3B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88353"/>
            <a:ext cx="3981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49BD4-B432-4254-5646-55B1288A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CBC0B-BCA7-0DE0-80AC-82C0E96604A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OOP-KOMPOZICIJA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27B620-6478-C36E-1BF4-FA41106DB37A}"/>
              </a:ext>
            </a:extLst>
          </p:cNvPr>
          <p:cNvSpPr txBox="1">
            <a:spLocks/>
          </p:cNvSpPr>
          <p:nvPr/>
        </p:nvSpPr>
        <p:spPr>
          <a:xfrm>
            <a:off x="1119226" y="1009498"/>
            <a:ext cx="9348825" cy="140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2000" b="1" dirty="0"/>
              <a:t>Kompozicija:</a:t>
            </a:r>
            <a:endParaRPr lang="hr-H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/>
              <a:t>Umjesto da jedna klasa nasljeđuje drugu, koristi se unutar sebe.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/>
              <a:t>Rezultat je jednostavniji, fleksibilniji dizajn bez nepotrebnog preklapanja funkcionalnosti.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Kompozicija</a:t>
            </a:r>
            <a:r>
              <a:rPr lang="en-US" sz="2000" dirty="0"/>
              <a:t> se </a:t>
            </a:r>
            <a:r>
              <a:rPr lang="en-US" sz="2000" dirty="0" err="1"/>
              <a:t>puno</a:t>
            </a:r>
            <a:r>
              <a:rPr lang="en-US" sz="2000" dirty="0"/>
              <a:t> vise </a:t>
            </a:r>
            <a:r>
              <a:rPr lang="en-US" sz="2000" dirty="0" err="1"/>
              <a:t>koristi</a:t>
            </a:r>
            <a:r>
              <a:rPr lang="en-US" sz="2000" dirty="0"/>
              <a:t> </a:t>
            </a:r>
            <a:r>
              <a:rPr lang="en-US" sz="2000" dirty="0" err="1"/>
              <a:t>nego</a:t>
            </a:r>
            <a:r>
              <a:rPr lang="en-US" sz="2000" dirty="0"/>
              <a:t> </a:t>
            </a:r>
            <a:r>
              <a:rPr lang="en-US" sz="2000" dirty="0" err="1"/>
              <a:t>nasljedivanje</a:t>
            </a:r>
            <a:r>
              <a:rPr lang="en-US" sz="2000" dirty="0"/>
              <a:t> u </a:t>
            </a:r>
            <a:r>
              <a:rPr lang="en-US" sz="2000" dirty="0" err="1"/>
              <a:t>pythonu</a:t>
            </a:r>
            <a:endParaRPr lang="hr-H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92D4-96F2-4E46-7BEC-FAC24F48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90967"/>
            <a:ext cx="4991724" cy="260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3023E-36B0-3972-6260-39E55193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192" y="3186690"/>
            <a:ext cx="4091879" cy="2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69C0-0E09-4B4F-4563-CC6B7D4CA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4FDFC6-F292-AF6E-410E-D6E4FA78BEC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OOP-POLIMORFIZAM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546B90-93F7-ED80-0751-2A421E806EDB}"/>
              </a:ext>
            </a:extLst>
          </p:cNvPr>
          <p:cNvSpPr txBox="1">
            <a:spLocks/>
          </p:cNvSpPr>
          <p:nvPr/>
        </p:nvSpPr>
        <p:spPr>
          <a:xfrm>
            <a:off x="990600" y="1254243"/>
            <a:ext cx="10947805" cy="68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/>
              <a:t>O</a:t>
            </a:r>
            <a:r>
              <a:rPr lang="hr-HR" sz="2000" dirty="0" err="1"/>
              <a:t>mogućava</a:t>
            </a:r>
            <a:r>
              <a:rPr lang="hr-HR" sz="2000" dirty="0"/>
              <a:t> različitim objektima da implementiraju istu metodu na svoj način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9DF89-A7D6-9864-8C82-759DC819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04" y="2798702"/>
            <a:ext cx="2181004" cy="1333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26B66-2E46-651B-B1BC-106EACD2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78" y="1823484"/>
            <a:ext cx="3081244" cy="14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CD086-792A-C5E1-5C89-0A69BB799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78" y="3436254"/>
            <a:ext cx="2890616" cy="2175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63278-BA3B-2B90-BADA-94CF9F197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311" y="2523959"/>
            <a:ext cx="3014995" cy="18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BEDFD-9D24-2CE0-7CEB-E7A8AB6F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06DA-97A5-925B-35D6-16A583AE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0" y="-556083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17ED2-9EB7-0BF6-3C9F-E5E1B191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1053389"/>
            <a:ext cx="4589145" cy="545373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r-HR" dirty="0"/>
              <a:t>Napiši Python program koji simulira upravljanje elektroničkim uređajima u kući koristeći koncepte nasljeđivanja, kompozicije i </a:t>
            </a:r>
            <a:r>
              <a:rPr lang="hr-HR" dirty="0" err="1"/>
              <a:t>polimorfizma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Nasljeđivanje: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baznu klasu </a:t>
            </a:r>
            <a:r>
              <a:rPr lang="hr-HR" dirty="0" err="1"/>
              <a:t>Device</a:t>
            </a:r>
            <a:r>
              <a:rPr lang="hr-HR" dirty="0"/>
              <a:t> s metodama poput </a:t>
            </a:r>
            <a:r>
              <a:rPr lang="hr-HR" dirty="0" err="1"/>
              <a:t>turn_on</a:t>
            </a:r>
            <a:r>
              <a:rPr lang="hr-HR" dirty="0"/>
              <a:t>() i </a:t>
            </a:r>
            <a:r>
              <a:rPr lang="hr-HR" dirty="0" err="1"/>
              <a:t>turn_off</a:t>
            </a:r>
            <a:r>
              <a:rPr lang="hr-HR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Napravi </a:t>
            </a:r>
            <a:r>
              <a:rPr lang="hr-HR" dirty="0" err="1"/>
              <a:t>podklase</a:t>
            </a:r>
            <a:r>
              <a:rPr lang="hr-HR" dirty="0"/>
              <a:t> </a:t>
            </a:r>
            <a:r>
              <a:rPr lang="hr-HR" b="1" dirty="0"/>
              <a:t>Phone i TV </a:t>
            </a:r>
            <a:r>
              <a:rPr lang="hr-HR" dirty="0"/>
              <a:t>koje nasljeđuju </a:t>
            </a:r>
            <a:r>
              <a:rPr lang="hr-HR" b="1" dirty="0" err="1"/>
              <a:t>Device</a:t>
            </a:r>
            <a:r>
              <a:rPr lang="hr-HR" dirty="0"/>
              <a:t> i implementiraju svoje verzije metoda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</a:t>
            </a:r>
            <a:r>
              <a:rPr lang="hr-HR" dirty="0"/>
              <a:t>), kao i eventualno dodatne metode specifične za taj uređaj (npr. </a:t>
            </a:r>
            <a:r>
              <a:rPr lang="hr-HR" dirty="0" err="1"/>
              <a:t>make_call</a:t>
            </a:r>
            <a:r>
              <a:rPr lang="hr-HR" dirty="0"/>
              <a:t>() za telefon).</a:t>
            </a:r>
          </a:p>
          <a:p>
            <a:pPr>
              <a:buNone/>
            </a:pPr>
            <a:r>
              <a:rPr lang="hr-HR" b="1" dirty="0" err="1"/>
              <a:t>Polimorfizam</a:t>
            </a:r>
            <a:r>
              <a:rPr lang="hr-H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Napiši funkciju koja prima listu objekata tipa </a:t>
            </a:r>
            <a:r>
              <a:rPr lang="hr-HR" b="1" dirty="0" err="1"/>
              <a:t>Device</a:t>
            </a:r>
            <a:r>
              <a:rPr lang="hr-HR" dirty="0"/>
              <a:t> i poziva njihove metode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()</a:t>
            </a:r>
            <a:r>
              <a:rPr lang="hr-HR" dirty="0"/>
              <a:t>, čime se demonstrira </a:t>
            </a:r>
            <a:r>
              <a:rPr lang="hr-HR" dirty="0" err="1"/>
              <a:t>polimorfizam</a:t>
            </a:r>
            <a:r>
              <a:rPr lang="hr-HR" dirty="0"/>
              <a:t> – iako su uređaji različitih tipova, svaka instanca koristi svoju specifičnu implementaciju.</a:t>
            </a:r>
          </a:p>
          <a:p>
            <a:pPr>
              <a:buNone/>
            </a:pPr>
            <a:r>
              <a:rPr lang="hr-HR" b="1" dirty="0"/>
              <a:t>Kompozicija: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klasu Home koja sadrži listu uređaja.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Klasa Home treba imati metodu </a:t>
            </a:r>
            <a:r>
              <a:rPr lang="hr-HR" b="1" dirty="0" err="1"/>
              <a:t>add_device</a:t>
            </a:r>
            <a:r>
              <a:rPr lang="hr-HR" b="1" dirty="0"/>
              <a:t>() </a:t>
            </a:r>
            <a:r>
              <a:rPr lang="hr-HR" dirty="0"/>
              <a:t>za dodavanje uređaja te metodu </a:t>
            </a:r>
            <a:r>
              <a:rPr lang="hr-HR" b="1" dirty="0" err="1"/>
              <a:t>show_devices</a:t>
            </a:r>
            <a:r>
              <a:rPr lang="hr-HR" b="1" dirty="0"/>
              <a:t>() </a:t>
            </a:r>
            <a:r>
              <a:rPr lang="hr-HR" dirty="0"/>
              <a:t>koja ispisuje informacije o svim uređajima u kući (npr. tip uređaja i njegovo trenutno stanje).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B21BD-E7E0-8704-7E6F-22534FE6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03" y="2201875"/>
            <a:ext cx="5784250" cy="30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C54A-A80F-B566-53D0-30A6AB64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5E6BAFB-171A-8B53-5B3A-5506F8ED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BF4FEF-20BB-84B4-60F2-EF44A2E7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10" y="2069691"/>
            <a:ext cx="9144000" cy="1492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sz="1100" dirty="0"/>
              <a:t>https://docs.google.com/document/d/1SaCeT4RTAKUcJU7cfOFYrXhfP73OO5A3uFuGskYs-Zo/edit?usp=sharing</a:t>
            </a:r>
            <a:endParaRPr lang="hr-H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OOP-OSNOVE</a:t>
            </a: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96000" y="1627946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Podaci i Metode: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Podaci:</a:t>
            </a:r>
            <a:r>
              <a:rPr lang="hr-HR" dirty="0"/>
              <a:t> Informacije o entitetu (npr. ime studenta, ocjene).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Metode:</a:t>
            </a:r>
            <a:r>
              <a:rPr lang="hr-HR" dirty="0"/>
              <a:t> Funkcije koje operiraju nad tim podacima (npr. izračun prosječne ocjene).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Objekti i Klase: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Klasa:</a:t>
            </a:r>
            <a:r>
              <a:rPr lang="hr-HR" dirty="0"/>
              <a:t> Definicija ili "plan" koji opisuje kako će se objekt ponašati.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Objekt:</a:t>
            </a:r>
            <a:r>
              <a:rPr lang="hr-HR" dirty="0"/>
              <a:t> Konkretna instanca klase, koja sadrži vlastite podatke i metode.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D089-2E81-1B37-D6EA-674AE0497C74}"/>
              </a:ext>
            </a:extLst>
          </p:cNvPr>
          <p:cNvSpPr txBox="1">
            <a:spLocks/>
          </p:cNvSpPr>
          <p:nvPr/>
        </p:nvSpPr>
        <p:spPr>
          <a:xfrm>
            <a:off x="1209696" y="1537569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Svrha OOP-a:</a:t>
            </a:r>
            <a:endParaRPr lang="hr-HR" dirty="0"/>
          </a:p>
          <a:p>
            <a:pPr marL="15875" indent="0">
              <a:buNone/>
            </a:pPr>
            <a:r>
              <a:rPr lang="hr-HR" dirty="0"/>
              <a:t>👉 Pojednostaviti rad programera objedinjavanjem podataka i funkcionalnosti u objekte.</a:t>
            </a:r>
          </a:p>
          <a:p>
            <a:pPr marL="15875" indent="0">
              <a:buNone/>
            </a:pPr>
            <a:r>
              <a:rPr lang="hr-HR" dirty="0"/>
              <a:t>👉 Olakšati pisanje koda koji odražava stvarni svijet.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E2F5-1E01-841B-22E7-BE59661A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E9E5C3-1DD8-A0AF-4BDA-0E638C550B5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OOP-KLASE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8323A-EAF8-3D5A-53C6-9426A21B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69" y="3413795"/>
            <a:ext cx="6174245" cy="2067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385FB-19BC-2979-DE39-665D1A215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625" y="1484349"/>
            <a:ext cx="3895725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8C67B9-9DE5-A58F-5BE9-3DE4BC83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578" y="1592645"/>
            <a:ext cx="2638425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243CA7-1241-97D2-4F16-5D6BF7353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769" y="1377027"/>
            <a:ext cx="4209628" cy="14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0EC5-774C-9948-312D-3F9A33AC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1711D-D600-8E9A-1FDE-C4DBA5994C1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OOP-MAGI</a:t>
            </a:r>
            <a:r>
              <a:rPr lang="hr-HR" dirty="0"/>
              <a:t>č</a:t>
            </a:r>
            <a:r>
              <a:rPr lang="en-US" dirty="0"/>
              <a:t>NE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CB316-6EB5-8896-A3F4-2135D4AE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26" y="1855020"/>
            <a:ext cx="32194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D46D3-65B9-519A-B59E-52518CAF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314449"/>
            <a:ext cx="2895600" cy="167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39061-9BFD-FE8D-31F5-E370D5080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012" y="4123107"/>
            <a:ext cx="4067175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84E996-A46F-D680-D16B-30AA3285B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563120"/>
            <a:ext cx="4755190" cy="17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72" y="716732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https://docs.google.com/document/d/1JcegGKo5NyPIqZY63XEZAYoiUCHcQUWKCmRs5Y_hQw8/edit?usp=sharing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249DA-30B5-EA79-5CBE-73CA8D0E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245" y="2900362"/>
            <a:ext cx="962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8377A-6A26-7CDD-A0E1-D64030EF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200C0A-F0CB-F9B4-D599-814E1F545C2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4D21E-DC5C-5526-EF34-482B98B9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39" y="2132759"/>
            <a:ext cx="6151104" cy="1296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FF90C-980F-4499-8FCB-51F3D516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84" y="3837361"/>
            <a:ext cx="5872716" cy="393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92637-1143-5486-BA8F-A38BF1BC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83" y="3355897"/>
            <a:ext cx="4125100" cy="135666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A20DC6-CD5D-611B-09C2-72F7093D7A76}"/>
              </a:ext>
            </a:extLst>
          </p:cNvPr>
          <p:cNvSpPr txBox="1">
            <a:spLocks/>
          </p:cNvSpPr>
          <p:nvPr/>
        </p:nvSpPr>
        <p:spPr>
          <a:xfrm>
            <a:off x="842873" y="1317351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/>
              <a:t>Instance metode</a:t>
            </a:r>
            <a:r>
              <a:rPr lang="hr-HR" sz="1600" dirty="0"/>
              <a:t> omogućuju interakciju s podacima unutar objekta.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Class</a:t>
            </a:r>
            <a:r>
              <a:rPr lang="hr-HR" sz="1600" b="1" dirty="0"/>
              <a:t> metode</a:t>
            </a:r>
            <a:r>
              <a:rPr lang="hr-HR" sz="1600" dirty="0"/>
              <a:t> omogućuju kreiranje novih objekata i rad s klasom kao cjelinom.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Static</a:t>
            </a:r>
            <a:r>
              <a:rPr lang="hr-HR" sz="1600" b="1" dirty="0"/>
              <a:t> metode</a:t>
            </a:r>
            <a:r>
              <a:rPr lang="hr-HR" sz="1600" dirty="0"/>
              <a:t> služe za grupiranje funkcija unutar klase bez ovisnosti o stanju objekta ili klase.</a:t>
            </a:r>
          </a:p>
        </p:txBody>
      </p:sp>
    </p:spTree>
    <p:extLst>
      <p:ext uri="{BB962C8B-B14F-4D97-AF65-F5344CB8AC3E}">
        <p14:creationId xmlns:p14="http://schemas.microsoft.com/office/powerpoint/2010/main" val="417118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B9A5-12A8-3FE7-D008-2A88747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463DAC-8E7D-20DF-33A9-93D8D5465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A2BB7-14D1-3F6C-11CD-59A2949C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03" y="1567767"/>
            <a:ext cx="4994423" cy="1642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C65CE-C871-3120-C2B5-0455F189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307" y="2123653"/>
            <a:ext cx="5505893" cy="265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3EA33-DE8D-8CC1-462F-BFA832D6F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03" y="3429000"/>
            <a:ext cx="3938809" cy="2164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278FF-53BF-5F8D-D391-88AD1A437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768" y="4198103"/>
            <a:ext cx="6605810" cy="4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53F88-708F-CCC0-C867-C87D8777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F91EF6-82E0-4C3A-70B7-07830325B73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86B82-5CC2-4CF6-0CF9-AE43E05B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60" y="1148316"/>
            <a:ext cx="2883670" cy="45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2D9A3-7CBD-2EC5-7C06-FD3A10FE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9382-0003-B2AC-2191-30E39769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E03ECB-53BC-A389-FC69-6C065460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hr-HR" dirty="0"/>
              <a:t>ovršite implementaciju dviju metoda.</a:t>
            </a:r>
          </a:p>
          <a:p>
            <a:pPr marL="285750" indent="-285750">
              <a:buFontTx/>
              <a:buChar char="-"/>
            </a:pPr>
            <a:endParaRPr lang="hr-HR" dirty="0"/>
          </a:p>
          <a:p>
            <a:pPr marL="285750" indent="-285750">
              <a:buFontTx/>
              <a:buChar char="-"/>
            </a:pPr>
            <a:r>
              <a:rPr lang="hr-HR" dirty="0"/>
              <a:t>Metoda </a:t>
            </a:r>
            <a:r>
              <a:rPr lang="hr-HR" b="1" dirty="0" err="1"/>
              <a:t>franchise</a:t>
            </a:r>
            <a:r>
              <a:rPr lang="hr-HR" dirty="0"/>
              <a:t>, koja prima </a:t>
            </a:r>
            <a:r>
              <a:rPr lang="hr-HR" dirty="0" err="1"/>
              <a:t>store</a:t>
            </a:r>
            <a:r>
              <a:rPr lang="hr-HR" dirty="0"/>
              <a:t> kao argument. Trebala bi vratiti novi objekt tipa Store, s nazivom jednakim argumentu + " - </a:t>
            </a:r>
            <a:r>
              <a:rPr lang="hr-HR" b="1" dirty="0" err="1"/>
              <a:t>franchise</a:t>
            </a:r>
            <a:r>
              <a:rPr lang="hr-HR" dirty="0"/>
              <a:t>".</a:t>
            </a:r>
          </a:p>
          <a:p>
            <a:pPr marL="285750" indent="-285750">
              <a:buFontTx/>
              <a:buChar char="-"/>
            </a:pPr>
            <a:endParaRPr lang="hr-HR" dirty="0"/>
          </a:p>
          <a:p>
            <a:pPr marL="285750" indent="-285750">
              <a:buFontTx/>
              <a:buChar char="-"/>
            </a:pPr>
            <a:r>
              <a:rPr lang="hr-HR" dirty="0"/>
              <a:t>Metoda </a:t>
            </a:r>
            <a:r>
              <a:rPr lang="hr-HR" dirty="0" err="1"/>
              <a:t>store_</a:t>
            </a:r>
            <a:r>
              <a:rPr lang="hr-HR" b="1" dirty="0" err="1"/>
              <a:t>details</a:t>
            </a:r>
            <a:r>
              <a:rPr lang="hr-HR" dirty="0"/>
              <a:t>, koja također prima </a:t>
            </a:r>
            <a:r>
              <a:rPr lang="hr-HR" dirty="0" err="1"/>
              <a:t>store</a:t>
            </a:r>
            <a:r>
              <a:rPr lang="hr-HR" dirty="0"/>
              <a:t> kao argument. Trebala bi vratiti </a:t>
            </a:r>
            <a:r>
              <a:rPr lang="hr-HR" dirty="0" err="1"/>
              <a:t>string</a:t>
            </a:r>
            <a:r>
              <a:rPr lang="hr-HR" dirty="0"/>
              <a:t> koji predstavlja zadani argument.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762A-492E-CE81-22F3-911D3F1B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81" y="2607523"/>
            <a:ext cx="55435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574</Words>
  <Application>Microsoft Office PowerPoint</Application>
  <PresentationFormat>Widescreen</PresentationFormat>
  <Paragraphs>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Open Sans Semibold</vt:lpstr>
      <vt:lpstr>Wingdings</vt:lpstr>
      <vt:lpstr>Office Theme</vt:lpstr>
      <vt:lpstr>Objektno orijentirano programiranje 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234</cp:revision>
  <dcterms:created xsi:type="dcterms:W3CDTF">2021-08-14T09:32:24Z</dcterms:created>
  <dcterms:modified xsi:type="dcterms:W3CDTF">2025-05-19T19:33:22Z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