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82" r:id="rId7"/>
    <p:sldId id="383" r:id="rId8"/>
    <p:sldId id="384" r:id="rId9"/>
    <p:sldId id="386" r:id="rId10"/>
    <p:sldId id="387" r:id="rId11"/>
    <p:sldId id="388" r:id="rId12"/>
    <p:sldId id="389" r:id="rId13"/>
    <p:sldId id="410" r:id="rId14"/>
    <p:sldId id="390" r:id="rId15"/>
    <p:sldId id="391" r:id="rId16"/>
    <p:sldId id="392" r:id="rId17"/>
    <p:sldId id="393" r:id="rId18"/>
    <p:sldId id="411" r:id="rId19"/>
    <p:sldId id="394" r:id="rId20"/>
    <p:sldId id="413" r:id="rId21"/>
    <p:sldId id="395" r:id="rId22"/>
    <p:sldId id="397" r:id="rId23"/>
    <p:sldId id="412" r:id="rId24"/>
    <p:sldId id="398" r:id="rId25"/>
    <p:sldId id="399" r:id="rId26"/>
    <p:sldId id="400" r:id="rId27"/>
    <p:sldId id="401" r:id="rId28"/>
    <p:sldId id="404" r:id="rId29"/>
    <p:sldId id="403" r:id="rId30"/>
    <p:sldId id="414" r:id="rId31"/>
    <p:sldId id="405" r:id="rId32"/>
    <p:sldId id="406" r:id="rId33"/>
    <p:sldId id="407" r:id="rId34"/>
    <p:sldId id="408" r:id="rId35"/>
    <p:sldId id="409" r:id="rId36"/>
    <p:sldId id="378" r:id="rId37"/>
    <p:sldId id="416" r:id="rId38"/>
    <p:sldId id="4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6"/>
            <p14:sldId id="387"/>
            <p14:sldId id="388"/>
            <p14:sldId id="389"/>
            <p14:sldId id="410"/>
            <p14:sldId id="390"/>
            <p14:sldId id="391"/>
            <p14:sldId id="392"/>
            <p14:sldId id="393"/>
            <p14:sldId id="411"/>
            <p14:sldId id="394"/>
            <p14:sldId id="413"/>
            <p14:sldId id="395"/>
            <p14:sldId id="397"/>
            <p14:sldId id="412"/>
            <p14:sldId id="398"/>
            <p14:sldId id="399"/>
            <p14:sldId id="400"/>
            <p14:sldId id="401"/>
            <p14:sldId id="404"/>
            <p14:sldId id="403"/>
            <p14:sldId id="414"/>
            <p14:sldId id="405"/>
            <p14:sldId id="406"/>
            <p14:sldId id="407"/>
            <p14:sldId id="408"/>
            <p14:sldId id="409"/>
            <p14:sldId id="378"/>
            <p14:sldId id="416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9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1C2D-9AB1-1537-EF37-7E2CA46A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225E-46FA-FAD7-B03A-33355898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A2DED-1889-FC8F-165F-AF38CAA0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98D5-4B9D-1A2F-E6CF-71DEF4552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C1CF5-8081-37F1-C601-F75D5CA0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B726B-426B-FFE0-81DE-F7FB5B039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FD0CE-5658-117A-4E14-ADEC0532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4C3B-49DA-7EB8-C86C-1239C0E87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F30-8BA2-05BD-6570-A9AA1E6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F681-B85A-59EC-CF96-6ECF2905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B64-9DEC-9EC7-54AF-6D50DE2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F642-0B39-CFA3-8110-F4AC2FC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C97D-2BF5-364E-87AB-05D7DC53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0D0AA-E8EC-189F-23B7-2E19EDC3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5D0B-DD28-6EEF-C04B-372562BA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D9D8-4795-CEB4-5E6C-B3459CD3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7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F1A4-8F10-7070-003F-582701F7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10AF-E073-A6FF-6E15-79F71BF35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CC801-BE6B-B6E9-3A51-08C293CB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864A-ED45-D47B-BCA6-1D067EFC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A75-5963-373E-6945-A8916EBA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9272F-E385-2B59-7665-AE4B2229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0AAE-7761-3DE7-B3E2-23D2717B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02B5-52EA-D2C0-9B72-B8DAAE26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34FD-89C1-A217-5C93-D1487076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CE43-D88C-446D-01B5-C0D61CB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CB67B-F7E4-E3F5-E854-50D4B6D3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386A-A964-E2AF-68F2-E25308A67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46F-B801-EAFF-67A6-DEEC9ADB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63827-8C65-3DCB-B500-E46C2243F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6AE03-80E8-4CA4-A034-824EAB5B6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6664-BAAF-04D6-24A0-588F3F539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3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2E1-F069-DF02-09C1-64EC33D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02044-A1C7-AF51-5942-8EE0D051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1031D-7D6A-DEFD-CE9F-DFC90D36B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0E21-D188-0228-72AC-1D23CFF4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053D-3ADD-592D-2A4D-B2F79FCC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38438-CAC0-4A08-3F1E-C22A365CE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D9FA-B885-EA62-7BA1-DE97B0D4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F168-3AFC-8E7E-DB19-14F68982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310-5D6C-A175-5FCE-878B6ED3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52CD3-07F1-5A31-597F-97EFA7AA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F2634-B30F-6991-791A-23085BBA2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8A0-0BE9-D12B-9355-1E4FE86D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5BA9-FC3C-8BA8-30CE-37B6B6CB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B251F-C56A-177C-1C82-0C78635FC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BC3EA-1B6C-7415-2056-6A688ABD7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https://docs.google.com/document/d/1ralSZEO09imqj37FaQmbcSF3e_MvwYh85gx2r2rty2E/edit?usp=sharing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E42C-494A-02BD-47BC-005F64203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B6D-22EE-C7EE-3165-B7D2DCA8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752A1-1740-E3D2-90D0-72B3BDBA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293AE-73D9-ED67-51FE-D477CF75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447D-62EB-C1D4-D736-4A5F13A7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42FF-36EF-9785-6AC4-CB5E174F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0BFF2-2F26-9D7F-58EB-4B7976423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984B9-603A-E621-7A76-462FDE42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6FA3-4D65-C10C-80BE-5557DCE0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C596-7BC0-86E1-516E-E76A5760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3B11-982F-7006-29B4-7556A8DE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CA798-4B0E-407A-C2B7-F88EF92C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CB1-3BEC-28B3-11A7-741317946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CFBD-BB4A-19EA-334E-CD2E842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320C-17CE-D721-999D-650DBB291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D24E-322C-8D8A-739A-BDDC4ABA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https://www.typescriptlang.org/docs/handbook/tsconfig-json.html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https://gist.github.com/mschwarzmueller/2ba4a82da34298d7a545269256ed6acf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https://maximilian-schwarzmueller.com/articles/making-sense-of-tsconfig-json/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1CB7-21FC-3F99-4FC5-1C3B5831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6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E4400-38D0-7BA2-E949-480509F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1FA1B-4015-0EDF-B647-EDA718867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C321A-A738-1EE9-295D-AEFA183E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https://gist.github.com/dinoDuvnjak/d1a54e91ae92c8bb816344d2f7f90de1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F06B-99D9-87E5-183A-C35FEEEFB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8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https://docs.google.com/document/d/1Wm_Juh3Zco8099CAztcyOX-93peJBqIJYnSOThXc_gs/edit?usp=sharing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A946-A7D0-954A-9BCA-C646284F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2EEBB-0040-CB8E-0AD5-55357B4D5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86972-F75A-26E9-0FCC-E063FEDE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https://docs.google.com/document/d/1ST1o5wt0V1MHlCcKd9Y_aIfBeTxtWhEn6z8OwKQWaac/edit?usp=sharing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58BE7-370D-C256-1C8C-AFB31A101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5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1C0A-610A-9BAB-BE9F-DA4FDEB7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07800-7080-4E28-2A13-6A976243E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1D4FB-BEDC-404D-F755-2B3A4DA6F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51D2-9118-A859-8C94-4EE071AD5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B932-8BA7-FF63-683A-D01840EA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4F01B-646B-75EC-A22C-5C4A57E1E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66D44-4A47-8117-83A9-AAEA8214D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BEF-2DBF-C92A-BE11-2FF283BCE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ECF1-41CF-9F47-407C-5637E32E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11D-A72F-2D08-CC73-69D7902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F7CC4-7E48-F256-1342-6644E51E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dirty="0"/>
              <a:t>Napiši TypeScript kod koji:</a:t>
            </a:r>
          </a:p>
          <a:p>
            <a:pPr>
              <a:buNone/>
            </a:pPr>
            <a:r>
              <a:rPr lang="hr-HR" dirty="0"/>
              <a:t>Deklarira varijablu firstName tipa string i dodijeli joj svoje ime.</a:t>
            </a:r>
          </a:p>
          <a:p>
            <a:pPr>
              <a:buNone/>
            </a:pPr>
            <a:r>
              <a:rPr lang="hr-HR" dirty="0"/>
              <a:t>Deklarira varijablu yearOfBirth tipa number i dodijeli joj godinu svog rođenja.</a:t>
            </a:r>
          </a:p>
          <a:p>
            <a:pPr>
              <a:buNone/>
            </a:pPr>
            <a:r>
              <a:rPr lang="hr-HR" dirty="0"/>
              <a:t>Izračuna trenutnu dob u varijabli currentAge tako da od 2025. (trenutna godina) oduzme yearOfBirth.</a:t>
            </a:r>
          </a:p>
          <a:p>
            <a:pPr>
              <a:buNone/>
            </a:pPr>
            <a:r>
              <a:rPr lang="hr-HR" dirty="0"/>
              <a:t>Ispiše u konzolu poruku: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88480-6600-9731-18A0-5DD7F691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61" y="3208229"/>
            <a:ext cx="3648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8688-9AD2-6B59-3E1D-8BCBD1425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DF3A-965F-05E7-5DD6-1482AEED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C074A5-9247-DF2B-1EAD-E77EB957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hr-HR" dirty="0"/>
              <a:t>Trebate napisati funkciju naziva processItems koja prima jedan argument:</a:t>
            </a:r>
          </a:p>
          <a:p>
            <a:pPr>
              <a:buNone/>
            </a:pPr>
            <a:r>
              <a:rPr lang="hr-HR" dirty="0"/>
              <a:t>items — niz elemenata koji mogu biti ili brojevi ili stringovi.</a:t>
            </a:r>
          </a:p>
          <a:p>
            <a:pPr>
              <a:buNone/>
            </a:pPr>
            <a:r>
              <a:rPr lang="hr-HR" dirty="0"/>
              <a:t>Obrada svakog elementa</a:t>
            </a:r>
          </a:p>
          <a:p>
            <a:pPr>
              <a:buNone/>
            </a:pPr>
            <a:r>
              <a:rPr lang="hr-HR" dirty="0"/>
              <a:t>Funkcija treba vratiti novi niz iste duljine, pri čemu se svaki element transformira:</a:t>
            </a:r>
          </a:p>
          <a:p>
            <a:pPr>
              <a:buNone/>
            </a:pPr>
            <a:r>
              <a:rPr lang="hr-HR" dirty="0"/>
              <a:t>Ako je element broj, vratiti njegov kvadrat (npr. 5 → 25).</a:t>
            </a:r>
          </a:p>
          <a:p>
            <a:pPr>
              <a:buNone/>
            </a:pPr>
            <a:r>
              <a:rPr lang="hr-HR" dirty="0"/>
              <a:t>Ako je element string, vratiti isti tekst, ali sva slova velika (npr. "abc" → "ABC").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F10F-524D-3643-55DB-1752F1F5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01" y="3554439"/>
            <a:ext cx="2847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C161-2CE3-EF2F-6F8F-C502D899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93AF-368A-0227-D6D1-33DEA60F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13" y="441701"/>
            <a:ext cx="3932237" cy="90205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FC56D8-B136-69F7-E2AB-E6A87FEA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0088"/>
            <a:ext cx="3932237" cy="43904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r-HR" dirty="0"/>
              <a:t>Definirajte sučelje Student koje ima polja:</a:t>
            </a:r>
          </a:p>
          <a:p>
            <a:pPr lvl="1"/>
            <a:r>
              <a:rPr lang="hr-HR" dirty="0"/>
              <a:t>firstName: string</a:t>
            </a:r>
          </a:p>
          <a:p>
            <a:pPr lvl="1"/>
            <a:r>
              <a:rPr lang="hr-HR" dirty="0"/>
              <a:t>lastName: string</a:t>
            </a:r>
          </a:p>
          <a:p>
            <a:pPr lvl="1"/>
            <a:r>
              <a:rPr lang="hr-HR" dirty="0"/>
              <a:t>grade: number (ocjena od 1 do 5)</a:t>
            </a:r>
          </a:p>
          <a:p>
            <a:pPr lvl="1"/>
            <a:r>
              <a:rPr lang="hr-HR" dirty="0"/>
              <a:t>isActive: boolean (oznaka je li student trenutno aktivan)</a:t>
            </a:r>
          </a:p>
          <a:p>
            <a:pPr>
              <a:buNone/>
            </a:pPr>
            <a:r>
              <a:rPr lang="hr-HR" dirty="0"/>
              <a:t>Napišite funkciju getActiveStudents koja:</a:t>
            </a:r>
          </a:p>
          <a:p>
            <a:pPr lvl="1"/>
            <a:r>
              <a:rPr lang="hr-HR" dirty="0"/>
              <a:t>Prima niz Student[]</a:t>
            </a:r>
          </a:p>
          <a:p>
            <a:pPr lvl="1"/>
            <a:r>
              <a:rPr lang="hr-HR" dirty="0"/>
              <a:t>Vraća samo one studente čije je isActive === true</a:t>
            </a:r>
          </a:p>
          <a:p>
            <a:pPr>
              <a:buNone/>
            </a:pPr>
            <a:r>
              <a:rPr lang="hr-HR" dirty="0"/>
              <a:t>Napišite funkciju calculateAverageGrade koja:</a:t>
            </a:r>
          </a:p>
          <a:p>
            <a:pPr>
              <a:buNone/>
            </a:pPr>
            <a:r>
              <a:rPr lang="hr-HR" dirty="0"/>
              <a:t>Prima niz Student[]</a:t>
            </a:r>
          </a:p>
          <a:p>
            <a:pPr lvl="1"/>
            <a:r>
              <a:rPr lang="hr-HR" dirty="0"/>
              <a:t>Računa i vraća prosječnu ocjenu (tipa number) svih aktivnih studenata (koristite prethodnu funkciju unutar nje)</a:t>
            </a:r>
          </a:p>
          <a:p>
            <a:pPr>
              <a:buNone/>
            </a:pPr>
            <a:r>
              <a:rPr lang="hr-HR" dirty="0"/>
              <a:t>Testirajte obje funkcije na primjeru niza studenata i ispišite rezultate </a:t>
            </a:r>
            <a:r>
              <a:rPr lang="en-US" dirty="0"/>
              <a:t>u</a:t>
            </a:r>
            <a:r>
              <a:rPr lang="hr-HR" dirty="0"/>
              <a:t> konzolu.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04199-10CD-8944-82E4-6B9324D5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29" y="2781658"/>
            <a:ext cx="6538562" cy="12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9048-6468-9EE7-682F-C77E8220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4D31A-8CD9-B79D-2ED9-378BDA9C8FE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7826D-6D7A-0F47-A710-ED24C3A7DF68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7CA29-9F79-8F7E-2363-6612A9F6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00689-B225-880C-35EE-D1FD0AD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AFE2-016F-6BB8-EB9B-F2F184CB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35069-2733-4822-CFEE-6C73A77F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343-36BF-E5E3-00C7-64F1FA84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08337-F198-08FF-A6DA-500C0C0B08B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LITERALNI TIPOVI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7BB-E012-ED99-83F7-4D644D78D835}"/>
              </a:ext>
            </a:extLst>
          </p:cNvPr>
          <p:cNvSpPr txBox="1"/>
          <p:nvPr/>
        </p:nvSpPr>
        <p:spPr>
          <a:xfrm>
            <a:off x="814226" y="1109854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/>
              <a:t>Umjesto korištenja </a:t>
            </a:r>
            <a:r>
              <a:rPr lang="hr-HR" dirty="0" err="1"/>
              <a:t>enuma</a:t>
            </a:r>
            <a:r>
              <a:rPr lang="hr-HR" dirty="0"/>
              <a:t>, možete definirati da varijabla može imati samo određene konkretne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Literalni</a:t>
            </a:r>
            <a:r>
              <a:rPr lang="hr-HR" dirty="0"/>
              <a:t> tipovi omogućavaju specificiranje točnih vrijednosti </a:t>
            </a:r>
            <a:r>
              <a:rPr lang="en-US" dirty="0"/>
              <a:t>(</a:t>
            </a:r>
            <a:r>
              <a:rPr lang="en-US" dirty="0" err="1"/>
              <a:t>npr.admin</a:t>
            </a:r>
            <a:r>
              <a:rPr lang="en-US" dirty="0"/>
              <a:t>) </a:t>
            </a:r>
            <a:r>
              <a:rPr lang="hr-HR" dirty="0"/>
              <a:t>umjesto općih tipova</a:t>
            </a:r>
            <a:r>
              <a:rPr lang="en-US" dirty="0"/>
              <a:t> (</a:t>
            </a:r>
            <a:r>
              <a:rPr lang="en-US" dirty="0" err="1"/>
              <a:t>npr.string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B2DF-9992-3E92-3D33-FE2FADCD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0" y="2498318"/>
            <a:ext cx="70961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CB74-7898-2E53-E881-F29B4686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40" y="4270966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D218-2A9F-8025-8248-F17B56AB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D8DC-679F-CD02-9AB5-B9F71667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" y="-446040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1C6E1-EEC7-8B6E-E09C-744D4539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7871"/>
            <a:ext cx="3932237" cy="46927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Definira enum Role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Vrijednosti: Admin, Editor, Viewer.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Definira klasu User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Javna svojstva: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name: string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role: Role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Kreira primjer korisnika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Napravite nekoliko instanci User s različitim ulogama.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Spremite ih u niz users: User[].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Implementira funkciju getAdmins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Potpis: (users: User[]) =&gt; User[]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Prolazi kroz svaki User u nizu i vraća samo one čija je role === Role.Admin.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Pozovite getAdmins(users) i ispišite u konzolu name svakog administratora.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0F3D6-DBF4-01A7-31AD-55F17A08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740" y="2971800"/>
            <a:ext cx="1571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BB01-2487-2793-3028-79169D65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673FE-F918-AFD0-5A85-FC237C45AC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4E0A5-8F1C-873A-AD64-511CE43AEA25}"/>
              </a:ext>
            </a:extLst>
          </p:cNvPr>
          <p:cNvSpPr txBox="1"/>
          <p:nvPr/>
        </p:nvSpPr>
        <p:spPr>
          <a:xfrm>
            <a:off x="814226" y="1109854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Problem s Dugim Tip Definicijama: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Kombinacija </a:t>
            </a:r>
            <a:r>
              <a:rPr lang="hr-HR" dirty="0" err="1"/>
              <a:t>literalnih</a:t>
            </a:r>
            <a:r>
              <a:rPr lang="hr-HR" dirty="0"/>
              <a:t> i unijskih tipova može rezultirati vrlo dugim i ne preglednim tip definicijama.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Kopiranje iste definicije na više mjesta povećava rizik od grešaka ako se kasnije nešto promijeni.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EAE6-3C6F-B3BF-74BE-C7E998C5E9AC}"/>
              </a:ext>
            </a:extLst>
          </p:cNvPr>
          <p:cNvSpPr txBox="1"/>
          <p:nvPr/>
        </p:nvSpPr>
        <p:spPr>
          <a:xfrm>
            <a:off x="833719" y="297941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Rješenje: </a:t>
            </a:r>
            <a:r>
              <a:rPr lang="hr-HR" b="1" dirty="0" err="1"/>
              <a:t>Type</a:t>
            </a:r>
            <a:r>
              <a:rPr lang="hr-HR" b="1" dirty="0"/>
              <a:t> Alias (Tip Prečac):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kreiranje prilagođenih tipova pomoću ključne riječi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jednom definirani tip možete koristiti na više mjesta u kodu, čime se smanjuje dupliciranje i povećava konzistentnost.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21347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ECCE-2513-9065-089D-C3534A2D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A2429-2EEA-1861-F540-71F98BB6C8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4474-D166-50BB-A9A2-1C525C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0" y="1454445"/>
            <a:ext cx="42100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D528-7EC8-D54C-8D88-A6C65CF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100262"/>
            <a:ext cx="514350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72D64-855C-8AD7-85D6-015C702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20" y="3177361"/>
            <a:ext cx="380047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40AE8-05A6-1BF2-8AC9-407053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92" y="1454445"/>
            <a:ext cx="2628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FA8F-0FFE-2652-1830-DA916E4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EE2F4-44DA-1F60-C4C0-8671253F39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0A440-59D4-5CE8-6578-9C7E7D5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9" y="1320652"/>
            <a:ext cx="94964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B3EFC-3D22-E3D1-426A-327FB49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39" y="2643519"/>
            <a:ext cx="3724275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30F9C-DF61-5E5B-9CE7-24B9B32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239" y="3979853"/>
            <a:ext cx="5255363" cy="13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73C8-B25A-DB2F-4F2A-E3114E1F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51637-A1CE-0DFF-A831-FB14FB6730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8991-CA45-2705-3029-8B019C67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2480069"/>
            <a:ext cx="5473995" cy="13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537AB-95E8-36F2-6392-62970B574F4B}"/>
              </a:ext>
            </a:extLst>
          </p:cNvPr>
          <p:cNvSpPr txBox="1"/>
          <p:nvPr/>
        </p:nvSpPr>
        <p:spPr>
          <a:xfrm>
            <a:off x="1012701" y="1349714"/>
            <a:ext cx="86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never </a:t>
            </a:r>
            <a:r>
              <a:rPr lang="hr-HR" dirty="0"/>
              <a:t>označava funkcije koje se nikada ne završavaju normalno, npr. zbog bacanja greške</a:t>
            </a:r>
          </a:p>
        </p:txBody>
      </p:sp>
    </p:spTree>
    <p:extLst>
      <p:ext uri="{BB962C8B-B14F-4D97-AF65-F5344CB8AC3E}">
        <p14:creationId xmlns:p14="http://schemas.microsoft.com/office/powerpoint/2010/main" val="253909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2721-B96F-9253-7BDD-34ABC404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C823E-6114-665D-E356-BBD076EBDB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D08E-79CD-0409-3299-CC7D1A725BC1}"/>
              </a:ext>
            </a:extLst>
          </p:cNvPr>
          <p:cNvSpPr txBox="1"/>
          <p:nvPr/>
        </p:nvSpPr>
        <p:spPr>
          <a:xfrm>
            <a:off x="1108394" y="1663374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Funkcije kao vrijednosti: Omogućuju fleksibilno prosljeđivanje funkcija kao argumenata i pohranu u varijable.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Funkcijski tipovi: Pomažu specificirati točno što se očekuje od </a:t>
            </a:r>
            <a:r>
              <a:rPr lang="hr-HR" dirty="0" err="1"/>
              <a:t>callback</a:t>
            </a:r>
            <a:r>
              <a:rPr lang="hr-HR" dirty="0"/>
              <a:t> funkcija ili metoda unutar objekata, uključujući tipove parametara i povratnu vrijednost.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Praktična primjena: Koristite ovu sintaksu za osiguranje sigurnosti tipova, što poboljšava čitljivost i održavanje koda u </a:t>
            </a:r>
            <a:r>
              <a:rPr lang="hr-HR" dirty="0" err="1"/>
              <a:t>TypeScript</a:t>
            </a:r>
            <a:r>
              <a:rPr lang="hr-HR" dirty="0"/>
              <a:t> projektima.</a:t>
            </a:r>
          </a:p>
        </p:txBody>
      </p:sp>
    </p:spTree>
    <p:extLst>
      <p:ext uri="{BB962C8B-B14F-4D97-AF65-F5344CB8AC3E}">
        <p14:creationId xmlns:p14="http://schemas.microsoft.com/office/powerpoint/2010/main" val="385061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1068-459E-182E-D8CF-6BF890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AC5D4-7FD8-C243-0A70-770E13FFCAE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AAA9-6F68-F2B2-E6AB-CA56881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6" y="1350711"/>
            <a:ext cx="4437321" cy="49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2806-F29F-511F-D783-80DA3018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56" y="2044884"/>
            <a:ext cx="47815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FED14-87B3-C0AA-12CD-2509A3BA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44" y="1419003"/>
            <a:ext cx="4846851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12DE5-0A5B-6A0E-C50A-356628A6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8B6-7368-81CF-761B-EC34AD1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" y="-446040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D2F2DE-41F4-348C-4DE0-48188827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177871"/>
            <a:ext cx="3987934" cy="469270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https://docs.google.com/document/d/1ralSZEO09imqj37FaQmbcSF3e_MvwYh85gx2r2rty2E/edit?usp=sharing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13491-2A14-F002-FD45-B731AE77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56" y="3109912"/>
            <a:ext cx="3676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9642-1D35-4CFD-400E-8482B874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00DE0-2BEC-6575-71AF-6F261666F95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NULL &amp; UNDEFINED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410-B42D-CE49-EC03-0783D487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930031"/>
            <a:ext cx="63246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B1465-DC5E-8813-FFC3-4F6A46ACC861}"/>
              </a:ext>
            </a:extLst>
          </p:cNvPr>
          <p:cNvSpPr txBox="1"/>
          <p:nvPr/>
        </p:nvSpPr>
        <p:spPr>
          <a:xfrm>
            <a:off x="990600" y="1365662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null - </a:t>
            </a:r>
            <a:r>
              <a:rPr lang="hr-HR" dirty="0"/>
              <a:t>Definiran je kao tip koji dopušta varijabli da drži samo vrijednost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A3072-AAC4-204D-61B9-DB38661FA02F}"/>
              </a:ext>
            </a:extLst>
          </p:cNvPr>
          <p:cNvSpPr txBox="1"/>
          <p:nvPr/>
        </p:nvSpPr>
        <p:spPr>
          <a:xfrm>
            <a:off x="1016683" y="3244334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undefined - </a:t>
            </a:r>
            <a:r>
              <a:rPr lang="hr-HR" dirty="0"/>
              <a:t>je poseban tip koji označava da varijabla nije inicijalizirana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79EA-1CDF-7DAA-760E-7C34035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3918319"/>
            <a:ext cx="8029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1F19-C895-069C-E5AA-8C8DA17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8016C-1523-EB0A-75A5-13362F68A8A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CASTING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1DE12-D30C-CC89-C0EA-F0B8E9CA8355}"/>
              </a:ext>
            </a:extLst>
          </p:cNvPr>
          <p:cNvSpPr txBox="1"/>
          <p:nvPr/>
        </p:nvSpPr>
        <p:spPr>
          <a:xfrm>
            <a:off x="1114785" y="3786595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Ugrađeni HTML tipovi u </a:t>
            </a:r>
            <a:r>
              <a:rPr lang="hr-HR" sz="1400" dirty="0" err="1"/>
              <a:t>TypeScript</a:t>
            </a:r>
            <a:r>
              <a:rPr lang="hr-HR" sz="1400" dirty="0"/>
              <a:t>-u omogućuju vam precizno tipiziranje DOM elemenata bez potrebe za ručnim definiranjem.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 err="1"/>
              <a:t>Type</a:t>
            </a:r>
            <a:r>
              <a:rPr lang="hr-HR" sz="1400" dirty="0"/>
              <a:t> </a:t>
            </a:r>
            <a:r>
              <a:rPr lang="hr-HR" sz="1400" dirty="0" err="1"/>
              <a:t>casting</a:t>
            </a:r>
            <a:r>
              <a:rPr lang="hr-HR" sz="1400" dirty="0"/>
              <a:t> (npr. pomoću as </a:t>
            </a:r>
            <a:r>
              <a:rPr lang="hr-HR" sz="1400" dirty="0" err="1"/>
              <a:t>HTMLInputElement</a:t>
            </a:r>
            <a:r>
              <a:rPr lang="hr-HR" sz="1400" dirty="0"/>
              <a:t>) pomaže da specificirate očekivani tip vrijednosti iz funkcija poput </a:t>
            </a:r>
            <a:r>
              <a:rPr lang="hr-HR" sz="1400" dirty="0" err="1"/>
              <a:t>getElementById</a:t>
            </a:r>
            <a:r>
              <a:rPr lang="hr-HR" sz="1400" dirty="0"/>
              <a:t>, ali zahtijeva oprez.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Ako niste sigurni u postojanje elementa, koristite </a:t>
            </a:r>
            <a:r>
              <a:rPr lang="hr-HR" sz="1400" dirty="0" err="1"/>
              <a:t>union</a:t>
            </a:r>
            <a:r>
              <a:rPr lang="hr-HR" sz="1400" dirty="0"/>
              <a:t> tipove i provjeru </a:t>
            </a:r>
            <a:r>
              <a:rPr lang="hr-HR" sz="1400" dirty="0" err="1"/>
              <a:t>null</a:t>
            </a:r>
            <a:r>
              <a:rPr lang="hr-HR" sz="1400" dirty="0"/>
              <a:t> vrijednosti kako biste spriječili </a:t>
            </a:r>
            <a:r>
              <a:rPr lang="hr-HR" sz="1400" dirty="0" err="1"/>
              <a:t>runtime</a:t>
            </a:r>
            <a:r>
              <a:rPr lang="hr-HR" sz="1400" dirty="0"/>
              <a:t> greške.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9FB3-249C-3991-F9E3-418F6D3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383433"/>
            <a:ext cx="5219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A8E1-7FCB-6FF4-1C11-3F46C06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2485001"/>
            <a:ext cx="6467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A4F-2F38-23E7-826B-9F6E581C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8D5C0-F820-969A-9461-235559BD21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undefined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FF0A1-0D35-F801-5B3E-7A08C4B85100}"/>
              </a:ext>
            </a:extLst>
          </p:cNvPr>
          <p:cNvSpPr txBox="1"/>
          <p:nvPr/>
        </p:nvSpPr>
        <p:spPr>
          <a:xfrm>
            <a:off x="974402" y="3805086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 err="1"/>
              <a:t>Unknown</a:t>
            </a:r>
            <a:r>
              <a:rPr lang="hr-HR" sz="1400" dirty="0"/>
              <a:t> tip je sličan </a:t>
            </a:r>
            <a:r>
              <a:rPr lang="hr-HR" sz="1400" dirty="0" err="1"/>
              <a:t>any</a:t>
            </a:r>
            <a:r>
              <a:rPr lang="hr-HR" sz="1400" dirty="0"/>
              <a:t> tipu jer može sadržavati bilo koju vrijednost, no za razliku od </a:t>
            </a:r>
            <a:r>
              <a:rPr lang="hr-HR" sz="1400" dirty="0" err="1"/>
              <a:t>any</a:t>
            </a:r>
            <a:r>
              <a:rPr lang="hr-HR" sz="1400" dirty="0"/>
              <a:t>, on zahtijeva da se prije korištenja izvrše odgovarajuće provjere.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Time osiguravate da se operacije izvršavaju samo ako vrijednost zadovoljava očekivanu strukturu, čime se povećava sigurnost i pouzdanost koda.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Ovo je osobito korisno u generičkom kodiranju i razvoju biblioteka gdje struktura ulaznih podataka nije uvijek poznata unaprijed.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F97-A5C7-D7F7-74FA-A70F370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2" y="1237032"/>
            <a:ext cx="8093703" cy="76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C406C-79EA-4AC7-4116-FAD064CA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32" y="2089604"/>
            <a:ext cx="4026749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999-7B1C-1639-5F03-118AFA1C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48B02-9C91-19BD-B50A-CD1597224A6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</a:t>
            </a:r>
            <a:r>
              <a:rPr lang="en-US" dirty="0" err="1"/>
              <a:t>tsconfig.json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215A-A66C-AC97-F2C9-8099300380F2}"/>
              </a:ext>
            </a:extLst>
          </p:cNvPr>
          <p:cNvSpPr txBox="1"/>
          <p:nvPr/>
        </p:nvSpPr>
        <p:spPr>
          <a:xfrm>
            <a:off x="1108394" y="1275286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 err="1"/>
              <a:t>tsconfig.json</a:t>
            </a:r>
            <a:r>
              <a:rPr lang="hr-HR" dirty="0"/>
              <a:t> datoteka je ključna za konfiguriranje </a:t>
            </a:r>
            <a:r>
              <a:rPr lang="hr-HR" dirty="0" err="1"/>
              <a:t>TypeScript</a:t>
            </a:r>
            <a:r>
              <a:rPr lang="hr-HR" dirty="0"/>
              <a:t>-a na razini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Default</a:t>
            </a:r>
            <a:r>
              <a:rPr lang="hr-HR" dirty="0"/>
              <a:t> postavke su često dovoljne, ali možete ih prilagoditi prema potrebama vašeg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Za naprednije konfiguracije preporučuje se proučavanje službene dokumentacije.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7449B-C417-5FB0-86B2-5F43808F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0" y="3133504"/>
            <a:ext cx="15430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ED333-C33F-9822-25CE-A4BE2ECC534F}"/>
              </a:ext>
            </a:extLst>
          </p:cNvPr>
          <p:cNvSpPr txBox="1"/>
          <p:nvPr/>
        </p:nvSpPr>
        <p:spPr>
          <a:xfrm>
            <a:off x="1060820" y="3828388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Osnovne postavke, poput </a:t>
            </a:r>
            <a:r>
              <a:rPr lang="hr-HR" dirty="0" err="1"/>
              <a:t>target</a:t>
            </a:r>
            <a:r>
              <a:rPr lang="hr-HR" dirty="0"/>
              <a:t> i </a:t>
            </a:r>
            <a:r>
              <a:rPr lang="hr-HR" dirty="0" err="1"/>
              <a:t>lib</a:t>
            </a:r>
            <a:r>
              <a:rPr lang="hr-HR" dirty="0"/>
              <a:t>, ključne su za definiranje generiranog JavaScript koda i dostupnih globalnih tipova.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Napredne opcije su dostupne za specifične slučajeve, ali se u većini manjih projekata </a:t>
            </a:r>
            <a:r>
              <a:rPr lang="hr-HR" dirty="0" err="1"/>
              <a:t>default</a:t>
            </a:r>
            <a:r>
              <a:rPr lang="hr-HR" dirty="0"/>
              <a:t> postavke pokazuju kao dovoljne.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Alati poput Vite-a često automatski postavljaju optimalnu konfiguraciju, što olakšava početak rada s </a:t>
            </a:r>
            <a:r>
              <a:rPr lang="hr-HR" dirty="0" err="1"/>
              <a:t>TypeScript</a:t>
            </a:r>
            <a:r>
              <a:rPr lang="hr-HR" dirty="0"/>
              <a:t>-om.</a:t>
            </a:r>
          </a:p>
        </p:txBody>
      </p:sp>
    </p:spTree>
    <p:extLst>
      <p:ext uri="{BB962C8B-B14F-4D97-AF65-F5344CB8AC3E}">
        <p14:creationId xmlns:p14="http://schemas.microsoft.com/office/powerpoint/2010/main" val="714075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D824-BE79-8C1F-8F22-F7291477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E27AEB-44C2-51AE-887A-AF84BF59B72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CONFIG COMPILING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489E2-B929-E3E1-0CEC-3B9B2997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3" y="2073126"/>
            <a:ext cx="1810926" cy="201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3C45E-9BBD-37F2-BE30-763EB6D9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23" y="1545154"/>
            <a:ext cx="196215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C592D-63D3-46FE-5E61-28EBEA0B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50" y="2073126"/>
            <a:ext cx="3800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7F65C-9665-60EC-D299-1E808CB6F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994" y="1545154"/>
            <a:ext cx="113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58" y="-570714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50977"/>
            <a:ext cx="3932237" cy="4919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VJEZBA - CAR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https://docs.google.com/document/d/1Wm_Juh3Zco8099CAztcyOX-93peJBqIJYnSOThXc_gs/edit?usp=sharing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30640-DF93-FBF6-A233-BE06B405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60C2-BD1D-0C39-A810-139CDA91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58" y="-570714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CFD4D-02B6-CA2D-0710-9FE372D4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50977"/>
            <a:ext cx="3932237" cy="4919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VJEZBA - CAR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https://docs.google.com/document/d/1ST1o5wt0V1MHlCcKd9Y_aIfBeTxtWhEn6z8OwKQWaac/edit?usp=sharing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00276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1D7AD-C94A-22BA-D674-265B5095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DF2A-AB27-B6E6-621D-9C3398E9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E69A7-B5A6-7956-DC00-2E7686FC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Konvertirajte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TODO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JS u TS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tsconfig.json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Koistite</a:t>
            </a:r>
            <a:r>
              <a:rPr lang="en-US" dirty="0"/>
              <a:t> </a:t>
            </a:r>
            <a:r>
              <a:rPr lang="en-US" dirty="0" err="1"/>
              <a:t>tsconfig</a:t>
            </a:r>
            <a:r>
              <a:rPr lang="en-US" dirty="0"/>
              <a:t> --watch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7BD5C-DC6B-C4A3-1190-1762288B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64" y="613737"/>
            <a:ext cx="5997280" cy="54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8243</TotalTime>
  <Words>1725</Words>
  <Application>Microsoft Office PowerPoint</Application>
  <PresentationFormat>Widescreen</PresentationFormat>
  <Paragraphs>203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255</cp:revision>
  <dcterms:created xsi:type="dcterms:W3CDTF">2021-08-14T09:32:24Z</dcterms:created>
  <dcterms:modified xsi:type="dcterms:W3CDTF">2025-05-19T18:44:58Z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